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78"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80" r:id="rId21"/>
    <p:sldId id="276" r:id="rId22"/>
    <p:sldId id="277" r:id="rId23"/>
    <p:sldId id="284" r:id="rId24"/>
    <p:sldId id="282" r:id="rId25"/>
    <p:sldId id="283"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015" autoAdjust="0"/>
    <p:restoredTop sz="94660"/>
  </p:normalViewPr>
  <p:slideViewPr>
    <p:cSldViewPr>
      <p:cViewPr varScale="1">
        <p:scale>
          <a:sx n="64" d="100"/>
          <a:sy n="64" d="100"/>
        </p:scale>
        <p:origin x="-1584" y="-10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442E896-0CE2-45BF-A92A-1014894DA0A8}" type="datetimeFigureOut">
              <a:rPr lang="en-US" smtClean="0"/>
              <a:pPr/>
              <a:t>7/31/2018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4749F4F-9A1F-4F2C-A2AE-6D1B56E0230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42E896-0CE2-45BF-A92A-1014894DA0A8}" type="datetimeFigureOut">
              <a:rPr lang="en-US" smtClean="0"/>
              <a:pPr/>
              <a:t>7/31/2018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49F4F-9A1F-4F2C-A2AE-6D1B56E0230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42E896-0CE2-45BF-A92A-1014894DA0A8}" type="datetimeFigureOut">
              <a:rPr lang="en-US" smtClean="0"/>
              <a:pPr/>
              <a:t>7/31/2018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49F4F-9A1F-4F2C-A2AE-6D1B56E0230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42E896-0CE2-45BF-A92A-1014894DA0A8}" type="datetimeFigureOut">
              <a:rPr lang="en-US" smtClean="0"/>
              <a:pPr/>
              <a:t>7/31/2018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49F4F-9A1F-4F2C-A2AE-6D1B56E0230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442E896-0CE2-45BF-A92A-1014894DA0A8}" type="datetimeFigureOut">
              <a:rPr lang="en-US" smtClean="0"/>
              <a:pPr/>
              <a:t>7/31/2018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49F4F-9A1F-4F2C-A2AE-6D1B56E0230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442E896-0CE2-45BF-A92A-1014894DA0A8}" type="datetimeFigureOut">
              <a:rPr lang="en-US" smtClean="0"/>
              <a:pPr/>
              <a:t>7/31/2018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49F4F-9A1F-4F2C-A2AE-6D1B56E0230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442E896-0CE2-45BF-A92A-1014894DA0A8}" type="datetimeFigureOut">
              <a:rPr lang="en-US" smtClean="0"/>
              <a:pPr/>
              <a:t>7/31/2018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749F4F-9A1F-4F2C-A2AE-6D1B56E0230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442E896-0CE2-45BF-A92A-1014894DA0A8}" type="datetimeFigureOut">
              <a:rPr lang="en-US" smtClean="0"/>
              <a:pPr/>
              <a:t>7/31/2018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749F4F-9A1F-4F2C-A2AE-6D1B56E0230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42E896-0CE2-45BF-A92A-1014894DA0A8}" type="datetimeFigureOut">
              <a:rPr lang="en-US" smtClean="0"/>
              <a:pPr/>
              <a:t>7/31/2018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749F4F-9A1F-4F2C-A2AE-6D1B56E0230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442E896-0CE2-45BF-A92A-1014894DA0A8}" type="datetimeFigureOut">
              <a:rPr lang="en-US" smtClean="0"/>
              <a:pPr/>
              <a:t>7/31/2018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49F4F-9A1F-4F2C-A2AE-6D1B56E0230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442E896-0CE2-45BF-A92A-1014894DA0A8}" type="datetimeFigureOut">
              <a:rPr lang="en-US" smtClean="0"/>
              <a:pPr/>
              <a:t>7/31/2018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44749F4F-9A1F-4F2C-A2AE-6D1B56E0230E}"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442E896-0CE2-45BF-A92A-1014894DA0A8}" type="datetimeFigureOut">
              <a:rPr lang="en-US" smtClean="0"/>
              <a:pPr/>
              <a:t>7/31/2018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4749F4F-9A1F-4F2C-A2AE-6D1B56E0230E}"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3352799"/>
          </a:xfrm>
        </p:spPr>
        <p:txBody>
          <a:bodyPr>
            <a:noAutofit/>
          </a:bodyPr>
          <a:lstStyle/>
          <a:p>
            <a:pPr algn="ctr">
              <a:spcAft>
                <a:spcPts val="0"/>
              </a:spcAft>
            </a:pPr>
            <a:r>
              <a:rPr lang="en-US" sz="2400" dirty="0" smtClean="0">
                <a:effectLst/>
                <a:latin typeface="Britannic Bold" pitchFamily="34" charset="0"/>
                <a:ea typeface="Times New Roman"/>
              </a:rPr>
              <a:t> </a:t>
            </a:r>
            <a:r>
              <a:rPr lang="en-US" sz="2800" dirty="0" smtClean="0">
                <a:effectLst/>
                <a:latin typeface="Britannic Bold" pitchFamily="34" charset="0"/>
                <a:ea typeface="Times New Roman"/>
              </a:rPr>
              <a:t>MATERI  KOORDINASI  POKJA IV  TP PKK KAB. BANTUL  DENGAN  KETUA  POKJA IV KECAMATAN – KETUA  POKJA  IV  DESA  SE  KABUPATEN BANTUL  YANG  MERUPAKAN  BAGIAN  YANG  TAK  TERPISAHKAN  DARI  KEGIATAN “PENINGKATAN  PERAN  PEREMPUAN  BIDANG  PERILAKU  HIDUP  BERSIH  SEHAT”</a:t>
            </a:r>
            <a:endParaRPr lang="en-US" sz="2800" dirty="0">
              <a:latin typeface="Britannic Bold" pitchFamily="34" charset="0"/>
            </a:endParaRPr>
          </a:p>
        </p:txBody>
      </p:sp>
      <p:sp>
        <p:nvSpPr>
          <p:cNvPr id="3" name="Subtitle 2"/>
          <p:cNvSpPr>
            <a:spLocks noGrp="1"/>
          </p:cNvSpPr>
          <p:nvPr>
            <p:ph type="subTitle" idx="1"/>
          </p:nvPr>
        </p:nvSpPr>
        <p:spPr>
          <a:xfrm>
            <a:off x="1600200" y="4267200"/>
            <a:ext cx="5715000" cy="685800"/>
          </a:xfrm>
        </p:spPr>
        <p:txBody>
          <a:bodyPr>
            <a:normAutofit fontScale="55000" lnSpcReduction="20000"/>
          </a:bodyPr>
          <a:lstStyle/>
          <a:p>
            <a:pPr algn="ctr"/>
            <a:r>
              <a:rPr lang="en-US" dirty="0" smtClean="0">
                <a:effectLst/>
                <a:latin typeface="Britannic Bold" pitchFamily="34" charset="0"/>
                <a:ea typeface="Times New Roman"/>
              </a:rPr>
              <a:t> </a:t>
            </a:r>
            <a:r>
              <a:rPr lang="en-US" sz="3800" dirty="0" smtClean="0">
                <a:effectLst/>
                <a:latin typeface="Britannic Bold" pitchFamily="34" charset="0"/>
                <a:ea typeface="Times New Roman"/>
              </a:rPr>
              <a:t>RABU, 01 AGUSTUS 2018</a:t>
            </a:r>
          </a:p>
          <a:p>
            <a:pPr algn="ctr"/>
            <a:r>
              <a:rPr lang="en-US" sz="3800" dirty="0" smtClean="0">
                <a:effectLst/>
                <a:latin typeface="Britannic Bold" pitchFamily="34" charset="0"/>
                <a:ea typeface="Times New Roman"/>
              </a:rPr>
              <a:t>SASANA WIDYAPARWA BANTUL</a:t>
            </a:r>
            <a:endParaRPr lang="en-US" sz="3800" dirty="0">
              <a:latin typeface="Britannic Bold" pitchFamily="34" charset="0"/>
            </a:endParaRPr>
          </a:p>
        </p:txBody>
      </p:sp>
      <p:sp>
        <p:nvSpPr>
          <p:cNvPr id="4" name="Subtitle 2"/>
          <p:cNvSpPr txBox="1">
            <a:spLocks/>
          </p:cNvSpPr>
          <p:nvPr/>
        </p:nvSpPr>
        <p:spPr>
          <a:xfrm>
            <a:off x="0" y="5817079"/>
            <a:ext cx="9144000" cy="6858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sz="2400" dirty="0">
                <a:latin typeface="Britannic Bold" pitchFamily="34" charset="0"/>
              </a:rPr>
              <a:t>DASAR  : HASIL  RAKERNAS VIII  PKK  TAHUN  </a:t>
            </a:r>
            <a:r>
              <a:rPr lang="en-US" sz="2400" dirty="0" smtClean="0">
                <a:latin typeface="Britannic Bold" pitchFamily="34" charset="0"/>
              </a:rPr>
              <a:t>2015</a:t>
            </a:r>
            <a:endParaRPr lang="en-US" sz="2400" dirty="0">
              <a:latin typeface="Britannic Bold" pitchFamily="34" charset="0"/>
            </a:endParaRPr>
          </a:p>
        </p:txBody>
      </p:sp>
      <p:cxnSp>
        <p:nvCxnSpPr>
          <p:cNvPr id="6" name="Straight Connector 5"/>
          <p:cNvCxnSpPr/>
          <p:nvPr/>
        </p:nvCxnSpPr>
        <p:spPr>
          <a:xfrm>
            <a:off x="228600" y="5334000"/>
            <a:ext cx="8686800" cy="0"/>
          </a:xfrm>
          <a:prstGeom prst="line">
            <a:avLst/>
          </a:prstGeom>
          <a:ln w="60325"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2419653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5257800"/>
          </a:xfrm>
        </p:spPr>
        <p:txBody>
          <a:bodyPr>
            <a:noAutofit/>
          </a:bodyPr>
          <a:lstStyle/>
          <a:p>
            <a:pPr marL="576263" indent="-339725" algn="just">
              <a:lnSpc>
                <a:spcPct val="150000"/>
              </a:lnSpc>
              <a:buFont typeface="Wingdings" pitchFamily="2" charset="2"/>
              <a:buChar char="q"/>
            </a:pPr>
            <a:r>
              <a:rPr lang="en-US" sz="1800" b="1" dirty="0" smtClean="0">
                <a:effectLst>
                  <a:outerShdw blurRad="38100" dist="38100" dir="2700000" algn="tl">
                    <a:srgbClr val="000000">
                      <a:alpha val="43137"/>
                    </a:srgbClr>
                  </a:outerShdw>
                </a:effectLst>
                <a:latin typeface="Arial Black" pitchFamily="34" charset="0"/>
                <a:ea typeface="Times New Roman"/>
              </a:rPr>
              <a:t>JENIS  PENGHARGAAN</a:t>
            </a:r>
          </a:p>
          <a:p>
            <a:pPr marL="965200" indent="-388938" algn="just">
              <a:lnSpc>
                <a:spcPct val="150000"/>
              </a:lnSpc>
              <a:buFont typeface="Wingdings" pitchFamily="2" charset="2"/>
              <a:buChar char="ü"/>
            </a:pPr>
            <a:r>
              <a:rPr lang="en-US" sz="1800" dirty="0" smtClean="0">
                <a:effectLst/>
                <a:latin typeface="Times New Roman"/>
                <a:ea typeface="Times New Roman"/>
              </a:rPr>
              <a:t>PELAKSANA  TERBAIK  PAKARTI  UTAMA I, II, III  DAN  PAKARTI  MADYA I, II  PELAKSANAAN  IVA  TEST  DARI  KATEGORI  KABUPATEN  DAN  KOTA.</a:t>
            </a:r>
          </a:p>
          <a:p>
            <a:pPr marL="576263" indent="-339725" algn="just">
              <a:lnSpc>
                <a:spcPct val="150000"/>
              </a:lnSpc>
              <a:buFont typeface="Wingdings" pitchFamily="2" charset="2"/>
              <a:buChar char="q"/>
            </a:pPr>
            <a:r>
              <a:rPr lang="en-US" sz="1800" b="1" dirty="0" smtClean="0">
                <a:effectLst>
                  <a:outerShdw blurRad="38100" dist="38100" dir="2700000" algn="tl">
                    <a:srgbClr val="000000">
                      <a:alpha val="43137"/>
                    </a:srgbClr>
                  </a:outerShdw>
                </a:effectLst>
                <a:latin typeface="Arial Black" pitchFamily="34" charset="0"/>
                <a:ea typeface="Times New Roman"/>
              </a:rPr>
              <a:t>TINDAK  LANJUT  YANG  HARUS  DILAKUKAN :</a:t>
            </a:r>
          </a:p>
          <a:p>
            <a:pPr marL="969963" lvl="0" indent="-393700" algn="just">
              <a:lnSpc>
                <a:spcPct val="150000"/>
              </a:lnSpc>
              <a:buFont typeface="+mj-lt"/>
              <a:buAutoNum type="arabicPeriod"/>
            </a:pPr>
            <a:r>
              <a:rPr lang="en-US" sz="1800" dirty="0" smtClean="0">
                <a:effectLst/>
                <a:latin typeface="Times New Roman"/>
                <a:ea typeface="Times New Roman"/>
              </a:rPr>
              <a:t>CERMATI  ATURAN  PELAKSANAAN  LOMBA  IVA TEST.</a:t>
            </a:r>
          </a:p>
          <a:p>
            <a:pPr marL="969963" lvl="0" indent="-393700" algn="just">
              <a:lnSpc>
                <a:spcPct val="150000"/>
              </a:lnSpc>
              <a:buFont typeface="+mj-lt"/>
              <a:buAutoNum type="arabicPeriod"/>
            </a:pPr>
            <a:r>
              <a:rPr lang="en-US" sz="1800" dirty="0" smtClean="0">
                <a:effectLst/>
                <a:latin typeface="Times New Roman"/>
                <a:ea typeface="Times New Roman"/>
              </a:rPr>
              <a:t>PELAJARI  INDIKATOR MASUKAN- INDIKATOR PROSES – INDIKATOR  KELUARAN.</a:t>
            </a:r>
          </a:p>
          <a:p>
            <a:pPr marL="969963" lvl="0" indent="-393700" algn="just">
              <a:lnSpc>
                <a:spcPct val="150000"/>
              </a:lnSpc>
              <a:buFont typeface="+mj-lt"/>
              <a:buAutoNum type="arabicPeriod"/>
            </a:pPr>
            <a:r>
              <a:rPr lang="en-US" sz="1800" dirty="0" smtClean="0">
                <a:effectLst/>
                <a:latin typeface="Times New Roman"/>
                <a:ea typeface="Times New Roman"/>
              </a:rPr>
              <a:t>SIAPKAN  SURAT- SURAT  DAN  ATURAN  YANG  BERKAITAN  DENGAN  LOMBA IVA TEST  (  PERDA-PERDES- SURAT  KEPUTUSAN- SURAT EDARAN- KESEPAKATAN- DAN SEJENISNYA)</a:t>
            </a:r>
          </a:p>
        </p:txBody>
      </p:sp>
    </p:spTree>
    <p:extLst>
      <p:ext uri="{BB962C8B-B14F-4D97-AF65-F5344CB8AC3E}">
        <p14:creationId xmlns:p14="http://schemas.microsoft.com/office/powerpoint/2010/main" xmlns="" val="795282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5105400"/>
          </a:xfrm>
        </p:spPr>
        <p:txBody>
          <a:bodyPr>
            <a:noAutofit/>
          </a:bodyPr>
          <a:lstStyle/>
          <a:p>
            <a:pPr marL="1038225" lvl="0" indent="-461963" algn="just">
              <a:lnSpc>
                <a:spcPct val="120000"/>
              </a:lnSpc>
              <a:buFont typeface="+mj-lt"/>
              <a:buAutoNum type="arabicPeriod" startAt="4"/>
            </a:pPr>
            <a:r>
              <a:rPr lang="en-US" sz="1800" dirty="0" smtClean="0">
                <a:effectLst/>
                <a:latin typeface="Times New Roman"/>
                <a:ea typeface="Times New Roman"/>
              </a:rPr>
              <a:t>KOORDINASI WILAYAH – KOORDINASI  DENGAN  YANG  TERKAIT.</a:t>
            </a:r>
          </a:p>
          <a:p>
            <a:pPr marL="1038225" indent="-461963" algn="just">
              <a:lnSpc>
                <a:spcPct val="120000"/>
              </a:lnSpc>
              <a:buFont typeface="+mj-lt"/>
              <a:buAutoNum type="arabicPeriod" startAt="4"/>
            </a:pPr>
            <a:r>
              <a:rPr lang="en-US" sz="1800" dirty="0" smtClean="0">
                <a:effectLst/>
                <a:latin typeface="Times New Roman"/>
                <a:ea typeface="Times New Roman"/>
              </a:rPr>
              <a:t>KERJAKAN  ADMINISTRASI  SEBAGAIMANA  PERSYARATAN.</a:t>
            </a:r>
          </a:p>
          <a:p>
            <a:pPr marL="1038225" lvl="0" indent="-461963" algn="just">
              <a:lnSpc>
                <a:spcPct val="120000"/>
              </a:lnSpc>
              <a:buFont typeface="+mj-lt"/>
              <a:buAutoNum type="arabicPeriod" startAt="4"/>
            </a:pPr>
            <a:r>
              <a:rPr lang="en-US" sz="1800" dirty="0" smtClean="0">
                <a:effectLst/>
                <a:latin typeface="Times New Roman"/>
                <a:ea typeface="Times New Roman"/>
              </a:rPr>
              <a:t>TP PKK KABUPATEN  SESUAI  DENGAN  RINCIAN  TUGAS  DAN  FUNGSI  SEBAGAIMANA  TERTUANG  DALAM  HASIL  RAKERNAS VIII PKK ~&gt; MEMBERIKAN  PETUNJUK, BIMBINGAN, PEMBINAAN   KEPADA  TP  PKK KECAMATAN.</a:t>
            </a:r>
          </a:p>
          <a:p>
            <a:pPr marL="1038225" lvl="0" indent="-461963" algn="just">
              <a:lnSpc>
                <a:spcPct val="120000"/>
              </a:lnSpc>
              <a:buFont typeface="+mj-lt"/>
              <a:buAutoNum type="arabicPeriod" startAt="4"/>
            </a:pPr>
            <a:r>
              <a:rPr lang="en-US" sz="1800" dirty="0" smtClean="0">
                <a:effectLst/>
                <a:latin typeface="Times New Roman"/>
                <a:ea typeface="Times New Roman"/>
              </a:rPr>
              <a:t>TP PKK KECAMATAN  KEPADA  TP PKK  DESA</a:t>
            </a:r>
          </a:p>
          <a:p>
            <a:pPr marL="1038225" lvl="0" indent="-461963" algn="just">
              <a:lnSpc>
                <a:spcPct val="120000"/>
              </a:lnSpc>
              <a:buFont typeface="+mj-lt"/>
              <a:buAutoNum type="arabicPeriod" startAt="4"/>
            </a:pPr>
            <a:r>
              <a:rPr lang="en-US" sz="1800" dirty="0" smtClean="0">
                <a:effectLst/>
                <a:latin typeface="Times New Roman"/>
                <a:ea typeface="Times New Roman"/>
              </a:rPr>
              <a:t>TP PKK DESA  KEPADA  KELOMPOK- KELOMPOK PKK DUSUN, RW, RT  DAN  DASAWISMA</a:t>
            </a:r>
          </a:p>
          <a:p>
            <a:pPr marL="1038225" lvl="0" indent="-461963" algn="just">
              <a:lnSpc>
                <a:spcPct val="120000"/>
              </a:lnSpc>
              <a:buFont typeface="+mj-lt"/>
              <a:buAutoNum type="arabicPeriod" startAt="4"/>
            </a:pPr>
            <a:r>
              <a:rPr lang="en-US" sz="1800" dirty="0" smtClean="0">
                <a:effectLst/>
                <a:latin typeface="Times New Roman"/>
                <a:ea typeface="Times New Roman"/>
              </a:rPr>
              <a:t>MENYIAPKAN  INOVASI  YANG  ADA  DI WILAYAH  MASING-MASING</a:t>
            </a:r>
          </a:p>
          <a:p>
            <a:pPr marL="1038225" lvl="0" indent="-461963" algn="just">
              <a:lnSpc>
                <a:spcPct val="120000"/>
              </a:lnSpc>
              <a:buFont typeface="+mj-lt"/>
              <a:buAutoNum type="arabicPeriod" startAt="4"/>
            </a:pPr>
            <a:r>
              <a:rPr lang="en-US" sz="1800" dirty="0" smtClean="0">
                <a:effectLst/>
                <a:latin typeface="Times New Roman"/>
                <a:ea typeface="Times New Roman"/>
              </a:rPr>
              <a:t>MENYIAPKAN  MEDIA  PENYULUHAN  YANG  MERUPAKAN  KREASI  SETEMPAT</a:t>
            </a:r>
            <a:endParaRPr lang="en-US" sz="1800" dirty="0"/>
          </a:p>
        </p:txBody>
      </p:sp>
    </p:spTree>
    <p:extLst>
      <p:ext uri="{BB962C8B-B14F-4D97-AF65-F5344CB8AC3E}">
        <p14:creationId xmlns:p14="http://schemas.microsoft.com/office/powerpoint/2010/main" xmlns="" val="20921208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pPr marL="857250" lvl="0" indent="-857250" algn="l">
              <a:buFont typeface="+mj-lt"/>
              <a:buAutoNum type="romanUcPeriod" startAt="2"/>
            </a:pPr>
            <a:r>
              <a:rPr lang="en-US" dirty="0" smtClean="0">
                <a:solidFill>
                  <a:schemeClr val="accent2">
                    <a:lumMod val="50000"/>
                  </a:schemeClr>
                </a:solidFill>
                <a:effectLst>
                  <a:outerShdw blurRad="38100" dist="38100" dir="2700000" algn="tl">
                    <a:srgbClr val="000000">
                      <a:alpha val="43137"/>
                    </a:srgbClr>
                  </a:outerShdw>
                </a:effectLst>
                <a:ea typeface="Times New Roman"/>
              </a:rPr>
              <a:t>UNTUK  ADMINISTRASI </a:t>
            </a:r>
            <a:endParaRPr lang="en-US" dirty="0">
              <a:solidFill>
                <a:schemeClr val="accent2">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5257800"/>
          </a:xfrm>
        </p:spPr>
        <p:txBody>
          <a:bodyPr>
            <a:noAutofit/>
          </a:bodyPr>
          <a:lstStyle/>
          <a:p>
            <a:pPr marL="0" indent="0" algn="just">
              <a:lnSpc>
                <a:spcPct val="130000"/>
              </a:lnSpc>
              <a:spcAft>
                <a:spcPts val="0"/>
              </a:spcAft>
              <a:buNone/>
            </a:pPr>
            <a:r>
              <a:rPr lang="en-US" sz="1800" dirty="0" smtClean="0">
                <a:effectLst/>
                <a:latin typeface="Times New Roman"/>
                <a:ea typeface="Times New Roman"/>
              </a:rPr>
              <a:t>POKJA  IV  TP PKK KABUPATEN-  POKJA IV  TP  PKK KECAMATAN- POKJA  IV  TP PKK DESA ~&gt;  AGAR  MENINDAKLANJUTI HASIL  RAKOR  POKJA  IV  TP  PKK KAB- KEC- DESA  TAHUN  2018  TP  PKK KABUPATEN  BANTUL, SENIN- 19  FEBRUARI 2018.</a:t>
            </a:r>
          </a:p>
          <a:p>
            <a:pPr marL="0" indent="0" algn="just">
              <a:lnSpc>
                <a:spcPct val="130000"/>
              </a:lnSpc>
              <a:spcAft>
                <a:spcPts val="0"/>
              </a:spcAft>
              <a:buNone/>
            </a:pPr>
            <a:r>
              <a:rPr lang="en-US" sz="1800" dirty="0" smtClean="0">
                <a:effectLst/>
                <a:latin typeface="Times New Roman"/>
                <a:ea typeface="Times New Roman"/>
              </a:rPr>
              <a:t>DENGAN  MATERI : </a:t>
            </a:r>
            <a:r>
              <a:rPr lang="en-US" sz="1800" b="1" dirty="0" smtClean="0">
                <a:effectLst/>
                <a:latin typeface="Times New Roman"/>
                <a:ea typeface="Times New Roman"/>
              </a:rPr>
              <a:t>ADMINISTRASI  POKJA IV  DAN  YANG  BERKAITAN</a:t>
            </a:r>
            <a:r>
              <a:rPr lang="en-US" sz="1800" dirty="0" smtClean="0">
                <a:effectLst/>
                <a:latin typeface="Times New Roman"/>
                <a:ea typeface="Times New Roman"/>
              </a:rPr>
              <a:t>. TERMASUK  YANG  ADA  DI  </a:t>
            </a:r>
            <a:r>
              <a:rPr lang="en-US" sz="1800" b="1" dirty="0" smtClean="0">
                <a:effectLst/>
                <a:latin typeface="Times New Roman"/>
                <a:ea typeface="Times New Roman"/>
              </a:rPr>
              <a:t>DUA  HALAMAN  TERAKHIR  BUKU  TERSEBUT</a:t>
            </a:r>
            <a:r>
              <a:rPr lang="en-US" sz="1800" dirty="0" smtClean="0">
                <a:effectLst/>
                <a:latin typeface="Times New Roman"/>
                <a:ea typeface="Times New Roman"/>
              </a:rPr>
              <a:t>,  YAITU :   </a:t>
            </a:r>
          </a:p>
          <a:p>
            <a:pPr marL="795338" lvl="0" indent="-338138" algn="just">
              <a:lnSpc>
                <a:spcPct val="130000"/>
              </a:lnSpc>
              <a:buFont typeface="Wingdings" pitchFamily="2" charset="2"/>
              <a:buChar char="Ø"/>
              <a:tabLst>
                <a:tab pos="914400" algn="l"/>
              </a:tabLst>
            </a:pPr>
            <a:r>
              <a:rPr lang="en-US" sz="1800" dirty="0" smtClean="0">
                <a:effectLst/>
                <a:latin typeface="Times New Roman"/>
                <a:ea typeface="Times New Roman"/>
                <a:cs typeface="Times New Roman"/>
              </a:rPr>
              <a:t>DATA  YANG  HARUS DI MILIKI  DESA</a:t>
            </a:r>
          </a:p>
          <a:p>
            <a:pPr marL="795338" lvl="0" indent="-338138" algn="just">
              <a:lnSpc>
                <a:spcPct val="130000"/>
              </a:lnSpc>
              <a:buFont typeface="Wingdings" pitchFamily="2" charset="2"/>
              <a:buChar char="Ø"/>
              <a:tabLst>
                <a:tab pos="914400" algn="l"/>
              </a:tabLst>
            </a:pPr>
            <a:r>
              <a:rPr lang="en-US" sz="1800" dirty="0" smtClean="0">
                <a:effectLst/>
                <a:latin typeface="Times New Roman"/>
                <a:ea typeface="Times New Roman"/>
                <a:cs typeface="Times New Roman"/>
              </a:rPr>
              <a:t>YANG  HARUS  DIBUAT  DAN  YANG  HARUS  ADA  DI  TP PKK KECAMATAN</a:t>
            </a:r>
            <a:endParaRPr lang="en-US" sz="1800" dirty="0" smtClean="0">
              <a:effectLst/>
              <a:latin typeface="Times New Roman"/>
              <a:ea typeface="Times New Roman"/>
            </a:endParaRPr>
          </a:p>
          <a:p>
            <a:pPr marL="795338" lvl="0" indent="-338138" algn="just">
              <a:lnSpc>
                <a:spcPct val="130000"/>
              </a:lnSpc>
              <a:buFont typeface="Wingdings" pitchFamily="2" charset="2"/>
              <a:buChar char="Ø"/>
              <a:tabLst>
                <a:tab pos="914400" algn="l"/>
              </a:tabLst>
            </a:pPr>
            <a:r>
              <a:rPr lang="en-US" sz="1800" dirty="0" smtClean="0">
                <a:effectLst/>
                <a:latin typeface="Times New Roman"/>
                <a:ea typeface="Times New Roman"/>
                <a:cs typeface="Times New Roman"/>
              </a:rPr>
              <a:t>YANG  HARUS  DIBUAT  DAN  YANG  HARUS  ADA  DI  TP  PKK KABUPATEN*</a:t>
            </a:r>
          </a:p>
          <a:p>
            <a:pPr algn="just">
              <a:lnSpc>
                <a:spcPct val="130000"/>
              </a:lnSpc>
            </a:pPr>
            <a:endParaRPr lang="en-US" sz="1800" dirty="0"/>
          </a:p>
        </p:txBody>
      </p:sp>
    </p:spTree>
    <p:extLst>
      <p:ext uri="{BB962C8B-B14F-4D97-AF65-F5344CB8AC3E}">
        <p14:creationId xmlns:p14="http://schemas.microsoft.com/office/powerpoint/2010/main" xmlns="" val="2277421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Autofit/>
          </a:bodyPr>
          <a:lstStyle/>
          <a:p>
            <a:pPr marL="863600" lvl="0" indent="-863600" algn="l">
              <a:spcAft>
                <a:spcPts val="0"/>
              </a:spcAft>
              <a:buFont typeface="+mj-lt"/>
              <a:buAutoNum type="romanUcPeriod" startAt="3"/>
              <a:tabLst>
                <a:tab pos="800100" algn="l"/>
              </a:tabLst>
            </a:pPr>
            <a:r>
              <a:rPr lang="en-US" sz="4000" dirty="0" smtClean="0">
                <a:solidFill>
                  <a:schemeClr val="accent2">
                    <a:lumMod val="50000"/>
                  </a:schemeClr>
                </a:solidFill>
                <a:effectLst>
                  <a:outerShdw blurRad="38100" dist="38100" dir="2700000" algn="tl">
                    <a:srgbClr val="000000">
                      <a:alpha val="43137"/>
                    </a:srgbClr>
                  </a:outerShdw>
                </a:effectLst>
                <a:ea typeface="Times New Roman"/>
              </a:rPr>
              <a:t>KESATUAN  GERAK  PKK-KKBPK-KESEHATAN </a:t>
            </a:r>
            <a:endParaRPr lang="en-US" sz="4000" dirty="0">
              <a:solidFill>
                <a:schemeClr val="accent2">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4953000"/>
          </a:xfrm>
        </p:spPr>
        <p:txBody>
          <a:bodyPr>
            <a:noAutofit/>
          </a:bodyPr>
          <a:lstStyle/>
          <a:p>
            <a:pPr marL="0" indent="0" algn="just">
              <a:lnSpc>
                <a:spcPct val="140000"/>
              </a:lnSpc>
              <a:spcAft>
                <a:spcPts val="0"/>
              </a:spcAft>
              <a:buNone/>
            </a:pPr>
            <a:r>
              <a:rPr lang="en-US" sz="2300" dirty="0" smtClean="0">
                <a:effectLst/>
                <a:latin typeface="Times New Roman"/>
                <a:ea typeface="Times New Roman"/>
              </a:rPr>
              <a:t>PENILAIAN  LOMBA  KESATUAN  GERAK  PKK-KKBPK- KESEHATAN  DIBAGI  DALAM  4 (EMPAT) JENIS  LOMBA  DENGAN  KATEGORI  KABUPATEN  DAN  KOTA, YAITU :</a:t>
            </a:r>
          </a:p>
          <a:p>
            <a:pPr marL="693738" lvl="0" indent="-404813" algn="just">
              <a:lnSpc>
                <a:spcPct val="140000"/>
              </a:lnSpc>
              <a:buFont typeface="+mj-lt"/>
              <a:buAutoNum type="arabicPeriod"/>
            </a:pPr>
            <a:r>
              <a:rPr lang="en-US" sz="2300" dirty="0" smtClean="0">
                <a:effectLst/>
                <a:latin typeface="Times New Roman"/>
                <a:ea typeface="Times New Roman"/>
              </a:rPr>
              <a:t>PELAKSANA TERBAIK  KEGIATAN  KESATUAN  GERAK  PKK- KKBPK- KESEHATAN</a:t>
            </a:r>
          </a:p>
          <a:p>
            <a:pPr marL="693738" lvl="0" indent="-404813" algn="just">
              <a:lnSpc>
                <a:spcPct val="140000"/>
              </a:lnSpc>
              <a:buFont typeface="+mj-lt"/>
              <a:buAutoNum type="arabicPeriod"/>
            </a:pPr>
            <a:r>
              <a:rPr lang="en-US" sz="2300" dirty="0" smtClean="0">
                <a:effectLst/>
                <a:latin typeface="Times New Roman"/>
                <a:ea typeface="Times New Roman"/>
              </a:rPr>
              <a:t>PELAKSANA  TERBAIK  LINGKUNGAN  BERSIH  DAN  SEHAT</a:t>
            </a:r>
          </a:p>
          <a:p>
            <a:pPr marL="693738" lvl="0" indent="-404813" algn="just">
              <a:lnSpc>
                <a:spcPct val="140000"/>
              </a:lnSpc>
              <a:buFont typeface="+mj-lt"/>
              <a:buAutoNum type="arabicPeriod"/>
            </a:pPr>
            <a:r>
              <a:rPr lang="en-US" sz="2300" dirty="0" smtClean="0">
                <a:effectLst/>
                <a:latin typeface="Times New Roman"/>
                <a:ea typeface="Times New Roman"/>
              </a:rPr>
              <a:t>PELAKSANA  TERBAIK  POSYANDU</a:t>
            </a:r>
          </a:p>
          <a:p>
            <a:pPr marL="693738" lvl="0" indent="-404813" algn="just">
              <a:lnSpc>
                <a:spcPct val="140000"/>
              </a:lnSpc>
              <a:buFont typeface="+mj-lt"/>
              <a:buAutoNum type="arabicPeriod"/>
            </a:pPr>
            <a:r>
              <a:rPr lang="en-US" sz="2300" dirty="0" smtClean="0">
                <a:effectLst/>
                <a:latin typeface="Times New Roman"/>
                <a:ea typeface="Times New Roman"/>
              </a:rPr>
              <a:t>PELAKSANA  TERBAIK  PHBS DI RUMAH  TANGGA</a:t>
            </a:r>
          </a:p>
        </p:txBody>
      </p:sp>
    </p:spTree>
    <p:extLst>
      <p:ext uri="{BB962C8B-B14F-4D97-AF65-F5344CB8AC3E}">
        <p14:creationId xmlns:p14="http://schemas.microsoft.com/office/powerpoint/2010/main" xmlns="" val="3212696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5257800"/>
          </a:xfrm>
        </p:spPr>
        <p:txBody>
          <a:bodyPr>
            <a:normAutofit fontScale="47500" lnSpcReduction="20000"/>
          </a:bodyPr>
          <a:lstStyle/>
          <a:p>
            <a:pPr marL="457200" indent="-457200" algn="just">
              <a:lnSpc>
                <a:spcPct val="150000"/>
              </a:lnSpc>
              <a:buFont typeface="Wingdings" pitchFamily="2" charset="2"/>
              <a:buChar char="q"/>
            </a:pPr>
            <a:r>
              <a:rPr lang="en-US" sz="4200" b="1" dirty="0" smtClean="0">
                <a:effectLst>
                  <a:outerShdw blurRad="38100" dist="38100" dir="2700000" algn="tl">
                    <a:srgbClr val="000000">
                      <a:alpha val="43137"/>
                    </a:srgbClr>
                  </a:outerShdw>
                </a:effectLst>
                <a:latin typeface="Arial Black" pitchFamily="34" charset="0"/>
                <a:ea typeface="Times New Roman"/>
              </a:rPr>
              <a:t>TINDAK  LANJUT  YANG  HARUS  DILAKUKAN :</a:t>
            </a:r>
          </a:p>
          <a:p>
            <a:pPr marL="744538" lvl="0" indent="-287338" algn="just">
              <a:lnSpc>
                <a:spcPct val="150000"/>
              </a:lnSpc>
              <a:buFont typeface="+mj-lt"/>
              <a:buAutoNum type="arabicPeriod"/>
            </a:pPr>
            <a:r>
              <a:rPr lang="en-US" sz="4200" dirty="0" smtClean="0">
                <a:effectLst/>
                <a:latin typeface="Times New Roman"/>
                <a:ea typeface="Times New Roman"/>
              </a:rPr>
              <a:t>CERMATI  ATURAN  PELAKSANAAN  LOMBA  …………….</a:t>
            </a:r>
          </a:p>
          <a:p>
            <a:pPr marL="744538" lvl="0" indent="-287338" algn="just">
              <a:lnSpc>
                <a:spcPct val="150000"/>
              </a:lnSpc>
              <a:buFont typeface="+mj-lt"/>
              <a:buAutoNum type="arabicPeriod"/>
            </a:pPr>
            <a:r>
              <a:rPr lang="en-US" sz="4200" dirty="0" smtClean="0">
                <a:effectLst/>
                <a:latin typeface="Times New Roman"/>
                <a:ea typeface="Times New Roman"/>
              </a:rPr>
              <a:t>PELAJARI  INDIKATOR MASUKAN- INDIKATOR PROSES – INDIKATOR  KELUARAN.</a:t>
            </a:r>
          </a:p>
          <a:p>
            <a:pPr marL="744538" lvl="0" indent="-287338" algn="just">
              <a:lnSpc>
                <a:spcPct val="150000"/>
              </a:lnSpc>
              <a:buFont typeface="+mj-lt"/>
              <a:buAutoNum type="arabicPeriod"/>
            </a:pPr>
            <a:r>
              <a:rPr lang="en-US" sz="4200" dirty="0" smtClean="0">
                <a:effectLst/>
                <a:latin typeface="Times New Roman"/>
                <a:ea typeface="Times New Roman"/>
              </a:rPr>
              <a:t>SIAPKAN  SURAT- SURAT  &amp; ATURAN  YANG  BERKAITAN  DENGAN  LOMBA IVA TEST  (PERDA-PERDES- SURAT  KEPUTUSAN- SURAT EDARAN- KESEPAKATAN- &amp; SEJENISNYA)</a:t>
            </a:r>
          </a:p>
          <a:p>
            <a:pPr marL="744538" lvl="0" indent="-287338" algn="just">
              <a:lnSpc>
                <a:spcPct val="150000"/>
              </a:lnSpc>
              <a:buFont typeface="+mj-lt"/>
              <a:buAutoNum type="arabicPeriod"/>
            </a:pPr>
            <a:r>
              <a:rPr lang="en-US" sz="4200" dirty="0" smtClean="0">
                <a:effectLst/>
                <a:latin typeface="Times New Roman"/>
                <a:ea typeface="Times New Roman"/>
              </a:rPr>
              <a:t>KOORDINASI WILAYAH – KOORDINASI  DENGAN  YANG  TERKAIT.</a:t>
            </a:r>
          </a:p>
          <a:p>
            <a:pPr marL="744538" lvl="0" indent="-287338" algn="just">
              <a:lnSpc>
                <a:spcPct val="150000"/>
              </a:lnSpc>
              <a:buFont typeface="+mj-lt"/>
              <a:buAutoNum type="arabicPeriod"/>
            </a:pPr>
            <a:r>
              <a:rPr lang="en-US" sz="4200" dirty="0" smtClean="0">
                <a:effectLst/>
                <a:latin typeface="Times New Roman"/>
                <a:ea typeface="Times New Roman"/>
              </a:rPr>
              <a:t>KERJAKAN  ADMINISTRASI  SEBAGAIMANA  PERSYARATAN.</a:t>
            </a:r>
          </a:p>
          <a:p>
            <a:pPr marL="457200" indent="-457200">
              <a:buFont typeface="Wingdings" pitchFamily="2" charset="2"/>
              <a:buChar char="q"/>
            </a:pPr>
            <a:endParaRPr lang="en-US" dirty="0"/>
          </a:p>
        </p:txBody>
      </p:sp>
    </p:spTree>
    <p:extLst>
      <p:ext uri="{BB962C8B-B14F-4D97-AF65-F5344CB8AC3E}">
        <p14:creationId xmlns:p14="http://schemas.microsoft.com/office/powerpoint/2010/main" xmlns="" val="11221732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53000"/>
          </a:xfrm>
        </p:spPr>
        <p:txBody>
          <a:bodyPr>
            <a:normAutofit fontScale="25000" lnSpcReduction="20000"/>
          </a:bodyPr>
          <a:lstStyle/>
          <a:p>
            <a:pPr marL="744538" lvl="0" indent="-406400" algn="just">
              <a:lnSpc>
                <a:spcPct val="150000"/>
              </a:lnSpc>
              <a:buFont typeface="+mj-lt"/>
              <a:buAutoNum type="arabicPeriod" startAt="6"/>
            </a:pPr>
            <a:r>
              <a:rPr lang="en-US" sz="8000" dirty="0" smtClean="0">
                <a:effectLst/>
                <a:latin typeface="Times New Roman"/>
                <a:ea typeface="Times New Roman"/>
              </a:rPr>
              <a:t>TP PKK KABUPATEN  SESUAI  DENGAN  RINCIAN  TUGAS  DAN  FUNGSI  SEBAGAIMANA  TERTUANG  DALAM  HASIL  RAKERNAS VIII PKK ~&gt; MEMBERIKAN  PETUNJUK, BIMBINGAN, PEMBINAAN   KEPADA  TP  PKK KECAMATAN.</a:t>
            </a:r>
          </a:p>
          <a:p>
            <a:pPr marL="744538" lvl="0" indent="-406400" algn="just">
              <a:lnSpc>
                <a:spcPct val="150000"/>
              </a:lnSpc>
              <a:buFont typeface="+mj-lt"/>
              <a:buAutoNum type="arabicPeriod" startAt="6"/>
            </a:pPr>
            <a:r>
              <a:rPr lang="en-US" sz="8000" dirty="0" smtClean="0">
                <a:effectLst/>
                <a:latin typeface="Times New Roman"/>
                <a:ea typeface="Times New Roman"/>
              </a:rPr>
              <a:t>TP PKK KECAMATAN  KEPADA  TP PKK  DESA</a:t>
            </a:r>
          </a:p>
          <a:p>
            <a:pPr marL="744538" lvl="0" indent="-406400" algn="just">
              <a:lnSpc>
                <a:spcPct val="150000"/>
              </a:lnSpc>
              <a:buFont typeface="+mj-lt"/>
              <a:buAutoNum type="arabicPeriod" startAt="6"/>
            </a:pPr>
            <a:r>
              <a:rPr lang="en-US" sz="8000" dirty="0" smtClean="0">
                <a:effectLst/>
                <a:latin typeface="Times New Roman"/>
                <a:ea typeface="Times New Roman"/>
              </a:rPr>
              <a:t>TP PKK DESA  KEPADA  KELOMPOK- KELOMPOK PKK DUSUN, RW, RT  DAN  DASAWISMA</a:t>
            </a:r>
          </a:p>
          <a:p>
            <a:pPr marL="744538" lvl="0" indent="-406400" algn="just">
              <a:lnSpc>
                <a:spcPct val="150000"/>
              </a:lnSpc>
              <a:buFont typeface="+mj-lt"/>
              <a:buAutoNum type="arabicPeriod" startAt="6"/>
            </a:pPr>
            <a:r>
              <a:rPr lang="en-US" sz="8000" dirty="0" smtClean="0">
                <a:effectLst/>
                <a:latin typeface="Times New Roman"/>
                <a:ea typeface="Times New Roman"/>
              </a:rPr>
              <a:t>MENYIAPKAN  INOVASI  YANG  ADA  DI WILAYAH  MASING-MASING</a:t>
            </a:r>
          </a:p>
          <a:p>
            <a:pPr marL="744538" lvl="0" indent="-406400" algn="just">
              <a:lnSpc>
                <a:spcPct val="150000"/>
              </a:lnSpc>
              <a:buFont typeface="+mj-lt"/>
              <a:buAutoNum type="arabicPeriod" startAt="6"/>
            </a:pPr>
            <a:r>
              <a:rPr lang="en-US" sz="8000" dirty="0" smtClean="0">
                <a:effectLst/>
                <a:latin typeface="Times New Roman"/>
                <a:ea typeface="Times New Roman"/>
              </a:rPr>
              <a:t>MENYIAPKAN  MEDIA  PENYULUHAN  YANG  MERUPAKAN  KREASI  SETEMPAT.</a:t>
            </a:r>
          </a:p>
          <a:p>
            <a:endParaRPr lang="en-US" dirty="0"/>
          </a:p>
        </p:txBody>
      </p:sp>
    </p:spTree>
    <p:extLst>
      <p:ext uri="{BB962C8B-B14F-4D97-AF65-F5344CB8AC3E}">
        <p14:creationId xmlns:p14="http://schemas.microsoft.com/office/powerpoint/2010/main" xmlns="" val="14980874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53000"/>
          </a:xfrm>
        </p:spPr>
        <p:txBody>
          <a:bodyPr>
            <a:normAutofit fontScale="85000" lnSpcReduction="20000"/>
          </a:bodyPr>
          <a:lstStyle/>
          <a:p>
            <a:pPr marL="457200" indent="-457200">
              <a:lnSpc>
                <a:spcPct val="140000"/>
              </a:lnSpc>
              <a:buFont typeface="Wingdings" pitchFamily="2" charset="2"/>
              <a:buChar char="q"/>
            </a:pPr>
            <a:r>
              <a:rPr lang="en-US" dirty="0" smtClean="0">
                <a:effectLst>
                  <a:outerShdw blurRad="38100" dist="38100" dir="2700000" algn="tl">
                    <a:srgbClr val="000000">
                      <a:alpha val="43137"/>
                    </a:srgbClr>
                  </a:outerShdw>
                </a:effectLst>
                <a:latin typeface="Arial Black" pitchFamily="34" charset="0"/>
                <a:ea typeface="Times New Roman"/>
              </a:rPr>
              <a:t>KESALAHAN  TERBESAR  YANG  SERING KITA  LAKUKAN : </a:t>
            </a:r>
          </a:p>
          <a:p>
            <a:pPr marL="863600" indent="-406400">
              <a:lnSpc>
                <a:spcPct val="140000"/>
              </a:lnSpc>
              <a:spcAft>
                <a:spcPts val="0"/>
              </a:spcAft>
              <a:buFont typeface="Wingdings" pitchFamily="2" charset="2"/>
              <a:buChar char="ü"/>
            </a:pPr>
            <a:r>
              <a:rPr lang="en-US" dirty="0" smtClean="0">
                <a:effectLst/>
                <a:latin typeface="Times New Roman"/>
                <a:ea typeface="Times New Roman"/>
              </a:rPr>
              <a:t>TIDAK  MENYIAPKAN  PERDA- PERDES- SURAT  KEPUTUSAN-  SURAT  EDARAN-  KESEPAKATAN- DAN  SEJENISNYA  YANG  BERKAITAN  DENGAN  TOPIK  LOMBA.</a:t>
            </a:r>
          </a:p>
          <a:p>
            <a:pPr marL="863600" indent="-406400">
              <a:lnSpc>
                <a:spcPct val="140000"/>
              </a:lnSpc>
              <a:spcAft>
                <a:spcPts val="0"/>
              </a:spcAft>
              <a:buFont typeface="Wingdings" pitchFamily="2" charset="2"/>
              <a:buChar char="ü"/>
            </a:pPr>
            <a:r>
              <a:rPr lang="en-US" dirty="0" smtClean="0">
                <a:effectLst/>
                <a:latin typeface="Times New Roman"/>
                <a:ea typeface="Times New Roman"/>
              </a:rPr>
              <a:t>TIDAK  MENGERJAKAN  ADMINISTRASI  SEBAGAIMANA  ATURAN  DAN PERSYARATAN </a:t>
            </a:r>
          </a:p>
          <a:p>
            <a:pPr marL="863600" indent="-406400">
              <a:lnSpc>
                <a:spcPct val="140000"/>
              </a:lnSpc>
              <a:spcAft>
                <a:spcPts val="0"/>
              </a:spcAft>
              <a:buFont typeface="Wingdings" pitchFamily="2" charset="2"/>
              <a:buChar char="ü"/>
            </a:pPr>
            <a:r>
              <a:rPr lang="en-US" dirty="0" smtClean="0">
                <a:effectLst/>
                <a:latin typeface="Times New Roman"/>
                <a:ea typeface="Times New Roman"/>
              </a:rPr>
              <a:t>TIDAK  MELAKSANAKAN  KOORDINASI  WILAYAH  DENGAN  OPD  TERKAIT-  TOMA- TOGA DLL.</a:t>
            </a:r>
          </a:p>
          <a:p>
            <a:pPr marL="863600" indent="-406400">
              <a:lnSpc>
                <a:spcPct val="140000"/>
              </a:lnSpc>
              <a:spcAft>
                <a:spcPts val="0"/>
              </a:spcAft>
              <a:buFont typeface="Wingdings" pitchFamily="2" charset="2"/>
              <a:buChar char="ü"/>
            </a:pPr>
            <a:r>
              <a:rPr lang="en-US" dirty="0" smtClean="0">
                <a:effectLst/>
                <a:latin typeface="Times New Roman"/>
                <a:ea typeface="Times New Roman"/>
              </a:rPr>
              <a:t> TIDAK  MERENCANAKAN  KEGIATAN</a:t>
            </a:r>
          </a:p>
          <a:p>
            <a:endParaRPr lang="en-US" dirty="0"/>
          </a:p>
        </p:txBody>
      </p:sp>
    </p:spTree>
    <p:extLst>
      <p:ext uri="{BB962C8B-B14F-4D97-AF65-F5344CB8AC3E}">
        <p14:creationId xmlns:p14="http://schemas.microsoft.com/office/powerpoint/2010/main" xmlns="" val="7218412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Autofit/>
          </a:bodyPr>
          <a:lstStyle/>
          <a:p>
            <a:pPr marL="857250" lvl="0" indent="-857250" algn="l">
              <a:buFont typeface="+mj-lt"/>
              <a:buAutoNum type="romanUcPeriod" startAt="4"/>
            </a:pPr>
            <a:r>
              <a:rPr lang="en-US" sz="3000" b="1" dirty="0" smtClean="0">
                <a:solidFill>
                  <a:schemeClr val="accent2">
                    <a:lumMod val="50000"/>
                  </a:schemeClr>
                </a:solidFill>
                <a:effectLst>
                  <a:outerShdw blurRad="38100" dist="38100" dir="2700000" algn="tl">
                    <a:srgbClr val="000000">
                      <a:alpha val="43137"/>
                    </a:srgbClr>
                  </a:outerShdw>
                </a:effectLst>
                <a:ea typeface="Times New Roman"/>
              </a:rPr>
              <a:t>KEGIATAN  DALAM  RANGKA  MONITORING  DAN  EVALUASI  10  PROGRAM  POKOK  PKK</a:t>
            </a:r>
            <a:endParaRPr lang="en-US" sz="3000" dirty="0">
              <a:solidFill>
                <a:schemeClr val="accent2">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76400"/>
            <a:ext cx="8229600" cy="4953000"/>
          </a:xfrm>
        </p:spPr>
        <p:txBody>
          <a:bodyPr>
            <a:noAutofit/>
          </a:bodyPr>
          <a:lstStyle/>
          <a:p>
            <a:pPr marL="0" indent="0" algn="just">
              <a:lnSpc>
                <a:spcPct val="120000"/>
              </a:lnSpc>
              <a:buNone/>
            </a:pPr>
            <a:r>
              <a:rPr lang="en-US" sz="2000" dirty="0" smtClean="0">
                <a:latin typeface="Times New Roman" pitchFamily="18" charset="0"/>
                <a:ea typeface="Tahoma" pitchFamily="34" charset="0"/>
                <a:cs typeface="Times New Roman" pitchFamily="18" charset="0"/>
              </a:rPr>
              <a:t>TP  </a:t>
            </a:r>
            <a:r>
              <a:rPr lang="en-US" sz="2000" dirty="0">
                <a:latin typeface="Times New Roman" pitchFamily="18" charset="0"/>
                <a:ea typeface="Tahoma" pitchFamily="34" charset="0"/>
                <a:cs typeface="Times New Roman" pitchFamily="18" charset="0"/>
              </a:rPr>
              <a:t>PKK  KABUPATEN  BANTUL  SETIAP  TAHUN  MELAKSANAKAN  KEGIATAN  MONEV  10  PROGRAM  POKOK  PKK, </a:t>
            </a:r>
            <a:r>
              <a:rPr lang="en-US" sz="2000" dirty="0" smtClean="0">
                <a:latin typeface="Times New Roman" pitchFamily="18" charset="0"/>
                <a:ea typeface="Tahoma" pitchFamily="34" charset="0"/>
                <a:cs typeface="Times New Roman" pitchFamily="18" charset="0"/>
              </a:rPr>
              <a:t> YANG  DILAKUKAN  </a:t>
            </a:r>
            <a:r>
              <a:rPr lang="en-US" sz="2000" dirty="0">
                <a:latin typeface="Times New Roman" pitchFamily="18" charset="0"/>
                <a:ea typeface="Tahoma" pitchFamily="34" charset="0"/>
                <a:cs typeface="Times New Roman" pitchFamily="18" charset="0"/>
              </a:rPr>
              <a:t>DENGAN  TAHAPAN- TAHAPAN</a:t>
            </a:r>
            <a:r>
              <a:rPr lang="en-US" sz="2000" dirty="0" smtClean="0">
                <a:latin typeface="Times New Roman" pitchFamily="18" charset="0"/>
                <a:ea typeface="Tahoma" pitchFamily="34" charset="0"/>
                <a:cs typeface="Times New Roman" pitchFamily="18" charset="0"/>
              </a:rPr>
              <a:t>.</a:t>
            </a:r>
          </a:p>
          <a:p>
            <a:pPr marL="0" indent="0" algn="just">
              <a:lnSpc>
                <a:spcPct val="120000"/>
              </a:lnSpc>
              <a:buNone/>
            </a:pPr>
            <a:endParaRPr lang="en-US" sz="800" dirty="0" smtClean="0">
              <a:latin typeface="Times New Roman" pitchFamily="18" charset="0"/>
              <a:ea typeface="Tahoma" pitchFamily="34" charset="0"/>
              <a:cs typeface="Times New Roman" pitchFamily="18" charset="0"/>
            </a:endParaRPr>
          </a:p>
          <a:p>
            <a:pPr marL="0" indent="0" algn="just">
              <a:lnSpc>
                <a:spcPct val="120000"/>
              </a:lnSpc>
              <a:buNone/>
            </a:pPr>
            <a:r>
              <a:rPr lang="en-US" sz="2000" dirty="0" smtClean="0">
                <a:latin typeface="Times New Roman" pitchFamily="18" charset="0"/>
                <a:ea typeface="Tahoma" pitchFamily="34" charset="0"/>
                <a:cs typeface="Times New Roman" pitchFamily="18" charset="0"/>
              </a:rPr>
              <a:t>UNTUK  </a:t>
            </a:r>
            <a:r>
              <a:rPr lang="en-US" sz="2000" dirty="0">
                <a:latin typeface="Times New Roman" pitchFamily="18" charset="0"/>
                <a:ea typeface="Tahoma" pitchFamily="34" charset="0"/>
                <a:cs typeface="Times New Roman" pitchFamily="18" charset="0"/>
              </a:rPr>
              <a:t>TP  PKK KABUPATEN  BANTUL  KEGIATAN  MONEV 10 PROGRAM  POKOK  PKK  MASUK  PADA  SEKRETARIAT  YANG  DALAM  </a:t>
            </a:r>
            <a:r>
              <a:rPr lang="en-US" sz="2000" dirty="0" smtClean="0">
                <a:latin typeface="Times New Roman" pitchFamily="18" charset="0"/>
                <a:ea typeface="Tahoma" pitchFamily="34" charset="0"/>
                <a:cs typeface="Times New Roman" pitchFamily="18" charset="0"/>
              </a:rPr>
              <a:t>PELAKSANAANNYA  </a:t>
            </a:r>
            <a:r>
              <a:rPr lang="en-US" sz="2000" dirty="0">
                <a:latin typeface="Times New Roman" pitchFamily="18" charset="0"/>
                <a:ea typeface="Tahoma" pitchFamily="34" charset="0"/>
                <a:cs typeface="Times New Roman" pitchFamily="18" charset="0"/>
              </a:rPr>
              <a:t>MELIBATKAN  SEMUA  POKJA</a:t>
            </a:r>
            <a:r>
              <a:rPr lang="en-US" sz="2000" dirty="0" smtClean="0">
                <a:latin typeface="Times New Roman" pitchFamily="18" charset="0"/>
                <a:ea typeface="Tahoma" pitchFamily="34" charset="0"/>
                <a:cs typeface="Times New Roman" pitchFamily="18" charset="0"/>
              </a:rPr>
              <a:t>.</a:t>
            </a:r>
          </a:p>
          <a:p>
            <a:pPr marL="0" indent="0" algn="just">
              <a:lnSpc>
                <a:spcPct val="120000"/>
              </a:lnSpc>
              <a:buNone/>
            </a:pPr>
            <a:endParaRPr lang="en-US" sz="800" dirty="0" smtClean="0">
              <a:latin typeface="Times New Roman" pitchFamily="18" charset="0"/>
              <a:ea typeface="Tahoma" pitchFamily="34" charset="0"/>
              <a:cs typeface="Times New Roman" pitchFamily="18" charset="0"/>
            </a:endParaRPr>
          </a:p>
          <a:p>
            <a:pPr marL="0" indent="0" algn="just">
              <a:lnSpc>
                <a:spcPct val="120000"/>
              </a:lnSpc>
              <a:buNone/>
            </a:pPr>
            <a:r>
              <a:rPr lang="en-US" sz="2000" dirty="0" smtClean="0">
                <a:latin typeface="Times New Roman" pitchFamily="18" charset="0"/>
                <a:ea typeface="Tahoma" pitchFamily="34" charset="0"/>
                <a:cs typeface="Times New Roman" pitchFamily="18" charset="0"/>
              </a:rPr>
              <a:t>POKJA  </a:t>
            </a:r>
            <a:r>
              <a:rPr lang="en-US" sz="2000" dirty="0">
                <a:latin typeface="Times New Roman" pitchFamily="18" charset="0"/>
                <a:ea typeface="Tahoma" pitchFamily="34" charset="0"/>
                <a:cs typeface="Times New Roman" pitchFamily="18" charset="0"/>
              </a:rPr>
              <a:t>IV  PALING  BANYAK  KEGIATAN  YANG  HARUS  DIPERSIAPKAN  DAN  YANG  </a:t>
            </a:r>
            <a:r>
              <a:rPr lang="en-US" sz="2000" dirty="0" smtClean="0">
                <a:latin typeface="Times New Roman" pitchFamily="18" charset="0"/>
                <a:ea typeface="Tahoma" pitchFamily="34" charset="0"/>
                <a:cs typeface="Times New Roman" pitchFamily="18" charset="0"/>
              </a:rPr>
              <a:t>DIEVALUASI</a:t>
            </a:r>
            <a:r>
              <a:rPr lang="en-US" sz="2000" dirty="0">
                <a:latin typeface="Times New Roman" pitchFamily="18" charset="0"/>
                <a:ea typeface="Tahoma" pitchFamily="34" charset="0"/>
                <a:cs typeface="Times New Roman" pitchFamily="18" charset="0"/>
              </a:rPr>
              <a:t>,  KARENA  MEMANG  SESUAI  DENGAN  HASIL  RAKERNAS  VIII  PKK, RENCANA  KERJA  LIMA  TAHUN  PKK  TAHUN  2015—2020, TERDAPAT 17  ITEM-  POKJA I-POKJA II- POKJA III MASING-MASING  ADA TIGA  ITEM.   POKJA  IV,  ADA  6  </a:t>
            </a:r>
            <a:r>
              <a:rPr lang="en-US" sz="2000" dirty="0" smtClean="0">
                <a:latin typeface="Times New Roman" pitchFamily="18" charset="0"/>
                <a:ea typeface="Tahoma" pitchFamily="34" charset="0"/>
                <a:cs typeface="Times New Roman" pitchFamily="18" charset="0"/>
              </a:rPr>
              <a:t>ITEM. </a:t>
            </a:r>
          </a:p>
        </p:txBody>
      </p:sp>
    </p:spTree>
    <p:extLst>
      <p:ext uri="{BB962C8B-B14F-4D97-AF65-F5344CB8AC3E}">
        <p14:creationId xmlns:p14="http://schemas.microsoft.com/office/powerpoint/2010/main" xmlns="" val="39346649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lnSpc>
                <a:spcPct val="120000"/>
              </a:lnSpc>
              <a:buNone/>
            </a:pPr>
            <a:r>
              <a:rPr lang="en-US" sz="2400" dirty="0" smtClean="0">
                <a:latin typeface="Times New Roman" pitchFamily="18" charset="0"/>
                <a:ea typeface="Tahoma" pitchFamily="34" charset="0"/>
                <a:cs typeface="Times New Roman" pitchFamily="18" charset="0"/>
              </a:rPr>
              <a:t>MASIH  DITAMBAH  DENGAN  ADANYA  KEGIATAN  KESATUAN  GERAK  PKK-  KKBPK-  KESEHATAN,  YANG  JELAS  MOTOR  PENGGERAK NYA  ADALAH  DARI  POKJA  IV, YANG  DI DALAM NYA  TERDAPAT  4  JENIS  LOMBA.</a:t>
            </a:r>
          </a:p>
          <a:p>
            <a:pPr marL="0" indent="0" algn="just">
              <a:lnSpc>
                <a:spcPct val="120000"/>
              </a:lnSpc>
              <a:buNone/>
            </a:pPr>
            <a:endParaRPr lang="en-US" sz="800" dirty="0" smtClean="0">
              <a:latin typeface="Times New Roman" pitchFamily="18" charset="0"/>
              <a:ea typeface="Tahoma" pitchFamily="34" charset="0"/>
              <a:cs typeface="Times New Roman" pitchFamily="18" charset="0"/>
            </a:endParaRPr>
          </a:p>
          <a:p>
            <a:pPr marL="0" indent="0" algn="just">
              <a:lnSpc>
                <a:spcPct val="120000"/>
              </a:lnSpc>
              <a:buNone/>
            </a:pPr>
            <a:r>
              <a:rPr lang="en-US" sz="2400" dirty="0" smtClean="0">
                <a:latin typeface="Times New Roman" pitchFamily="18" charset="0"/>
                <a:ea typeface="Tahoma" pitchFamily="34" charset="0"/>
                <a:cs typeface="Times New Roman" pitchFamily="18" charset="0"/>
              </a:rPr>
              <a:t>UNTUK MONITORING  DAN  EVALUASI  10  PROGRAM  POKOK  PKK INI,  ADA  MONEV  KEGIATAN  POKJA  IV  YANG  DILAKSANAKAN  OLEH  POKJA  IV  TP PKK DIY.</a:t>
            </a:r>
          </a:p>
          <a:p>
            <a:endParaRPr lang="en-US" dirty="0"/>
          </a:p>
        </p:txBody>
      </p:sp>
    </p:spTree>
    <p:extLst>
      <p:ext uri="{BB962C8B-B14F-4D97-AF65-F5344CB8AC3E}">
        <p14:creationId xmlns:p14="http://schemas.microsoft.com/office/powerpoint/2010/main" xmlns="" val="5624219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marL="857250" lvl="0" indent="-857250" algn="l">
              <a:buFont typeface="+mj-lt"/>
              <a:buAutoNum type="romanUcPeriod" startAt="5"/>
            </a:pPr>
            <a:r>
              <a:rPr lang="en-US" b="1" dirty="0" smtClean="0">
                <a:solidFill>
                  <a:schemeClr val="accent2">
                    <a:lumMod val="50000"/>
                  </a:schemeClr>
                </a:solidFill>
                <a:effectLst>
                  <a:outerShdw blurRad="38100" dist="38100" dir="2700000" algn="tl">
                    <a:srgbClr val="000000">
                      <a:alpha val="43137"/>
                    </a:srgbClr>
                  </a:outerShdw>
                </a:effectLst>
                <a:ea typeface="Times New Roman"/>
              </a:rPr>
              <a:t>PROGRAM  POKJA  IV</a:t>
            </a:r>
            <a:endParaRPr lang="en-US" dirty="0">
              <a:solidFill>
                <a:schemeClr val="accent2">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935480"/>
            <a:ext cx="8229600" cy="4922520"/>
          </a:xfrm>
        </p:spPr>
        <p:txBody>
          <a:bodyPr>
            <a:normAutofit fontScale="40000" lnSpcReduction="20000"/>
          </a:bodyPr>
          <a:lstStyle/>
          <a:p>
            <a:pPr marL="0" lvl="0" indent="0" algn="just">
              <a:lnSpc>
                <a:spcPct val="140000"/>
              </a:lnSpc>
              <a:buNone/>
            </a:pPr>
            <a:r>
              <a:rPr lang="en-US" sz="4200" dirty="0" smtClean="0"/>
              <a:t>POKJA  IV  MENGELOLA KEGIATAN PENINGKATAN  DERAJAT  KESEHATAN  KELUARGA  DAN  LINGKUNGAN  DENGAN  MENERAPKAN  HIDUP  BERSIH  SEHAT,  MENCEGAH  DAN  MENANGGULANGI  PENYAKIT  MENULAR  DAN  TIDAK  MENULAR, BERPERAN  SERTA  DALAM  UPAYA  PENURUNAN  AKI,  AKB, AKBAL,  BERPARTISIPASI  DALAM  PENCAPAIAN  SUSTAINABLE  DEVELOPMENT  GOALS  (SDG’s),  MELESTARIKAN  LINGKUNGAN  HIDUP,  KELUARGA  BERENCANA, DAN  PERENCANAAN  SEHAT.</a:t>
            </a:r>
          </a:p>
          <a:p>
            <a:pPr marL="0" lvl="0" indent="0" algn="just">
              <a:lnSpc>
                <a:spcPct val="140000"/>
              </a:lnSpc>
              <a:buNone/>
            </a:pPr>
            <a:endParaRPr lang="en-US" sz="2500" dirty="0" smtClean="0"/>
          </a:p>
          <a:p>
            <a:pPr lvl="0" algn="just">
              <a:lnSpc>
                <a:spcPct val="140000"/>
              </a:lnSpc>
              <a:buFont typeface="Wingdings" pitchFamily="2" charset="2"/>
              <a:buChar char="q"/>
            </a:pPr>
            <a:r>
              <a:rPr lang="en-US" sz="4200" dirty="0" smtClean="0"/>
              <a:t>KESEHATAN  :  PHBS – UPAYA PENURUNAN AKI, AKB, AKBAL   DENGAN  P4K, IMUNISASI  DASAR  LENGKAP &amp;  IMMUNISASI  RUTIN, PELAKSANAAN  PENCATATAN  BUMIL,  BUHIR,  BUFAS, KELAHIRAN  KEMATIAN  BAYI- BALITA --- MEWUJUDKAN “KELUARGA  SADAR SEHAT” --- PROGRAM  PENCEGAHAN  DAN  DETEKSI  DINI KANKER ---  PEMANFAATAN  TOGA---  KADARZI----  DESI- KESI --- PMT-AS BERKOORDINASI DENGAN OPD TERKAIT --- GERMAS</a:t>
            </a:r>
          </a:p>
          <a:p>
            <a:endParaRPr lang="en-US" dirty="0"/>
          </a:p>
        </p:txBody>
      </p:sp>
    </p:spTree>
    <p:extLst>
      <p:ext uri="{BB962C8B-B14F-4D97-AF65-F5344CB8AC3E}">
        <p14:creationId xmlns:p14="http://schemas.microsoft.com/office/powerpoint/2010/main" xmlns="" val="2381686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66088"/>
          </a:xfrm>
        </p:spPr>
        <p:txBody>
          <a:bodyPr>
            <a:normAutofit fontScale="90000"/>
          </a:bodyPr>
          <a:lstStyle/>
          <a:p>
            <a:r>
              <a:rPr lang="en-US" b="1" dirty="0" smtClean="0">
                <a:solidFill>
                  <a:schemeClr val="accent2">
                    <a:lumMod val="50000"/>
                  </a:schemeClr>
                </a:solidFill>
                <a:effectLst>
                  <a:outerShdw blurRad="38100" dist="38100" dir="2700000" algn="tl">
                    <a:srgbClr val="000000">
                      <a:alpha val="43137"/>
                    </a:srgbClr>
                  </a:outerShdw>
                </a:effectLst>
              </a:rPr>
              <a:t>PENERAPAN </a:t>
            </a:r>
            <a:br>
              <a:rPr lang="en-US" b="1" dirty="0" smtClean="0">
                <a:solidFill>
                  <a:schemeClr val="accent2">
                    <a:lumMod val="50000"/>
                  </a:schemeClr>
                </a:solidFill>
                <a:effectLst>
                  <a:outerShdw blurRad="38100" dist="38100" dir="2700000" algn="tl">
                    <a:srgbClr val="000000">
                      <a:alpha val="43137"/>
                    </a:srgbClr>
                  </a:outerShdw>
                </a:effectLst>
              </a:rPr>
            </a:br>
            <a:r>
              <a:rPr lang="en-US" b="1" dirty="0" smtClean="0">
                <a:solidFill>
                  <a:schemeClr val="accent2">
                    <a:lumMod val="50000"/>
                  </a:schemeClr>
                </a:solidFill>
                <a:effectLst>
                  <a:outerShdw blurRad="38100" dist="38100" dir="2700000" algn="tl">
                    <a:srgbClr val="000000">
                      <a:alpha val="43137"/>
                    </a:srgbClr>
                  </a:outerShdw>
                </a:effectLst>
              </a:rPr>
              <a:t>10  PROGRAM POKOK  PKK</a:t>
            </a:r>
            <a:endParaRPr lang="en-US" b="1" dirty="0">
              <a:solidFill>
                <a:schemeClr val="accent2">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752600"/>
            <a:ext cx="8229600" cy="4922520"/>
          </a:xfrm>
        </p:spPr>
        <p:txBody>
          <a:bodyPr>
            <a:normAutofit fontScale="25000" lnSpcReduction="20000"/>
          </a:bodyPr>
          <a:lstStyle/>
          <a:p>
            <a:pPr marL="0" indent="0">
              <a:lnSpc>
                <a:spcPct val="120000"/>
              </a:lnSpc>
              <a:buNone/>
            </a:pPr>
            <a:r>
              <a:rPr lang="en-US" sz="6400" dirty="0" smtClean="0"/>
              <a:t>DALAM  RANGKA  PENCAPAIAN  TUJUAN  DAN  SASARAN  PELAKSANAAN  10  PROGRAM  POKOK  PKK,  TELAH  DITETAPKAN  BERBAGAI  KEBIJAKAN  DAN PROGRAM  YANG  DILAKSANAKAN  OLEH  TP  PKK  PUSAT  DAN  TP  PKK  DAERAH,  ANTARA  LAIN  :</a:t>
            </a:r>
          </a:p>
          <a:p>
            <a:pPr>
              <a:lnSpc>
                <a:spcPct val="120000"/>
              </a:lnSpc>
              <a:buNone/>
            </a:pPr>
            <a:endParaRPr lang="en-US" sz="3200" dirty="0" smtClean="0"/>
          </a:p>
          <a:p>
            <a:pPr marL="514350" lvl="0" indent="-514350" algn="just">
              <a:lnSpc>
                <a:spcPct val="120000"/>
              </a:lnSpc>
              <a:buFont typeface="+mj-lt"/>
              <a:buAutoNum type="arabicPeriod"/>
            </a:pPr>
            <a:r>
              <a:rPr lang="en-US" sz="6400" dirty="0" smtClean="0"/>
              <a:t>PENJABARAN  DARI  10  PROGRAM  POKOK  PKK, TERDAPAT  PROGRAM  UNGGULAN  YANG  MEMANG  MERUPAKAN  CIRI  KHAS  GERAKAN  PKK  UNTUK  MENCAPAI  VISI  DAN  MISI NYA,  YANG  MUTLAK  DILAKSANAKAN  OLEH  SELURUH  JAJARAN  TIM  PENGGERAK  PKK  PUSAT  DAN  DAERAH  SAMPAI  DENGAN  KELOMPOK—KELOMPOK  PKK  DAN  DASAWISMA  SESUAI  DENGAN  PERAN,  FUNGSI  DAN  KAPASITASNYA  MASING—MASING.                    </a:t>
            </a:r>
          </a:p>
          <a:p>
            <a:pPr marL="514350" lvl="0" indent="-514350" algn="just">
              <a:lnSpc>
                <a:spcPct val="120000"/>
              </a:lnSpc>
              <a:buNone/>
            </a:pPr>
            <a:r>
              <a:rPr lang="en-US" sz="6400" dirty="0" smtClean="0"/>
              <a:t>	PROGRAM  UNGGULAN INI  DIKATEGORIKAN  SEBAGAI  PROGRAM  PRIORITAS.</a:t>
            </a:r>
          </a:p>
          <a:p>
            <a:pPr marL="514350" lvl="0" indent="-514350">
              <a:lnSpc>
                <a:spcPct val="120000"/>
              </a:lnSpc>
              <a:buNone/>
            </a:pPr>
            <a:endParaRPr lang="en-US" sz="3200" dirty="0" smtClean="0"/>
          </a:p>
          <a:p>
            <a:pPr marL="514350" lvl="0" indent="-514350">
              <a:lnSpc>
                <a:spcPct val="120000"/>
              </a:lnSpc>
              <a:buFont typeface="+mj-lt"/>
              <a:buAutoNum type="arabicPeriod" startAt="2"/>
            </a:pPr>
            <a:r>
              <a:rPr lang="en-US" sz="6400" dirty="0" smtClean="0"/>
              <a:t>PROGRAM  UNGGULAN  DIMAKSUD,  UNTUK  POKJA  IV, ADALAH : </a:t>
            </a:r>
          </a:p>
          <a:p>
            <a:pPr lvl="1">
              <a:lnSpc>
                <a:spcPct val="120000"/>
              </a:lnSpc>
            </a:pPr>
            <a:r>
              <a:rPr lang="en-US" sz="6400" b="1" dirty="0" smtClean="0"/>
              <a:t>HIDUP  BERSIH  SEHAT  DI  DALAM  KELUARGA  DAN  LINGKUNGAN  DENGAN  PHBS  DAN  PERILAKU  CERDIK  (CEK  KESEHATAN  SECARA  TERATUR,  ENYAHKAN  ASAP  ROKOK, RAJIN  OLAH  RAGA,  DIET  SEIMBANG,  ISTIRAHAT  CUKUP, KELOLA  STRESS)</a:t>
            </a:r>
          </a:p>
          <a:p>
            <a:endParaRPr lang="en-US" dirty="0"/>
          </a:p>
        </p:txBody>
      </p:sp>
    </p:spTree>
    <p:extLst>
      <p:ext uri="{BB962C8B-B14F-4D97-AF65-F5344CB8AC3E}">
        <p14:creationId xmlns:p14="http://schemas.microsoft.com/office/powerpoint/2010/main" xmlns="" val="15306098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lvl="0" algn="just">
              <a:lnSpc>
                <a:spcPct val="140000"/>
              </a:lnSpc>
              <a:buFont typeface="Wingdings" pitchFamily="2" charset="2"/>
              <a:buChar char="q"/>
            </a:pPr>
            <a:r>
              <a:rPr lang="en-US" sz="2800" dirty="0" smtClean="0"/>
              <a:t>KELESTARIAN  LINGKUNGAN  HIDUP  :  SPAL --- MEMILAH  SAMPAH  DAN  DAUR  ULANG  LIMBAH  RUMAH  TANGGA  SERTA  B3---  STBM---  MENCEGAH  DAMPAK  PEMANASAN  GLOBAL---MENDUKUNG  PENANAMAN  POHON  SEBAGAI  PARU-PARU  KOTA DAN  PENCEGAHAN  POLUSI  UDARA</a:t>
            </a:r>
          </a:p>
          <a:p>
            <a:pPr lvl="0" algn="just">
              <a:lnSpc>
                <a:spcPct val="140000"/>
              </a:lnSpc>
              <a:buFont typeface="Wingdings" pitchFamily="2" charset="2"/>
              <a:buChar char="q"/>
            </a:pPr>
            <a:r>
              <a:rPr lang="en-US" sz="2800" dirty="0" smtClean="0"/>
              <a:t>PERENCANAAN  SEHAT  :  KELUARGA  BERENCANA --- KEBIASAAN  MENABUNG ---  KESATUAN  GERAK  PKK  KB-KES --- SOSIALISASI JAMPERSAL DI TINGKAT MASYARAKAT --- MEMBANGUN KAMPUNG KB.</a:t>
            </a:r>
          </a:p>
          <a:p>
            <a:pPr algn="just">
              <a:lnSpc>
                <a:spcPct val="140000"/>
              </a:lnSpc>
              <a:buNone/>
            </a:pPr>
            <a:endParaRPr lang="en-US" sz="2800" dirty="0" smtClean="0"/>
          </a:p>
          <a:p>
            <a:pPr marL="0" indent="0" algn="just">
              <a:lnSpc>
                <a:spcPct val="140000"/>
              </a:lnSpc>
              <a:buNone/>
            </a:pPr>
            <a:r>
              <a:rPr lang="en-US" sz="2800" dirty="0" smtClean="0"/>
              <a:t>PROGRAM  POKJA  IV  INI  KEMUDIAN  DI JABARKAN  DALAM  PROGRAM  KERJA  POKJA  IV  YANG  DITUANGKAN  DALAM  MATRIK,  DENGAN  MEMPERHATIKAN  PRIORITAS  PROGRAM</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Autofit/>
          </a:bodyPr>
          <a:lstStyle/>
          <a:p>
            <a:pPr marL="857250" indent="-857250" algn="l">
              <a:buFont typeface="+mj-lt"/>
              <a:buAutoNum type="romanUcPeriod" startAt="6"/>
            </a:pPr>
            <a:r>
              <a:rPr lang="en-US" sz="4000" b="1" dirty="0" smtClean="0">
                <a:solidFill>
                  <a:schemeClr val="accent2">
                    <a:lumMod val="50000"/>
                  </a:schemeClr>
                </a:solidFill>
                <a:effectLst>
                  <a:outerShdw blurRad="38100" dist="38100" dir="2700000" algn="tl">
                    <a:srgbClr val="000000">
                      <a:alpha val="43137"/>
                    </a:srgbClr>
                  </a:outerShdw>
                </a:effectLst>
                <a:ea typeface="Times New Roman"/>
              </a:rPr>
              <a:t>KELEMBAGAAN  GERAKAN  PKK</a:t>
            </a:r>
            <a:endParaRPr lang="en-US" sz="4000" dirty="0">
              <a:solidFill>
                <a:schemeClr val="accent2">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5105400"/>
          </a:xfrm>
        </p:spPr>
        <p:txBody>
          <a:bodyPr>
            <a:noAutofit/>
          </a:bodyPr>
          <a:lstStyle/>
          <a:p>
            <a:pPr marL="0" indent="0" algn="just">
              <a:lnSpc>
                <a:spcPct val="120000"/>
              </a:lnSpc>
              <a:spcAft>
                <a:spcPts val="0"/>
              </a:spcAft>
              <a:buNone/>
            </a:pPr>
            <a:r>
              <a:rPr lang="en-US" sz="2100" dirty="0" smtClean="0">
                <a:effectLst/>
                <a:latin typeface="Times New Roman"/>
                <a:ea typeface="Times New Roman"/>
              </a:rPr>
              <a:t>KELEMBAGAAN  GERAKAN  PKK  SUDAH  DENGAN  JELAS  DAN  GAMBLANG  DITUANGKAN  DALAM  HASIL;  RAKERNAS  VIII  PKK.</a:t>
            </a:r>
          </a:p>
          <a:p>
            <a:pPr marL="0" indent="0" algn="just">
              <a:lnSpc>
                <a:spcPct val="120000"/>
              </a:lnSpc>
              <a:spcAft>
                <a:spcPts val="0"/>
              </a:spcAft>
              <a:buNone/>
            </a:pPr>
            <a:r>
              <a:rPr lang="en-US" sz="2100" dirty="0" smtClean="0">
                <a:effectLst/>
                <a:latin typeface="Times New Roman"/>
                <a:ea typeface="Times New Roman"/>
              </a:rPr>
              <a:t>LIHAT  HALAMAN  I-14 S/D  HALAMAN  I – 48</a:t>
            </a:r>
          </a:p>
          <a:p>
            <a:pPr marL="0" indent="0" algn="just">
              <a:lnSpc>
                <a:spcPct val="120000"/>
              </a:lnSpc>
              <a:spcAft>
                <a:spcPts val="0"/>
              </a:spcAft>
              <a:buNone/>
            </a:pPr>
            <a:endParaRPr lang="en-US" sz="800" dirty="0" smtClean="0">
              <a:effectLst/>
              <a:latin typeface="Times New Roman"/>
              <a:ea typeface="Times New Roman"/>
            </a:endParaRPr>
          </a:p>
          <a:p>
            <a:pPr>
              <a:lnSpc>
                <a:spcPct val="120000"/>
              </a:lnSpc>
              <a:buFont typeface="Wingdings" pitchFamily="2" charset="2"/>
              <a:buChar char="q"/>
            </a:pPr>
            <a:r>
              <a:rPr lang="en-US" sz="2100" b="1" dirty="0" smtClean="0">
                <a:effectLst/>
                <a:latin typeface="Times New Roman"/>
                <a:ea typeface="Times New Roman"/>
              </a:rPr>
              <a:t> </a:t>
            </a:r>
            <a:r>
              <a:rPr lang="en-US" sz="2100" b="1" dirty="0" smtClean="0">
                <a:effectLst>
                  <a:outerShdw blurRad="38100" dist="38100" dir="2700000" algn="tl">
                    <a:srgbClr val="000000">
                      <a:alpha val="43137"/>
                    </a:srgbClr>
                  </a:outerShdw>
                </a:effectLst>
                <a:latin typeface="Arial Black" pitchFamily="34" charset="0"/>
                <a:ea typeface="Times New Roman"/>
              </a:rPr>
              <a:t>KRITERIA  ANGGOTA  TP PKK </a:t>
            </a:r>
          </a:p>
          <a:p>
            <a:pPr marL="795338" lvl="0" indent="-388938">
              <a:lnSpc>
                <a:spcPct val="120000"/>
              </a:lnSpc>
              <a:buFont typeface="+mj-lt"/>
              <a:buAutoNum type="arabicPeriod"/>
            </a:pPr>
            <a:r>
              <a:rPr lang="en-US" sz="2100" dirty="0" smtClean="0">
                <a:effectLst/>
                <a:latin typeface="Times New Roman"/>
                <a:ea typeface="Times New Roman"/>
              </a:rPr>
              <a:t>WARGA NEGARA  INDONESIA</a:t>
            </a:r>
          </a:p>
          <a:p>
            <a:pPr marL="795338" lvl="0" indent="-388938">
              <a:lnSpc>
                <a:spcPct val="120000"/>
              </a:lnSpc>
              <a:buFont typeface="+mj-lt"/>
              <a:buAutoNum type="arabicPeriod"/>
            </a:pPr>
            <a:r>
              <a:rPr lang="en-US" sz="2100" dirty="0" smtClean="0">
                <a:effectLst/>
                <a:latin typeface="Times New Roman"/>
                <a:ea typeface="Times New Roman"/>
              </a:rPr>
              <a:t>BERIMAN  DAN  BERTAQWA  KEPADA  TUHAN  YANG  MAHA  ESA</a:t>
            </a:r>
          </a:p>
          <a:p>
            <a:pPr marL="795338" lvl="0" indent="-388938">
              <a:lnSpc>
                <a:spcPct val="120000"/>
              </a:lnSpc>
              <a:buFont typeface="+mj-lt"/>
              <a:buAutoNum type="arabicPeriod"/>
            </a:pPr>
            <a:r>
              <a:rPr lang="en-US" sz="2100" dirty="0" smtClean="0">
                <a:effectLst/>
                <a:latin typeface="Times New Roman"/>
                <a:ea typeface="Times New Roman"/>
              </a:rPr>
              <a:t>JUJUR  DAN  DAPAT  MENJADI  TELADAN  DI  LINGKUNGAN  NYA</a:t>
            </a:r>
          </a:p>
          <a:p>
            <a:pPr marL="795338" lvl="0" indent="-388938">
              <a:lnSpc>
                <a:spcPct val="120000"/>
              </a:lnSpc>
              <a:buFont typeface="+mj-lt"/>
              <a:buAutoNum type="arabicPeriod"/>
            </a:pPr>
            <a:r>
              <a:rPr lang="en-US" sz="2100" dirty="0" smtClean="0">
                <a:effectLst/>
                <a:latin typeface="Times New Roman"/>
                <a:ea typeface="Times New Roman"/>
              </a:rPr>
              <a:t>MEMPUNYAI  JIWA  DAN  SIFAT  SEBAGAI  RELAWAN</a:t>
            </a:r>
          </a:p>
          <a:p>
            <a:pPr>
              <a:lnSpc>
                <a:spcPct val="120000"/>
              </a:lnSpc>
              <a:buFont typeface="Wingdings" pitchFamily="2" charset="2"/>
              <a:buChar char="q"/>
            </a:pPr>
            <a:endParaRPr lang="en-US" sz="2100" dirty="0"/>
          </a:p>
        </p:txBody>
      </p:sp>
    </p:spTree>
    <p:extLst>
      <p:ext uri="{BB962C8B-B14F-4D97-AF65-F5344CB8AC3E}">
        <p14:creationId xmlns:p14="http://schemas.microsoft.com/office/powerpoint/2010/main" xmlns="" val="7750227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5257800"/>
          </a:xfrm>
        </p:spPr>
        <p:txBody>
          <a:bodyPr>
            <a:normAutofit fontScale="77500" lnSpcReduction="20000"/>
          </a:bodyPr>
          <a:lstStyle/>
          <a:p>
            <a:pPr marL="693738" indent="-455613" algn="just">
              <a:lnSpc>
                <a:spcPct val="140000"/>
              </a:lnSpc>
              <a:buFont typeface="+mj-lt"/>
              <a:buAutoNum type="arabicPeriod" startAt="5"/>
            </a:pPr>
            <a:r>
              <a:rPr lang="en-US" dirty="0" smtClean="0">
                <a:effectLst/>
                <a:latin typeface="Times New Roman"/>
                <a:ea typeface="Times New Roman"/>
              </a:rPr>
              <a:t>PEDULI TERHADAP  BERBAGAI  UPAYA  PEMBERDAYAAN  DAN  KESEJAHTERAAN  KELUARGA,  MAUPUN  PEMBERDAYAAN  MASYARAKAT</a:t>
            </a:r>
          </a:p>
          <a:p>
            <a:pPr marL="693738" lvl="0" indent="-455613" algn="just">
              <a:lnSpc>
                <a:spcPct val="140000"/>
              </a:lnSpc>
              <a:buFont typeface="+mj-lt"/>
              <a:buAutoNum type="arabicPeriod" startAt="5"/>
            </a:pPr>
            <a:r>
              <a:rPr lang="en-US" dirty="0" smtClean="0">
                <a:effectLst/>
                <a:latin typeface="Times New Roman"/>
                <a:ea typeface="Times New Roman"/>
              </a:rPr>
              <a:t>BERSIFAT  PERORANGAN  TIDAK  MEWAKILI  SUATU  ORGANISASI, GOLONGAN, PARTAI POLITIK, LEMBAGA ATAU  INSTANSI.</a:t>
            </a:r>
          </a:p>
          <a:p>
            <a:pPr marL="693738" lvl="0" indent="-455613" algn="just">
              <a:lnSpc>
                <a:spcPct val="140000"/>
              </a:lnSpc>
              <a:buFont typeface="+mj-lt"/>
              <a:buAutoNum type="arabicPeriod" startAt="5"/>
            </a:pPr>
            <a:r>
              <a:rPr lang="en-US" dirty="0" smtClean="0">
                <a:effectLst/>
                <a:latin typeface="Times New Roman"/>
                <a:ea typeface="Times New Roman"/>
              </a:rPr>
              <a:t>MEMILIKI  KEMAUAN,  KEMAMPUAN, MEMPUNYAI  CUKUP  WAKTU  SERTA  DAPAT MELAKSANAKAN  TUGASNYA  SECARA  PROFESIONAL  DAN  BERTANGGUNG JAWAB.</a:t>
            </a:r>
          </a:p>
          <a:p>
            <a:pPr marL="693738" lvl="0" indent="-455613" algn="just">
              <a:lnSpc>
                <a:spcPct val="140000"/>
              </a:lnSpc>
              <a:buFont typeface="+mj-lt"/>
              <a:buAutoNum type="arabicPeriod" startAt="5"/>
            </a:pPr>
            <a:r>
              <a:rPr lang="en-US" dirty="0" smtClean="0">
                <a:effectLst/>
                <a:latin typeface="Times New Roman"/>
                <a:ea typeface="Times New Roman"/>
              </a:rPr>
              <a:t>BERSEDIA  BEKERJASAMA  DALAM  SATU- KESATUAN TIM  DAN  SALING  MENGHORMATI</a:t>
            </a:r>
          </a:p>
          <a:p>
            <a:pPr marL="236538" indent="0" algn="just">
              <a:lnSpc>
                <a:spcPct val="140000"/>
              </a:lnSpc>
              <a:buNone/>
            </a:pPr>
            <a:r>
              <a:rPr lang="en-US" dirty="0" smtClean="0">
                <a:effectLst/>
                <a:latin typeface="Times New Roman"/>
                <a:ea typeface="Times New Roman"/>
              </a:rPr>
              <a:t>~&gt;  LIHAT  HASIL  RAKERNAS  VIII PKK,  HALAMAN  I – 18</a:t>
            </a:r>
          </a:p>
          <a:p>
            <a:endParaRPr lang="en-US" dirty="0"/>
          </a:p>
        </p:txBody>
      </p:sp>
    </p:spTree>
    <p:extLst>
      <p:ext uri="{BB962C8B-B14F-4D97-AF65-F5344CB8AC3E}">
        <p14:creationId xmlns:p14="http://schemas.microsoft.com/office/powerpoint/2010/main" xmlns="" val="36161809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b="1" dirty="0" smtClean="0">
                <a:solidFill>
                  <a:schemeClr val="accent2">
                    <a:lumMod val="50000"/>
                  </a:schemeClr>
                </a:solidFill>
                <a:effectLst>
                  <a:outerShdw blurRad="38100" dist="38100" dir="2700000" algn="tl">
                    <a:srgbClr val="000000">
                      <a:alpha val="43137"/>
                    </a:srgbClr>
                  </a:outerShdw>
                </a:effectLst>
              </a:rPr>
              <a:t>STUNTING</a:t>
            </a:r>
            <a:endParaRPr lang="en-US" b="1" dirty="0">
              <a:solidFill>
                <a:schemeClr val="accent2">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273050" indent="-273050" algn="ctr">
              <a:buNone/>
            </a:pPr>
            <a:r>
              <a:rPr lang="en-US" dirty="0" smtClean="0"/>
              <a:t>CARA PENGUKURAN :</a:t>
            </a:r>
          </a:p>
          <a:p>
            <a:pPr marL="273050" indent="-273050" algn="ctr">
              <a:buNone/>
            </a:pPr>
            <a:r>
              <a:rPr lang="en-US" u="sng" dirty="0" smtClean="0"/>
              <a:t>TINGGI BADAN</a:t>
            </a:r>
          </a:p>
          <a:p>
            <a:pPr marL="273050" indent="-273050" algn="ctr">
              <a:buNone/>
            </a:pPr>
            <a:r>
              <a:rPr lang="en-US" dirty="0" smtClean="0"/>
              <a:t>USIA</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b="1" dirty="0" err="1" smtClean="0">
                <a:solidFill>
                  <a:schemeClr val="accent2">
                    <a:lumMod val="50000"/>
                  </a:schemeClr>
                </a:solidFill>
                <a:effectLst>
                  <a:outerShdw blurRad="38100" dist="38100" dir="2700000" algn="tl">
                    <a:srgbClr val="000000">
                      <a:alpha val="43137"/>
                    </a:srgbClr>
                  </a:outerShdw>
                </a:effectLst>
              </a:rPr>
              <a:t>Lokus</a:t>
            </a:r>
            <a:r>
              <a:rPr lang="en-US" b="1" dirty="0" smtClean="0">
                <a:solidFill>
                  <a:schemeClr val="accent2">
                    <a:lumMod val="50000"/>
                  </a:schemeClr>
                </a:solidFill>
                <a:effectLst>
                  <a:outerShdw blurRad="38100" dist="38100" dir="2700000" algn="tl">
                    <a:srgbClr val="000000">
                      <a:alpha val="43137"/>
                    </a:srgbClr>
                  </a:outerShdw>
                </a:effectLst>
              </a:rPr>
              <a:t> Stunting</a:t>
            </a:r>
            <a:endParaRPr lang="en-US" b="1" dirty="0">
              <a:solidFill>
                <a:schemeClr val="accent2">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828800"/>
            <a:ext cx="8229600" cy="4389120"/>
          </a:xfrm>
        </p:spPr>
        <p:txBody>
          <a:bodyPr>
            <a:normAutofit lnSpcReduction="10000"/>
          </a:bodyPr>
          <a:lstStyle/>
          <a:p>
            <a:pPr marL="914400" indent="-509588">
              <a:buFont typeface="+mj-lt"/>
              <a:buAutoNum type="arabicPeriod"/>
            </a:pPr>
            <a:r>
              <a:rPr lang="en-US" dirty="0" err="1" smtClean="0"/>
              <a:t>Desa</a:t>
            </a:r>
            <a:r>
              <a:rPr lang="en-US" dirty="0" smtClean="0"/>
              <a:t> </a:t>
            </a:r>
            <a:r>
              <a:rPr lang="en-US" dirty="0" err="1" smtClean="0"/>
              <a:t>Patalan</a:t>
            </a:r>
            <a:endParaRPr lang="en-US" dirty="0" smtClean="0"/>
          </a:p>
          <a:p>
            <a:pPr marL="914400" indent="-509588">
              <a:buFont typeface="+mj-lt"/>
              <a:buAutoNum type="arabicPeriod"/>
            </a:pPr>
            <a:r>
              <a:rPr lang="en-US" dirty="0" err="1" smtClean="0"/>
              <a:t>Desa</a:t>
            </a:r>
            <a:r>
              <a:rPr lang="en-US" dirty="0" smtClean="0"/>
              <a:t> </a:t>
            </a:r>
            <a:r>
              <a:rPr lang="en-US" dirty="0" err="1" smtClean="0"/>
              <a:t>Canden</a:t>
            </a:r>
            <a:endParaRPr lang="en-US" dirty="0" smtClean="0"/>
          </a:p>
          <a:p>
            <a:pPr marL="914400" indent="-509588">
              <a:buFont typeface="+mj-lt"/>
              <a:buAutoNum type="arabicPeriod"/>
            </a:pPr>
            <a:r>
              <a:rPr lang="en-US" dirty="0" err="1" smtClean="0"/>
              <a:t>Desa</a:t>
            </a:r>
            <a:r>
              <a:rPr lang="en-US" dirty="0" smtClean="0"/>
              <a:t> </a:t>
            </a:r>
            <a:r>
              <a:rPr lang="en-US" dirty="0" err="1" smtClean="0"/>
              <a:t>Terong</a:t>
            </a:r>
            <a:endParaRPr lang="en-US" dirty="0" smtClean="0"/>
          </a:p>
          <a:p>
            <a:pPr marL="914400" indent="-509588">
              <a:buFont typeface="+mj-lt"/>
              <a:buAutoNum type="arabicPeriod"/>
            </a:pPr>
            <a:r>
              <a:rPr lang="en-US" dirty="0" err="1" smtClean="0"/>
              <a:t>Desa</a:t>
            </a:r>
            <a:r>
              <a:rPr lang="en-US" dirty="0" smtClean="0"/>
              <a:t> </a:t>
            </a:r>
            <a:r>
              <a:rPr lang="en-US" dirty="0" err="1" smtClean="0"/>
              <a:t>Argodadi</a:t>
            </a:r>
            <a:endParaRPr lang="en-US" dirty="0" smtClean="0"/>
          </a:p>
          <a:p>
            <a:pPr marL="914400" indent="-509588">
              <a:buFont typeface="+mj-lt"/>
              <a:buAutoNum type="arabicPeriod"/>
            </a:pPr>
            <a:r>
              <a:rPr lang="en-US" dirty="0" err="1" smtClean="0"/>
              <a:t>Desa</a:t>
            </a:r>
            <a:r>
              <a:rPr lang="en-US" dirty="0" smtClean="0"/>
              <a:t> </a:t>
            </a:r>
            <a:r>
              <a:rPr lang="en-US" dirty="0" err="1" smtClean="0"/>
              <a:t>Triharjo</a:t>
            </a:r>
            <a:endParaRPr lang="en-US" dirty="0" smtClean="0"/>
          </a:p>
          <a:p>
            <a:pPr marL="914400" indent="-509588">
              <a:buFont typeface="+mj-lt"/>
              <a:buAutoNum type="arabicPeriod"/>
            </a:pPr>
            <a:r>
              <a:rPr lang="en-US" dirty="0" err="1" smtClean="0"/>
              <a:t>Desa</a:t>
            </a:r>
            <a:r>
              <a:rPr lang="en-US" dirty="0" smtClean="0"/>
              <a:t> </a:t>
            </a:r>
            <a:r>
              <a:rPr lang="en-US" dirty="0" err="1" smtClean="0"/>
              <a:t>Triwidadi</a:t>
            </a:r>
            <a:endParaRPr lang="en-US" dirty="0" smtClean="0"/>
          </a:p>
          <a:p>
            <a:pPr marL="914400" indent="-509588">
              <a:buFont typeface="+mj-lt"/>
              <a:buAutoNum type="arabicPeriod"/>
            </a:pPr>
            <a:r>
              <a:rPr lang="en-US" dirty="0" err="1" smtClean="0"/>
              <a:t>Desa</a:t>
            </a:r>
            <a:r>
              <a:rPr lang="en-US" dirty="0" smtClean="0"/>
              <a:t> </a:t>
            </a:r>
            <a:r>
              <a:rPr lang="en-US" dirty="0" err="1" smtClean="0"/>
              <a:t>Jatimulyo</a:t>
            </a:r>
            <a:endParaRPr lang="en-US" dirty="0" smtClean="0"/>
          </a:p>
          <a:p>
            <a:pPr marL="914400" indent="-509588">
              <a:buFont typeface="+mj-lt"/>
              <a:buAutoNum type="arabicPeriod"/>
            </a:pPr>
            <a:r>
              <a:rPr lang="en-US" dirty="0" err="1" smtClean="0"/>
              <a:t>Desa</a:t>
            </a:r>
            <a:r>
              <a:rPr lang="en-US" dirty="0" smtClean="0"/>
              <a:t> </a:t>
            </a:r>
            <a:r>
              <a:rPr lang="en-US" dirty="0" err="1" smtClean="0"/>
              <a:t>Timbulharjo</a:t>
            </a:r>
            <a:endParaRPr lang="en-US" dirty="0" smtClean="0"/>
          </a:p>
          <a:p>
            <a:pPr marL="914400" indent="-509588">
              <a:buFont typeface="+mj-lt"/>
              <a:buAutoNum type="arabicPeriod"/>
            </a:pPr>
            <a:r>
              <a:rPr lang="en-US" dirty="0" err="1" smtClean="0"/>
              <a:t>Desa</a:t>
            </a:r>
            <a:r>
              <a:rPr lang="en-US" dirty="0" smtClean="0"/>
              <a:t> </a:t>
            </a:r>
            <a:r>
              <a:rPr lang="en-US" dirty="0" err="1" smtClean="0"/>
              <a:t>Sendangsari</a:t>
            </a:r>
            <a:endParaRPr lang="en-US" dirty="0" smtClean="0"/>
          </a:p>
          <a:p>
            <a:pPr marL="914400" indent="-509588">
              <a:buFont typeface="+mj-lt"/>
              <a:buAutoNum type="arabicPeriod"/>
            </a:pPr>
            <a:r>
              <a:rPr lang="en-US" dirty="0" err="1" smtClean="0"/>
              <a:t>Desa</a:t>
            </a:r>
            <a:r>
              <a:rPr lang="en-US" dirty="0" smtClean="0"/>
              <a:t> </a:t>
            </a:r>
            <a:r>
              <a:rPr lang="en-US" dirty="0" err="1" smtClean="0"/>
              <a:t>Trimulyo</a:t>
            </a:r>
            <a:endParaRPr lang="en-US"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asil gambar untuk terimakasih JABAT TANGAN"/>
          <p:cNvPicPr>
            <a:picLocks noChangeAspect="1" noChangeArrowheads="1"/>
          </p:cNvPicPr>
          <p:nvPr/>
        </p:nvPicPr>
        <p:blipFill>
          <a:blip r:embed="rId2"/>
          <a:srcRect/>
          <a:stretch>
            <a:fillRect/>
          </a:stretch>
        </p:blipFill>
        <p:spPr bwMode="auto">
          <a:xfrm>
            <a:off x="2971800" y="1066800"/>
            <a:ext cx="3429000" cy="2433272"/>
          </a:xfrm>
          <a:prstGeom prst="rect">
            <a:avLst/>
          </a:prstGeom>
          <a:noFill/>
        </p:spPr>
      </p:pic>
      <p:sp>
        <p:nvSpPr>
          <p:cNvPr id="2" name="Title 1"/>
          <p:cNvSpPr>
            <a:spLocks noGrp="1"/>
          </p:cNvSpPr>
          <p:nvPr>
            <p:ph type="title"/>
          </p:nvPr>
        </p:nvSpPr>
        <p:spPr>
          <a:xfrm>
            <a:off x="457200" y="2971800"/>
            <a:ext cx="8229600" cy="1143000"/>
          </a:xfrm>
        </p:spPr>
        <p:txBody>
          <a:bodyPr/>
          <a:lstStyle/>
          <a:p>
            <a:pPr algn="ctr"/>
            <a:r>
              <a:rPr lang="en-US" dirty="0" smtClean="0"/>
              <a:t>TERIMAKASIH</a:t>
            </a:r>
            <a:endParaRPr lang="en-US" dirty="0"/>
          </a:p>
        </p:txBody>
      </p:sp>
      <p:sp>
        <p:nvSpPr>
          <p:cNvPr id="5" name="TextBox 4"/>
          <p:cNvSpPr txBox="1"/>
          <p:nvPr/>
        </p:nvSpPr>
        <p:spPr>
          <a:xfrm>
            <a:off x="0" y="4495800"/>
            <a:ext cx="9144000" cy="1631216"/>
          </a:xfrm>
          <a:prstGeom prst="rect">
            <a:avLst/>
          </a:prstGeom>
          <a:noFill/>
        </p:spPr>
        <p:txBody>
          <a:bodyPr wrap="square" rtlCol="0">
            <a:spAutoFit/>
          </a:bodyPr>
          <a:lstStyle/>
          <a:p>
            <a:pPr algn="ctr"/>
            <a:r>
              <a:rPr lang="en-US" sz="2000" dirty="0" smtClean="0">
                <a:solidFill>
                  <a:schemeClr val="tx2"/>
                </a:solidFill>
                <a:latin typeface="Cooper Black" pitchFamily="18" charset="0"/>
              </a:rPr>
              <a:t>DISAMPAIKAN OLEH NY. HJ. SITI NOOR AFIFAH, SE</a:t>
            </a:r>
          </a:p>
          <a:p>
            <a:pPr algn="ctr"/>
            <a:r>
              <a:rPr lang="en-US" sz="2000" dirty="0" smtClean="0">
                <a:solidFill>
                  <a:schemeClr val="tx2"/>
                </a:solidFill>
                <a:latin typeface="Cooper Black" pitchFamily="18" charset="0"/>
              </a:rPr>
              <a:t>PADA ACARA PENINGKATAN PERAN PEREMPUAN BIDANG PERILAKU HIDUP BERSIH SEHAT</a:t>
            </a:r>
          </a:p>
          <a:p>
            <a:pPr algn="ctr"/>
            <a:r>
              <a:rPr lang="en-US" sz="2000" dirty="0" smtClean="0">
                <a:solidFill>
                  <a:schemeClr val="tx2"/>
                </a:solidFill>
                <a:latin typeface="Cooper Black" pitchFamily="18" charset="0"/>
              </a:rPr>
              <a:t>RABU, 01 AGUSTUS 2018</a:t>
            </a:r>
          </a:p>
          <a:p>
            <a:pPr algn="ctr"/>
            <a:r>
              <a:rPr lang="en-US" sz="2000" dirty="0" smtClean="0">
                <a:solidFill>
                  <a:schemeClr val="tx2"/>
                </a:solidFill>
                <a:latin typeface="Cooper Black" pitchFamily="18" charset="0"/>
              </a:rPr>
              <a:t>DI SASANA WIDYAPARWA BANTUL</a:t>
            </a:r>
            <a:endParaRPr lang="en-US" sz="2000" dirty="0">
              <a:solidFill>
                <a:schemeClr val="tx2"/>
              </a:solidFill>
              <a:latin typeface="Cooper Black"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5181600"/>
          </a:xfrm>
        </p:spPr>
        <p:txBody>
          <a:bodyPr>
            <a:noAutofit/>
          </a:bodyPr>
          <a:lstStyle/>
          <a:p>
            <a:pPr marL="514350" indent="-514350" algn="just">
              <a:buFont typeface="+mj-lt"/>
              <a:buAutoNum type="arabicPeriod" startAt="3"/>
            </a:pPr>
            <a:r>
              <a:rPr lang="en-US" sz="1600" dirty="0" smtClean="0"/>
              <a:t>DALAM  MELAKSANAKAN  10  PROGRAM  POKOK NYA,  AGAR  TP  PKK  SENANTIASA  DAPAT  BERSINERGI  DENGAN  PROGRAM  KERJA  DARI  BEBERAPA  UNSUR  KEMENTRIAN  DAN  LEMBAGA  SELAKU  PEMBINA  TP  PKK.</a:t>
            </a:r>
          </a:p>
          <a:p>
            <a:pPr marL="514350" lvl="0" indent="-514350" algn="just">
              <a:buNone/>
            </a:pPr>
            <a:endParaRPr lang="en-US" sz="800" dirty="0" smtClean="0"/>
          </a:p>
          <a:p>
            <a:pPr marL="514350" lvl="0" indent="-514350" algn="just">
              <a:buFont typeface="+mj-lt"/>
              <a:buAutoNum type="arabicPeriod" startAt="4"/>
            </a:pPr>
            <a:r>
              <a:rPr lang="en-US" sz="1600" dirty="0" smtClean="0"/>
              <a:t>DALAM  RANGKA  MENGEFEKTIFKAN  SASARAN  DAN  PENCAPAIAN  PROGRAM  KERJA  PKK,  MAKA  TP PKK  PUSAT  MENETAPKAN  ADANYA  BIDANG—BIDANG  DALAM  PELAKSANAAN  10  PROGRAM  POKOK  PKK.          </a:t>
            </a:r>
          </a:p>
          <a:p>
            <a:pPr marL="514350" lvl="0" indent="-514350" algn="just">
              <a:buNone/>
            </a:pPr>
            <a:r>
              <a:rPr lang="en-US" sz="1600" dirty="0" smtClean="0"/>
              <a:t>	UNTUK  POKJA  IV  BIDANG  TERSEBUT  ADALAH :  ~&gt;  </a:t>
            </a:r>
            <a:r>
              <a:rPr lang="en-US" sz="1600" b="1" dirty="0" smtClean="0"/>
              <a:t>BIDANG  KESEHATAN  KELUARGA  DAN  LINGKUNGAN. </a:t>
            </a:r>
          </a:p>
          <a:p>
            <a:pPr marL="514350" lvl="0" indent="-514350" algn="just">
              <a:buNone/>
            </a:pPr>
            <a:r>
              <a:rPr lang="en-US" sz="1600" dirty="0" smtClean="0"/>
              <a:t>	MENINGKATKAN  DERAJAT  KESEHATAN  KELUARGA  DAN  LINGKUNGAN  DENGAN  MENERAPKAN  HIDUP  BERSIH  SEHAT,  MENCEGAH  DAN  MENANGGULANGI  PENYAKIT  MENULAR  DAN  TIDAK  MENULAR,  BERPERANSERTA  DALAM  UPAYA  PENURUNAN  ANGKA  KEMATIAN  IBU,  ANGKA  KEMATIAN  BAYI,  ANGKA  KEMATIAN  BALITA,  BERPARTISIPASI  DALAM  PENCAPAIAN  SUSTAINABLE  DEVELOPMENT  GOALS  (SDGs),  MELESTARIKAN  LINGKUNGAN  HIDUP,  KELUARGA  BERENCANA  DAN  PERENCANAAN  SEHAT.</a:t>
            </a:r>
          </a:p>
          <a:p>
            <a:pPr marL="514350" lvl="0" indent="-514350" algn="just">
              <a:buNone/>
            </a:pPr>
            <a:endParaRPr lang="en-US" sz="800" dirty="0" smtClean="0"/>
          </a:p>
        </p:txBody>
      </p:sp>
    </p:spTree>
    <p:extLst>
      <p:ext uri="{BB962C8B-B14F-4D97-AF65-F5344CB8AC3E}">
        <p14:creationId xmlns:p14="http://schemas.microsoft.com/office/powerpoint/2010/main" xmlns="" val="352352186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514350" lvl="0" indent="-514350" algn="just">
              <a:buFont typeface="+mj-lt"/>
              <a:buAutoNum type="arabicPeriod" startAt="5"/>
            </a:pPr>
            <a:r>
              <a:rPr lang="en-US" sz="2200" dirty="0"/>
              <a:t>PADA  UNSUR  TIM  PENGGERAK  PKK  DI  DAERAH,  FUNGSI  BIDANG  </a:t>
            </a:r>
            <a:r>
              <a:rPr lang="en-US" sz="2200" b="1" dirty="0"/>
              <a:t>MELEKAT  PADA  TUGAS  DAN  FUNGSI  PARA  WAKIL  KETUA</a:t>
            </a:r>
            <a:r>
              <a:rPr lang="en-US" sz="2200" dirty="0"/>
              <a:t>  SELAKU  KOORDINATOR  POKJA—POKJA. </a:t>
            </a:r>
          </a:p>
          <a:p>
            <a:pPr marL="514350" lvl="0" indent="-514350" algn="just">
              <a:buNone/>
            </a:pPr>
            <a:r>
              <a:rPr lang="en-US" sz="2200" dirty="0"/>
              <a:t>	SEDANGKAN  IMPLEMENTASI  ATAU  PELAKSANAAN  KEGIATAN  DALAM  LINGKUP  BIDANG—BIDANG  DIMAKSUD,  DILAKUKAN  OLEH  MASING—MASING  POKJA  SESUAI  DENGAN  TUGAS  DAN  FUNGSINYA  MASING—MASING.</a:t>
            </a:r>
          </a:p>
          <a:p>
            <a:endParaRPr lang="en-US" dirty="0"/>
          </a:p>
        </p:txBody>
      </p:sp>
    </p:spTree>
    <p:extLst>
      <p:ext uri="{BB962C8B-B14F-4D97-AF65-F5344CB8AC3E}">
        <p14:creationId xmlns:p14="http://schemas.microsoft.com/office/powerpoint/2010/main" xmlns="" val="8418428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1371600"/>
          </a:xfrm>
        </p:spPr>
        <p:txBody>
          <a:bodyPr>
            <a:normAutofit fontScale="90000"/>
          </a:bodyPr>
          <a:lstStyle/>
          <a:p>
            <a:pPr algn="ctr"/>
            <a:r>
              <a:rPr lang="en-US" b="1" dirty="0" smtClean="0">
                <a:solidFill>
                  <a:schemeClr val="accent2">
                    <a:lumMod val="50000"/>
                  </a:schemeClr>
                </a:solidFill>
                <a:effectLst>
                  <a:outerShdw blurRad="38100" dist="38100" dir="2700000" algn="tl">
                    <a:srgbClr val="000000">
                      <a:alpha val="43137"/>
                    </a:srgbClr>
                  </a:outerShdw>
                </a:effectLst>
              </a:rPr>
              <a:t>LOMBA  YANG  BERKAITAN DENGAN  POKJA  IV</a:t>
            </a:r>
            <a:endParaRPr lang="en-US" b="1" dirty="0">
              <a:solidFill>
                <a:schemeClr val="accent2">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7467600" cy="5257800"/>
          </a:xfrm>
        </p:spPr>
        <p:txBody>
          <a:bodyPr>
            <a:normAutofit fontScale="77500" lnSpcReduction="20000"/>
          </a:bodyPr>
          <a:lstStyle/>
          <a:p>
            <a:r>
              <a:rPr lang="en-US" dirty="0" err="1" smtClean="0"/>
              <a:t>Lomba</a:t>
            </a:r>
            <a:r>
              <a:rPr lang="en-US" dirty="0" smtClean="0"/>
              <a:t> </a:t>
            </a:r>
            <a:r>
              <a:rPr lang="en-US" dirty="0" err="1" smtClean="0"/>
              <a:t>dalam</a:t>
            </a:r>
            <a:r>
              <a:rPr lang="en-US" dirty="0" smtClean="0"/>
              <a:t> </a:t>
            </a:r>
            <a:r>
              <a:rPr lang="en-US" dirty="0" err="1" smtClean="0"/>
              <a:t>rangka</a:t>
            </a:r>
            <a:r>
              <a:rPr lang="en-US" dirty="0" smtClean="0"/>
              <a:t> </a:t>
            </a:r>
            <a:r>
              <a:rPr lang="en-US" dirty="0" err="1" smtClean="0"/>
              <a:t>monev</a:t>
            </a:r>
            <a:r>
              <a:rPr lang="en-US" dirty="0" smtClean="0"/>
              <a:t> 10 Program </a:t>
            </a:r>
            <a:r>
              <a:rPr lang="en-US" dirty="0" err="1" smtClean="0"/>
              <a:t>Pokok</a:t>
            </a:r>
            <a:r>
              <a:rPr lang="en-US" dirty="0" smtClean="0"/>
              <a:t> PKK </a:t>
            </a:r>
            <a:r>
              <a:rPr lang="en-US" dirty="0" err="1" smtClean="0"/>
              <a:t>dan</a:t>
            </a:r>
            <a:r>
              <a:rPr lang="en-US" dirty="0" smtClean="0"/>
              <a:t> </a:t>
            </a:r>
            <a:r>
              <a:rPr lang="en-US" dirty="0" err="1" smtClean="0"/>
              <a:t>Tertib</a:t>
            </a:r>
            <a:r>
              <a:rPr lang="en-US" dirty="0" smtClean="0"/>
              <a:t> </a:t>
            </a:r>
            <a:r>
              <a:rPr lang="en-US" dirty="0" err="1" smtClean="0"/>
              <a:t>Administrasi</a:t>
            </a:r>
            <a:r>
              <a:rPr lang="en-US" dirty="0" smtClean="0"/>
              <a:t> PKK</a:t>
            </a:r>
          </a:p>
          <a:p>
            <a:pPr marL="974725" indent="-569913">
              <a:buFont typeface="Wingdings" pitchFamily="2" charset="2"/>
              <a:buChar char="v"/>
            </a:pPr>
            <a:r>
              <a:rPr lang="en-US" dirty="0" err="1" smtClean="0"/>
              <a:t>Pelaksanaan</a:t>
            </a:r>
            <a:r>
              <a:rPr lang="en-US" dirty="0" smtClean="0"/>
              <a:t> </a:t>
            </a:r>
            <a:r>
              <a:rPr lang="en-US" dirty="0" err="1" smtClean="0"/>
              <a:t>Inspeksi</a:t>
            </a:r>
            <a:r>
              <a:rPr lang="en-US" dirty="0" smtClean="0"/>
              <a:t> Visual </a:t>
            </a:r>
            <a:r>
              <a:rPr lang="en-US" dirty="0" err="1" smtClean="0"/>
              <a:t>Asam</a:t>
            </a:r>
            <a:r>
              <a:rPr lang="en-US" dirty="0" smtClean="0"/>
              <a:t> </a:t>
            </a:r>
            <a:r>
              <a:rPr lang="en-US" dirty="0" err="1" smtClean="0"/>
              <a:t>Asetat</a:t>
            </a:r>
            <a:r>
              <a:rPr lang="en-US" dirty="0" smtClean="0"/>
              <a:t> (IVA) Test</a:t>
            </a:r>
          </a:p>
          <a:p>
            <a:pPr marL="974725" indent="-569913">
              <a:buFont typeface="Wingdings" pitchFamily="2" charset="2"/>
              <a:buChar char="v"/>
            </a:pPr>
            <a:r>
              <a:rPr lang="en-US" dirty="0" err="1" smtClean="0"/>
              <a:t>Lomba</a:t>
            </a:r>
            <a:r>
              <a:rPr lang="en-US" dirty="0" smtClean="0"/>
              <a:t> </a:t>
            </a:r>
            <a:r>
              <a:rPr lang="en-US" dirty="0" err="1" smtClean="0"/>
              <a:t>Pemanfaatan</a:t>
            </a:r>
            <a:r>
              <a:rPr lang="en-US" dirty="0" smtClean="0"/>
              <a:t> </a:t>
            </a:r>
            <a:r>
              <a:rPr lang="en-US" dirty="0" err="1" smtClean="0"/>
              <a:t>Hasil</a:t>
            </a:r>
            <a:r>
              <a:rPr lang="en-US" dirty="0" smtClean="0"/>
              <a:t> TOGA</a:t>
            </a:r>
          </a:p>
          <a:p>
            <a:pPr marL="344488" indent="-344488"/>
            <a:r>
              <a:rPr lang="en-US" dirty="0" err="1" smtClean="0"/>
              <a:t>Lomba</a:t>
            </a:r>
            <a:r>
              <a:rPr lang="en-US" dirty="0" smtClean="0"/>
              <a:t> </a:t>
            </a:r>
            <a:r>
              <a:rPr lang="en-US" dirty="0" err="1" smtClean="0"/>
              <a:t>Kabupaten</a:t>
            </a:r>
            <a:r>
              <a:rPr lang="en-US" dirty="0" smtClean="0"/>
              <a:t> </a:t>
            </a:r>
            <a:r>
              <a:rPr lang="en-US" dirty="0" err="1" smtClean="0"/>
              <a:t>Sehat</a:t>
            </a:r>
            <a:endParaRPr lang="en-US" dirty="0" smtClean="0"/>
          </a:p>
          <a:p>
            <a:pPr marL="344488" indent="-344488"/>
            <a:r>
              <a:rPr lang="en-US" dirty="0" err="1" smtClean="0"/>
              <a:t>Lomba</a:t>
            </a:r>
            <a:r>
              <a:rPr lang="en-US" dirty="0" smtClean="0"/>
              <a:t> </a:t>
            </a:r>
            <a:r>
              <a:rPr lang="en-US" dirty="0" err="1" smtClean="0"/>
              <a:t>Sekolah</a:t>
            </a:r>
            <a:r>
              <a:rPr lang="en-US" dirty="0" smtClean="0"/>
              <a:t> </a:t>
            </a:r>
            <a:r>
              <a:rPr lang="en-US" dirty="0" err="1" smtClean="0"/>
              <a:t>Sehat</a:t>
            </a:r>
            <a:r>
              <a:rPr lang="en-US" dirty="0" smtClean="0"/>
              <a:t> (LSS)</a:t>
            </a:r>
          </a:p>
          <a:p>
            <a:pPr marL="344488" indent="-344488"/>
            <a:r>
              <a:rPr lang="en-US" dirty="0" err="1" smtClean="0"/>
              <a:t>Lomba</a:t>
            </a:r>
            <a:r>
              <a:rPr lang="en-US" dirty="0" smtClean="0"/>
              <a:t> PMT-AS</a:t>
            </a:r>
          </a:p>
          <a:p>
            <a:pPr marL="344488" indent="-344488"/>
            <a:r>
              <a:rPr lang="en-US" dirty="0" err="1" smtClean="0"/>
              <a:t>Lomba</a:t>
            </a:r>
            <a:r>
              <a:rPr lang="en-US" dirty="0" smtClean="0"/>
              <a:t> </a:t>
            </a:r>
            <a:r>
              <a:rPr lang="en-US" dirty="0" err="1" smtClean="0"/>
              <a:t>Desa</a:t>
            </a:r>
            <a:endParaRPr lang="en-US" dirty="0" smtClean="0"/>
          </a:p>
          <a:p>
            <a:pPr marL="344488" indent="-344488"/>
            <a:r>
              <a:rPr lang="en-US" dirty="0" err="1" smtClean="0"/>
              <a:t>Lomba</a:t>
            </a:r>
            <a:r>
              <a:rPr lang="en-US" dirty="0" smtClean="0"/>
              <a:t> </a:t>
            </a:r>
            <a:r>
              <a:rPr lang="en-US" dirty="0" err="1" smtClean="0"/>
              <a:t>Desa</a:t>
            </a:r>
            <a:r>
              <a:rPr lang="en-US" dirty="0" smtClean="0"/>
              <a:t> </a:t>
            </a:r>
            <a:r>
              <a:rPr lang="en-US" dirty="0" err="1" smtClean="0"/>
              <a:t>Siaga</a:t>
            </a:r>
            <a:endParaRPr lang="en-US" dirty="0" smtClean="0"/>
          </a:p>
          <a:p>
            <a:pPr marL="344488" indent="-344488"/>
            <a:r>
              <a:rPr lang="en-US" dirty="0" err="1" smtClean="0"/>
              <a:t>Lomba</a:t>
            </a:r>
            <a:r>
              <a:rPr lang="en-US" dirty="0" smtClean="0"/>
              <a:t> KSI</a:t>
            </a:r>
          </a:p>
          <a:p>
            <a:pPr marL="344488" indent="-344488"/>
            <a:r>
              <a:rPr lang="en-US" dirty="0" err="1" smtClean="0"/>
              <a:t>Lomba</a:t>
            </a:r>
            <a:r>
              <a:rPr lang="en-US" dirty="0" smtClean="0"/>
              <a:t> </a:t>
            </a:r>
            <a:r>
              <a:rPr lang="en-US" dirty="0" err="1" smtClean="0"/>
              <a:t>Lansia</a:t>
            </a:r>
            <a:r>
              <a:rPr lang="en-US" dirty="0" smtClean="0"/>
              <a:t> </a:t>
            </a:r>
            <a:r>
              <a:rPr lang="en-US" dirty="0" err="1" smtClean="0"/>
              <a:t>Idola</a:t>
            </a:r>
            <a:endParaRPr lang="en-US" dirty="0" smtClean="0"/>
          </a:p>
          <a:p>
            <a:pPr marL="344488" indent="-344488"/>
            <a:r>
              <a:rPr lang="en-US" dirty="0" err="1" smtClean="0"/>
              <a:t>Lomba</a:t>
            </a:r>
            <a:r>
              <a:rPr lang="en-US" dirty="0" smtClean="0"/>
              <a:t> Kader BKB, BKR, BKL</a:t>
            </a:r>
          </a:p>
          <a:p>
            <a:pPr marL="344488" indent="-344488"/>
            <a:r>
              <a:rPr lang="en-US" dirty="0" err="1" smtClean="0"/>
              <a:t>Lomba</a:t>
            </a:r>
            <a:r>
              <a:rPr lang="en-US" dirty="0" smtClean="0"/>
              <a:t> </a:t>
            </a:r>
            <a:r>
              <a:rPr lang="en-US" dirty="0" err="1" smtClean="0"/>
              <a:t>Pengelola</a:t>
            </a:r>
            <a:r>
              <a:rPr lang="en-US" dirty="0" smtClean="0"/>
              <a:t> BKB, BKR, BKL</a:t>
            </a:r>
          </a:p>
          <a:p>
            <a:pPr marL="344488" indent="-344488"/>
            <a:r>
              <a:rPr lang="en-US" dirty="0" err="1" smtClean="0"/>
              <a:t>Lomba</a:t>
            </a:r>
            <a:r>
              <a:rPr lang="en-US" dirty="0" smtClean="0"/>
              <a:t> </a:t>
            </a:r>
            <a:r>
              <a:rPr lang="en-US" dirty="0" err="1" smtClean="0"/>
              <a:t>Keluarga</a:t>
            </a:r>
            <a:r>
              <a:rPr lang="en-US" dirty="0" smtClean="0"/>
              <a:t> </a:t>
            </a:r>
            <a:r>
              <a:rPr lang="en-US" dirty="0" err="1" smtClean="0"/>
              <a:t>Harmonis</a:t>
            </a:r>
            <a:endParaRPr lang="en-US" dirty="0" smtClean="0"/>
          </a:p>
          <a:p>
            <a:pPr marL="344488" indent="-344488"/>
            <a:r>
              <a:rPr lang="en-US" dirty="0" err="1" smtClean="0"/>
              <a:t>Lomba</a:t>
            </a:r>
            <a:r>
              <a:rPr lang="en-US" dirty="0" smtClean="0"/>
              <a:t> </a:t>
            </a:r>
            <a:r>
              <a:rPr lang="en-US" dirty="0" err="1" smtClean="0"/>
              <a:t>dalam</a:t>
            </a:r>
            <a:r>
              <a:rPr lang="en-US" dirty="0" smtClean="0"/>
              <a:t> </a:t>
            </a:r>
            <a:r>
              <a:rPr lang="en-US" dirty="0" err="1" smtClean="0"/>
              <a:t>Jambore</a:t>
            </a:r>
            <a:r>
              <a:rPr lang="en-US" dirty="0" smtClean="0"/>
              <a:t> Kader</a:t>
            </a:r>
          </a:p>
          <a:p>
            <a:pPr marL="344488" indent="-344488">
              <a:buNone/>
            </a:pPr>
            <a:endParaRPr lang="en-US" dirty="0" smtClean="0"/>
          </a:p>
          <a:p>
            <a:pPr marL="344488" indent="-344488">
              <a:buNone/>
            </a:pPr>
            <a:r>
              <a:rPr lang="en-US" dirty="0" smtClean="0"/>
              <a:t>*</a:t>
            </a:r>
            <a:r>
              <a:rPr lang="en-US" dirty="0" err="1" smtClean="0"/>
              <a:t>Indikator</a:t>
            </a:r>
            <a:r>
              <a:rPr lang="en-US" dirty="0" smtClean="0"/>
              <a:t> </a:t>
            </a:r>
            <a:r>
              <a:rPr lang="en-US" dirty="0" err="1" smtClean="0"/>
              <a:t>Lomba</a:t>
            </a:r>
            <a:r>
              <a:rPr lang="en-US" dirty="0" smtClean="0"/>
              <a:t> =&gt; </a:t>
            </a:r>
            <a:r>
              <a:rPr lang="en-US" dirty="0" err="1" smtClean="0"/>
              <a:t>Lihat</a:t>
            </a:r>
            <a:r>
              <a:rPr lang="en-US" dirty="0" smtClean="0"/>
              <a:t> </a:t>
            </a:r>
            <a:r>
              <a:rPr lang="en-US" dirty="0" err="1" smtClean="0"/>
              <a:t>Buku</a:t>
            </a:r>
            <a:r>
              <a:rPr lang="en-US" dirty="0" smtClean="0"/>
              <a:t> </a:t>
            </a:r>
            <a:r>
              <a:rPr lang="en-US" dirty="0" err="1" smtClean="0"/>
              <a:t>Pedoman</a:t>
            </a:r>
            <a:r>
              <a:rPr lang="en-US" dirty="0" smtClean="0"/>
              <a:t> yang </a:t>
            </a:r>
            <a:r>
              <a:rPr lang="en-US" dirty="0" err="1" smtClean="0"/>
              <a:t>ada</a:t>
            </a:r>
            <a:endParaRPr lang="en-US" dirty="0" smtClean="0"/>
          </a:p>
        </p:txBody>
      </p:sp>
    </p:spTree>
    <p:extLst>
      <p:ext uri="{BB962C8B-B14F-4D97-AF65-F5344CB8AC3E}">
        <p14:creationId xmlns:p14="http://schemas.microsoft.com/office/powerpoint/2010/main" xmlns="" val="408572590"/>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915400" cy="1447800"/>
          </a:xfrm>
        </p:spPr>
        <p:txBody>
          <a:bodyPr>
            <a:noAutofit/>
          </a:bodyPr>
          <a:lstStyle/>
          <a:p>
            <a:pPr marL="338138" indent="-338138" algn="l">
              <a:buFont typeface="+mj-lt"/>
              <a:buAutoNum type="romanUcPeriod"/>
            </a:pPr>
            <a:r>
              <a:rPr lang="en-US" sz="2800" b="1" dirty="0" smtClean="0">
                <a:solidFill>
                  <a:schemeClr val="accent2">
                    <a:lumMod val="50000"/>
                  </a:schemeClr>
                </a:solidFill>
                <a:effectLst>
                  <a:outerShdw blurRad="38100" dist="38100" dir="2700000" algn="tl">
                    <a:srgbClr val="000000">
                      <a:alpha val="43137"/>
                    </a:srgbClr>
                  </a:outerShdw>
                </a:effectLst>
                <a:ea typeface="Times New Roman"/>
              </a:rPr>
              <a:t>BERDASAR  SURAT  DARI  TP  PKK PUSAT,  NOMOR : 34/</a:t>
            </a:r>
            <a:r>
              <a:rPr lang="en-US" sz="2800" b="1" dirty="0" err="1" smtClean="0">
                <a:solidFill>
                  <a:schemeClr val="accent2">
                    <a:lumMod val="50000"/>
                  </a:schemeClr>
                </a:solidFill>
                <a:effectLst>
                  <a:outerShdw blurRad="38100" dist="38100" dir="2700000" algn="tl">
                    <a:srgbClr val="000000">
                      <a:alpha val="43137"/>
                    </a:srgbClr>
                  </a:outerShdw>
                </a:effectLst>
                <a:ea typeface="Times New Roman"/>
              </a:rPr>
              <a:t>Skr</a:t>
            </a:r>
            <a:r>
              <a:rPr lang="en-US" sz="2800" b="1" dirty="0" smtClean="0">
                <a:solidFill>
                  <a:schemeClr val="accent2">
                    <a:lumMod val="50000"/>
                  </a:schemeClr>
                </a:solidFill>
                <a:effectLst>
                  <a:outerShdw blurRad="38100" dist="38100" dir="2700000" algn="tl">
                    <a:srgbClr val="000000">
                      <a:alpha val="43137"/>
                    </a:srgbClr>
                  </a:outerShdw>
                </a:effectLst>
                <a:ea typeface="Times New Roman"/>
              </a:rPr>
              <a:t>/</a:t>
            </a:r>
            <a:r>
              <a:rPr lang="en-US" sz="2800" b="1" dirty="0" err="1" smtClean="0">
                <a:solidFill>
                  <a:schemeClr val="accent2">
                    <a:lumMod val="50000"/>
                  </a:schemeClr>
                </a:solidFill>
                <a:effectLst>
                  <a:outerShdw blurRad="38100" dist="38100" dir="2700000" algn="tl">
                    <a:srgbClr val="000000">
                      <a:alpha val="43137"/>
                    </a:srgbClr>
                  </a:outerShdw>
                </a:effectLst>
                <a:ea typeface="Times New Roman"/>
              </a:rPr>
              <a:t>PKK.Pst</a:t>
            </a:r>
            <a:r>
              <a:rPr lang="en-US" sz="2800" b="1" dirty="0" smtClean="0">
                <a:solidFill>
                  <a:schemeClr val="accent2">
                    <a:lumMod val="50000"/>
                  </a:schemeClr>
                </a:solidFill>
                <a:effectLst>
                  <a:outerShdw blurRad="38100" dist="38100" dir="2700000" algn="tl">
                    <a:srgbClr val="000000">
                      <a:alpha val="43137"/>
                    </a:srgbClr>
                  </a:outerShdw>
                </a:effectLst>
                <a:ea typeface="Times New Roman"/>
              </a:rPr>
              <a:t>/II/2018,  PERIHAL  LOMBA- LOMBA  KEGIATAN  PKK, </a:t>
            </a:r>
            <a:endParaRPr lang="en-US" sz="2800" dirty="0">
              <a:solidFill>
                <a:schemeClr val="accent2">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2057400"/>
            <a:ext cx="8229600" cy="4800600"/>
          </a:xfrm>
        </p:spPr>
        <p:txBody>
          <a:bodyPr>
            <a:normAutofit fontScale="77500" lnSpcReduction="20000"/>
          </a:bodyPr>
          <a:lstStyle/>
          <a:p>
            <a:pPr marL="355600" indent="0" algn="just">
              <a:lnSpc>
                <a:spcPct val="150000"/>
              </a:lnSpc>
              <a:buNone/>
            </a:pPr>
            <a:r>
              <a:rPr lang="en-US" sz="2500" dirty="0" smtClean="0">
                <a:effectLst/>
                <a:latin typeface="Times New Roman"/>
                <a:ea typeface="Times New Roman"/>
              </a:rPr>
              <a:t>DISAMPAIKAN  BAHWA  DALAM  UPAYA  PEMBINAAN  PELAKSANAAN  PROGRAM  PKK, ANTARA LAIN  MELALUI  LOMBA- LOMBA  KEGIATAN  PKK  DALAM  RANGKA  PERINGATAN  ACARA  PUNCAK  HARI  KESATUAN  GERAK (HKG)  PKK.</a:t>
            </a:r>
          </a:p>
          <a:p>
            <a:pPr marL="355600" indent="0" algn="just">
              <a:lnSpc>
                <a:spcPct val="150000"/>
              </a:lnSpc>
              <a:buNone/>
            </a:pPr>
            <a:r>
              <a:rPr lang="en-US" sz="2500" b="1" dirty="0" smtClean="0">
                <a:effectLst/>
                <a:latin typeface="Times New Roman"/>
                <a:ea typeface="Times New Roman"/>
              </a:rPr>
              <a:t>ADAPUN  UNTUK  POKJA  IV,  JENIS LOMBA  ADALAH:</a:t>
            </a:r>
            <a:endParaRPr lang="en-US" sz="2500" dirty="0">
              <a:latin typeface="Times New Roman"/>
              <a:ea typeface="Times New Roman"/>
            </a:endParaRPr>
          </a:p>
          <a:p>
            <a:pPr marL="693738" lvl="1" indent="-236538" algn="just">
              <a:lnSpc>
                <a:spcPct val="150000"/>
              </a:lnSpc>
              <a:buFont typeface="Wingdings" pitchFamily="2" charset="2"/>
              <a:buChar char="Ø"/>
            </a:pPr>
            <a:r>
              <a:rPr lang="en-US" sz="2500" b="1" dirty="0" smtClean="0">
                <a:effectLst/>
                <a:latin typeface="Times New Roman"/>
                <a:ea typeface="Times New Roman"/>
              </a:rPr>
              <a:t>PELAKSANAAN  INSPEKSI  VISUAL  ASAM  ASETAT (IVA) TEST.</a:t>
            </a:r>
          </a:p>
          <a:p>
            <a:pPr marL="1033463" lvl="1" indent="-339725" algn="just">
              <a:lnSpc>
                <a:spcPct val="150000"/>
              </a:lnSpc>
              <a:buFont typeface="Wingdings" pitchFamily="2" charset="2"/>
              <a:buChar char="q"/>
            </a:pPr>
            <a:r>
              <a:rPr lang="en-US" sz="2500" b="1" dirty="0" smtClean="0">
                <a:effectLst>
                  <a:outerShdw blurRad="38100" dist="38100" dir="2700000" algn="tl">
                    <a:srgbClr val="000000">
                      <a:alpha val="43137"/>
                    </a:srgbClr>
                  </a:outerShdw>
                </a:effectLst>
                <a:latin typeface="Arial Black" pitchFamily="34" charset="0"/>
                <a:ea typeface="Times New Roman"/>
              </a:rPr>
              <a:t>TUJUAN KHUSUS LOMBA </a:t>
            </a:r>
          </a:p>
          <a:p>
            <a:pPr marL="1371600" lvl="1" indent="-338138" algn="just">
              <a:lnSpc>
                <a:spcPct val="150000"/>
              </a:lnSpc>
              <a:buFont typeface="Wingdings" pitchFamily="2" charset="2"/>
              <a:buChar char="ü"/>
            </a:pPr>
            <a:r>
              <a:rPr lang="en-US" sz="2500" dirty="0" smtClean="0">
                <a:effectLst/>
                <a:latin typeface="Times New Roman"/>
                <a:ea typeface="Times New Roman"/>
              </a:rPr>
              <a:t>MENINGKATKAN  DERAJAT  KESEHATAN  PEREMPUAN  MELALUI  PROGRAM  PENCEGAHAN  DAN  DETEKSI  DINI  KANKER  PADA  PEREMPUAN (KANKER  LEHER  RAHIM  DAN  KANKER  PAYUDARA)</a:t>
            </a:r>
          </a:p>
          <a:p>
            <a:pPr marL="749300" lvl="1" indent="-342900" algn="just">
              <a:buFont typeface="Arial" pitchFamily="34" charset="0"/>
              <a:buChar char="•"/>
            </a:pPr>
            <a:endParaRPr lang="en-US" sz="2000" dirty="0" smtClean="0">
              <a:effectLst/>
              <a:latin typeface="Times New Roman"/>
              <a:ea typeface="Times New Roman"/>
            </a:endParaRPr>
          </a:p>
          <a:p>
            <a:pPr>
              <a:spcAft>
                <a:spcPts val="0"/>
              </a:spcAft>
            </a:pPr>
            <a:endParaRPr lang="en-US" sz="2400" dirty="0" smtClean="0">
              <a:effectLst/>
              <a:latin typeface="Times New Roman"/>
              <a:ea typeface="Times New Roman"/>
            </a:endParaRPr>
          </a:p>
          <a:p>
            <a:endParaRPr lang="en-US" dirty="0"/>
          </a:p>
        </p:txBody>
      </p:sp>
    </p:spTree>
    <p:extLst>
      <p:ext uri="{BB962C8B-B14F-4D97-AF65-F5344CB8AC3E}">
        <p14:creationId xmlns:p14="http://schemas.microsoft.com/office/powerpoint/2010/main" xmlns="" val="29786104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5105400"/>
          </a:xfrm>
        </p:spPr>
        <p:txBody>
          <a:bodyPr>
            <a:noAutofit/>
          </a:bodyPr>
          <a:lstStyle/>
          <a:p>
            <a:pPr marL="576263" indent="-339725" algn="just">
              <a:buFont typeface="Wingdings" pitchFamily="2" charset="2"/>
              <a:buChar char="q"/>
            </a:pPr>
            <a:r>
              <a:rPr lang="en-US" sz="2200" b="1" dirty="0" smtClean="0">
                <a:effectLst/>
                <a:latin typeface="Times New Roman"/>
                <a:ea typeface="Times New Roman"/>
              </a:rPr>
              <a:t> </a:t>
            </a:r>
            <a:r>
              <a:rPr lang="en-US" sz="2300" b="1" dirty="0" smtClean="0">
                <a:effectLst>
                  <a:outerShdw blurRad="38100" dist="38100" dir="2700000" algn="tl">
                    <a:srgbClr val="000000">
                      <a:alpha val="43137"/>
                    </a:srgbClr>
                  </a:outerShdw>
                </a:effectLst>
                <a:latin typeface="Arial Black" pitchFamily="34" charset="0"/>
                <a:ea typeface="Times New Roman"/>
              </a:rPr>
              <a:t>SASARAN  LOMBA </a:t>
            </a:r>
          </a:p>
          <a:p>
            <a:pPr marL="1033463" indent="-406400" algn="just">
              <a:buFont typeface="Wingdings" pitchFamily="2" charset="2"/>
              <a:buChar char="ü"/>
            </a:pPr>
            <a:r>
              <a:rPr lang="en-US" sz="2300" dirty="0" smtClean="0">
                <a:effectLst/>
                <a:latin typeface="Times New Roman"/>
                <a:ea typeface="Times New Roman"/>
              </a:rPr>
              <a:t>PELAKSANAAN  IVA  TEST  DALAM  RANGKA  PENCEGAHAN  KANKER  MULUT  RAHIM,  SASARAN NYA  TENAGA KESEHATAN, KELOMPOK  PKK,  DAN  PERORANGAN  DI  DESA  ATAU  KELURAHAN.</a:t>
            </a:r>
            <a:endParaRPr lang="en-US" sz="2300" b="1" dirty="0" smtClean="0">
              <a:effectLst/>
              <a:latin typeface="Times New Roman"/>
              <a:ea typeface="Times New Roman"/>
            </a:endParaRPr>
          </a:p>
          <a:p>
            <a:pPr marL="627063" indent="-390525" algn="just">
              <a:buFont typeface="Wingdings" pitchFamily="2" charset="2"/>
              <a:buChar char="q"/>
            </a:pPr>
            <a:r>
              <a:rPr lang="en-US" sz="2300" b="1" dirty="0" smtClean="0">
                <a:effectLst>
                  <a:outerShdw blurRad="38100" dist="38100" dir="2700000" algn="tl">
                    <a:srgbClr val="000000">
                      <a:alpha val="43137"/>
                    </a:srgbClr>
                  </a:outerShdw>
                </a:effectLst>
                <a:latin typeface="Arial Black" pitchFamily="34" charset="0"/>
                <a:ea typeface="Times New Roman"/>
              </a:rPr>
              <a:t>ASPEK-ASPEK  YANG  DI NILAI</a:t>
            </a:r>
          </a:p>
          <a:p>
            <a:pPr marL="1033463" indent="-406400" algn="just">
              <a:buFont typeface="Wingdings" pitchFamily="2" charset="2"/>
              <a:buChar char="ü"/>
            </a:pPr>
            <a:r>
              <a:rPr lang="en-US" sz="2300" dirty="0" smtClean="0">
                <a:effectLst/>
                <a:latin typeface="Times New Roman"/>
                <a:ea typeface="Times New Roman"/>
              </a:rPr>
              <a:t>PELAKSANAAN  IVA TEST  DALAM  RANGKA  PENCEGAHAN  KANKER  MULUT  RAHIM</a:t>
            </a:r>
            <a:endParaRPr lang="en-US" sz="2300" dirty="0">
              <a:latin typeface="Times New Roman"/>
              <a:ea typeface="Times New Roman"/>
            </a:endParaRPr>
          </a:p>
          <a:p>
            <a:pPr marL="1371600" lvl="0" indent="-338138" algn="just">
              <a:buFont typeface="+mj-lt"/>
              <a:buAutoNum type="alphaLcPeriod"/>
              <a:tabLst>
                <a:tab pos="457200" algn="l"/>
              </a:tabLst>
            </a:pPr>
            <a:r>
              <a:rPr lang="en-US" sz="2300" dirty="0" smtClean="0">
                <a:effectLst/>
                <a:latin typeface="Times New Roman"/>
                <a:ea typeface="Times New Roman"/>
              </a:rPr>
              <a:t>SK  TIM  PENILAIAN  LOMBA  IVA  TEST PROVINSI, KABUPATEN/KOTA</a:t>
            </a:r>
          </a:p>
          <a:p>
            <a:pPr marL="1371600" lvl="0" indent="-338138" algn="just">
              <a:buFont typeface="+mj-lt"/>
              <a:buAutoNum type="alphaLcPeriod"/>
              <a:tabLst>
                <a:tab pos="457200" algn="l"/>
              </a:tabLst>
            </a:pPr>
            <a:r>
              <a:rPr lang="en-US" sz="2300" dirty="0" smtClean="0">
                <a:effectLst/>
                <a:latin typeface="Times New Roman"/>
                <a:ea typeface="Times New Roman"/>
              </a:rPr>
              <a:t>SK PENETAPAN PEMENANG PROVINSI, KABUPATEN/ KOTA</a:t>
            </a:r>
          </a:p>
          <a:p>
            <a:pPr marL="1201738" lvl="0" indent="-338138" algn="just">
              <a:buFont typeface="+mj-lt"/>
              <a:buAutoNum type="alphaLcPeriod"/>
              <a:tabLst>
                <a:tab pos="457200" algn="l"/>
              </a:tabLst>
            </a:pPr>
            <a:endParaRPr lang="en-US" sz="2200" dirty="0" smtClean="0">
              <a:effectLst/>
              <a:latin typeface="Times New Roman"/>
              <a:ea typeface="Times New Roman"/>
            </a:endParaRPr>
          </a:p>
        </p:txBody>
      </p:sp>
    </p:spTree>
    <p:extLst>
      <p:ext uri="{BB962C8B-B14F-4D97-AF65-F5344CB8AC3E}">
        <p14:creationId xmlns:p14="http://schemas.microsoft.com/office/powerpoint/2010/main" xmlns="" val="41869516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00600"/>
          </a:xfrm>
        </p:spPr>
        <p:txBody>
          <a:bodyPr>
            <a:normAutofit fontScale="55000" lnSpcReduction="20000"/>
          </a:bodyPr>
          <a:lstStyle/>
          <a:p>
            <a:pPr marL="1371600" indent="-338138" algn="just">
              <a:lnSpc>
                <a:spcPct val="150000"/>
              </a:lnSpc>
              <a:spcBef>
                <a:spcPts val="600"/>
              </a:spcBef>
              <a:buFont typeface="+mj-lt"/>
              <a:buAutoNum type="alphaLcPeriod" startAt="3"/>
              <a:tabLst>
                <a:tab pos="457200" algn="l"/>
              </a:tabLst>
            </a:pPr>
            <a:r>
              <a:rPr lang="en-US" sz="3300" dirty="0" smtClean="0">
                <a:effectLst/>
                <a:latin typeface="Times New Roman"/>
                <a:ea typeface="Times New Roman"/>
              </a:rPr>
              <a:t>DUKUNGAN  KEBIJAKAN  PELAKSANAAN  IVA  TEST  UNTUK  MEMASYARAKATKAN  PENTINGNYA  DETEKSI  DINI  KANKER  MULUT  RAHIM (PERDA, PERDES, SK GUBERNUR, SK BUPATI/WALIKOTA, SK CAMAT, SK KEPALA  DESA/ LURAH,  SURAT  EDARAN, KESEPAKATAN  DAN  SEJENISNYA)</a:t>
            </a:r>
          </a:p>
          <a:p>
            <a:pPr marL="1371600" indent="-338138" algn="just">
              <a:lnSpc>
                <a:spcPct val="150000"/>
              </a:lnSpc>
              <a:spcBef>
                <a:spcPts val="600"/>
              </a:spcBef>
              <a:buFont typeface="+mj-lt"/>
              <a:buAutoNum type="alphaLcPeriod" startAt="3"/>
              <a:tabLst>
                <a:tab pos="457200" algn="l"/>
              </a:tabLst>
            </a:pPr>
            <a:r>
              <a:rPr lang="en-US" sz="3300" dirty="0" smtClean="0">
                <a:effectLst/>
                <a:latin typeface="Times New Roman"/>
                <a:ea typeface="Times New Roman"/>
              </a:rPr>
              <a:t>DUKUNGAN  KEBIJAKAN  SKPD  TERKAIT  DALAM  PELAKSANAAN  IVA TEST</a:t>
            </a:r>
          </a:p>
          <a:p>
            <a:pPr marL="1371600" lvl="0" indent="-338138" algn="just">
              <a:lnSpc>
                <a:spcPct val="150000"/>
              </a:lnSpc>
              <a:spcBef>
                <a:spcPts val="600"/>
              </a:spcBef>
              <a:buFont typeface="+mj-lt"/>
              <a:buAutoNum type="alphaLcPeriod" startAt="3"/>
              <a:tabLst>
                <a:tab pos="457200" algn="l"/>
              </a:tabLst>
            </a:pPr>
            <a:r>
              <a:rPr lang="en-US" sz="3300" dirty="0" smtClean="0">
                <a:effectLst/>
                <a:latin typeface="Times New Roman"/>
                <a:ea typeface="Times New Roman"/>
              </a:rPr>
              <a:t>TEMPAT  PELAKSANAAN  IVA  TEST</a:t>
            </a:r>
          </a:p>
          <a:p>
            <a:pPr marL="1371600" lvl="0" indent="-338138" algn="just">
              <a:lnSpc>
                <a:spcPct val="150000"/>
              </a:lnSpc>
              <a:spcBef>
                <a:spcPts val="600"/>
              </a:spcBef>
              <a:buFont typeface="+mj-lt"/>
              <a:buAutoNum type="alphaLcPeriod" startAt="3"/>
              <a:tabLst>
                <a:tab pos="457200" algn="l"/>
              </a:tabLst>
            </a:pPr>
            <a:r>
              <a:rPr lang="en-US" sz="3300" dirty="0" smtClean="0">
                <a:effectLst/>
                <a:latin typeface="Times New Roman"/>
                <a:ea typeface="Times New Roman"/>
              </a:rPr>
              <a:t>JUMLAH  PUS ( 30 – 50 TAHUN)  YANG  SYDAH  MENGIKUTI  IVA  TEST</a:t>
            </a:r>
          </a:p>
          <a:p>
            <a:pPr marL="1371600" lvl="0" indent="-338138" algn="just">
              <a:lnSpc>
                <a:spcPct val="150000"/>
              </a:lnSpc>
              <a:spcBef>
                <a:spcPts val="600"/>
              </a:spcBef>
              <a:buFont typeface="+mj-lt"/>
              <a:buAutoNum type="alphaLcPeriod" startAt="3"/>
              <a:tabLst>
                <a:tab pos="457200" algn="l"/>
              </a:tabLst>
            </a:pPr>
            <a:r>
              <a:rPr lang="en-US" sz="3300" dirty="0" smtClean="0">
                <a:effectLst/>
                <a:latin typeface="Times New Roman"/>
                <a:ea typeface="Times New Roman"/>
              </a:rPr>
              <a:t>MEDIA  PENYULUHAN  IVA  TEST</a:t>
            </a:r>
          </a:p>
          <a:p>
            <a:pPr marL="1371600" lvl="0" indent="-338138" algn="just">
              <a:lnSpc>
                <a:spcPct val="150000"/>
              </a:lnSpc>
              <a:spcBef>
                <a:spcPts val="600"/>
              </a:spcBef>
              <a:buFont typeface="+mj-lt"/>
              <a:buAutoNum type="alphaLcPeriod" startAt="3"/>
              <a:tabLst>
                <a:tab pos="457200" algn="l"/>
              </a:tabLst>
            </a:pPr>
            <a:r>
              <a:rPr lang="en-US" sz="3300" dirty="0" smtClean="0">
                <a:effectLst/>
                <a:latin typeface="Times New Roman"/>
                <a:ea typeface="Times New Roman"/>
              </a:rPr>
              <a:t>PELAKSANA  PELATIHAN/ ORIENTASI IVA  TEST</a:t>
            </a:r>
          </a:p>
          <a:p>
            <a:pPr marL="1377950" lvl="0" indent="-514350" algn="just">
              <a:buFont typeface="+mj-lt"/>
              <a:buAutoNum type="alphaLcPeriod" startAt="3"/>
              <a:tabLst>
                <a:tab pos="457200" algn="l"/>
              </a:tabLst>
            </a:pPr>
            <a:endParaRPr lang="en-US" dirty="0" smtClean="0">
              <a:effectLst/>
              <a:latin typeface="Times New Roman"/>
              <a:ea typeface="Times New Roman"/>
            </a:endParaRPr>
          </a:p>
          <a:p>
            <a:endParaRPr lang="en-US" dirty="0"/>
          </a:p>
        </p:txBody>
      </p:sp>
    </p:spTree>
    <p:extLst>
      <p:ext uri="{BB962C8B-B14F-4D97-AF65-F5344CB8AC3E}">
        <p14:creationId xmlns:p14="http://schemas.microsoft.com/office/powerpoint/2010/main" xmlns="" val="35799863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00600"/>
          </a:xfrm>
        </p:spPr>
        <p:txBody>
          <a:bodyPr>
            <a:normAutofit fontScale="55000" lnSpcReduction="20000"/>
          </a:bodyPr>
          <a:lstStyle/>
          <a:p>
            <a:pPr marL="1490663" lvl="0" indent="-457200" algn="just">
              <a:lnSpc>
                <a:spcPct val="150000"/>
              </a:lnSpc>
              <a:spcBef>
                <a:spcPts val="300"/>
              </a:spcBef>
              <a:buFont typeface="+mj-lt"/>
              <a:buAutoNum type="alphaLcPeriod" startAt="9"/>
            </a:pPr>
            <a:r>
              <a:rPr lang="en-US" sz="3700" dirty="0" smtClean="0">
                <a:effectLst/>
                <a:latin typeface="Times New Roman"/>
                <a:ea typeface="Times New Roman"/>
              </a:rPr>
              <a:t>PEMETAAN  PUS  YANG  DILAKUKAN  OLEH  TP PKK</a:t>
            </a:r>
          </a:p>
          <a:p>
            <a:pPr marL="1490663" lvl="0" indent="-457200" algn="just">
              <a:lnSpc>
                <a:spcPct val="150000"/>
              </a:lnSpc>
              <a:spcBef>
                <a:spcPts val="300"/>
              </a:spcBef>
              <a:buFont typeface="+mj-lt"/>
              <a:buAutoNum type="alphaLcPeriod" startAt="9"/>
            </a:pPr>
            <a:r>
              <a:rPr lang="en-US" sz="3700" dirty="0" smtClean="0">
                <a:effectLst/>
                <a:latin typeface="Times New Roman"/>
                <a:ea typeface="Times New Roman"/>
              </a:rPr>
              <a:t>CARA PENYULUHAN  DAN  PENGGERAKAN  MASYARAKAT  UNTUK  IVA  TEST.</a:t>
            </a:r>
          </a:p>
          <a:p>
            <a:pPr marL="1490663" lvl="0" indent="-457200" algn="just">
              <a:lnSpc>
                <a:spcPct val="150000"/>
              </a:lnSpc>
              <a:spcBef>
                <a:spcPts val="300"/>
              </a:spcBef>
              <a:buFont typeface="+mj-lt"/>
              <a:buAutoNum type="alphaLcPeriod" startAt="9"/>
            </a:pPr>
            <a:r>
              <a:rPr lang="en-US" sz="3700" dirty="0" smtClean="0">
                <a:effectLst/>
                <a:latin typeface="Times New Roman"/>
                <a:ea typeface="Times New Roman"/>
              </a:rPr>
              <a:t>PROSENTASE  ( % )  PUS  DI  KELOMPOK  DASAWISMA,  RT,  RW/ SEBUTAN  LAIN, DESA/KEL, YANG  SUDAH  MENGIKUTI  IVA  TEST.</a:t>
            </a:r>
          </a:p>
          <a:p>
            <a:pPr marL="1490663" lvl="0" indent="-457200" algn="just">
              <a:lnSpc>
                <a:spcPct val="150000"/>
              </a:lnSpc>
              <a:spcBef>
                <a:spcPts val="300"/>
              </a:spcBef>
              <a:buFont typeface="+mj-lt"/>
              <a:buAutoNum type="alphaLcPeriod" startAt="9"/>
            </a:pPr>
            <a:r>
              <a:rPr lang="en-US" sz="3700" dirty="0" smtClean="0">
                <a:effectLst/>
                <a:latin typeface="Times New Roman"/>
                <a:ea typeface="Times New Roman"/>
              </a:rPr>
              <a:t>SETELAH  ADANYA  PENYULUHAN,  BERAPA  JUMLAH  PUS  YANG  MENGIKUTI  IVA  TEST.</a:t>
            </a:r>
          </a:p>
          <a:p>
            <a:pPr marL="1490663" lvl="0" indent="-457200" algn="just">
              <a:lnSpc>
                <a:spcPct val="150000"/>
              </a:lnSpc>
              <a:spcBef>
                <a:spcPts val="300"/>
              </a:spcBef>
              <a:buFont typeface="+mj-lt"/>
              <a:buAutoNum type="alphaLcPeriod" startAt="9"/>
            </a:pPr>
            <a:r>
              <a:rPr lang="en-US" sz="3700" dirty="0" smtClean="0">
                <a:effectLst/>
                <a:latin typeface="Times New Roman"/>
                <a:ea typeface="Times New Roman"/>
              </a:rPr>
              <a:t>JUMLAH  PUS  POSITIF  YANG  HARUS  DIRUJUK</a:t>
            </a:r>
          </a:p>
          <a:p>
            <a:pPr marL="1490663" lvl="0" indent="-457200" algn="just">
              <a:lnSpc>
                <a:spcPct val="150000"/>
              </a:lnSpc>
              <a:spcBef>
                <a:spcPts val="300"/>
              </a:spcBef>
              <a:buFont typeface="+mj-lt"/>
              <a:buAutoNum type="alphaLcPeriod" startAt="9"/>
            </a:pPr>
            <a:r>
              <a:rPr lang="en-US" sz="3700" dirty="0" smtClean="0">
                <a:effectLst/>
                <a:latin typeface="Times New Roman"/>
                <a:ea typeface="Times New Roman"/>
              </a:rPr>
              <a:t>INOVASI</a:t>
            </a:r>
          </a:p>
          <a:p>
            <a:pPr marL="1490663" lvl="0" indent="-457200" algn="just">
              <a:lnSpc>
                <a:spcPct val="150000"/>
              </a:lnSpc>
              <a:spcBef>
                <a:spcPts val="300"/>
              </a:spcBef>
              <a:buFont typeface="+mj-lt"/>
              <a:buAutoNum type="alphaLcPeriod" startAt="9"/>
            </a:pPr>
            <a:r>
              <a:rPr lang="en-US" sz="3700" dirty="0" smtClean="0">
                <a:effectLst/>
                <a:latin typeface="Times New Roman"/>
                <a:ea typeface="Times New Roman"/>
              </a:rPr>
              <a:t>PENDANAAN</a:t>
            </a:r>
          </a:p>
          <a:p>
            <a:endParaRPr lang="en-US" dirty="0"/>
          </a:p>
        </p:txBody>
      </p:sp>
    </p:spTree>
    <p:extLst>
      <p:ext uri="{BB962C8B-B14F-4D97-AF65-F5344CB8AC3E}">
        <p14:creationId xmlns:p14="http://schemas.microsoft.com/office/powerpoint/2010/main" xmlns="" val="11788540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ustom 3">
      <a:majorFont>
        <a:latin typeface="Cooper Black"/>
        <a:ea typeface=""/>
        <a:cs typeface=""/>
      </a:majorFont>
      <a:minorFont>
        <a:latin typeface="Times New Roman"/>
        <a:ea typeface=""/>
        <a:cs typeface=""/>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148</TotalTime>
  <Words>1551</Words>
  <Application>Microsoft Office PowerPoint</Application>
  <PresentationFormat>On-screen Show (4:3)</PresentationFormat>
  <Paragraphs>154</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Flow</vt:lpstr>
      <vt:lpstr> MATERI  KOORDINASI  POKJA IV  TP PKK KAB. BANTUL  DENGAN  KETUA  POKJA IV KECAMATAN – KETUA  POKJA  IV  DESA  SE  KABUPATEN BANTUL  YANG  MERUPAKAN  BAGIAN  YANG  TAK  TERPISAHKAN  DARI  KEGIATAN “PENINGKATAN  PERAN  PEREMPUAN  BIDANG  PERILAKU  HIDUP  BERSIH  SEHAT”</vt:lpstr>
      <vt:lpstr>PENERAPAN  10  PROGRAM POKOK  PKK</vt:lpstr>
      <vt:lpstr>Slide 3</vt:lpstr>
      <vt:lpstr>Slide 4</vt:lpstr>
      <vt:lpstr>LOMBA  YANG  BERKAITAN DENGAN  POKJA  IV</vt:lpstr>
      <vt:lpstr>BERDASAR  SURAT  DARI  TP  PKK PUSAT,  NOMOR : 34/Skr/PKK.Pst/II/2018,  PERIHAL  LOMBA- LOMBA  KEGIATAN  PKK, </vt:lpstr>
      <vt:lpstr>Slide 7</vt:lpstr>
      <vt:lpstr>Slide 8</vt:lpstr>
      <vt:lpstr>Slide 9</vt:lpstr>
      <vt:lpstr>Slide 10</vt:lpstr>
      <vt:lpstr>Slide 11</vt:lpstr>
      <vt:lpstr>UNTUK  ADMINISTRASI </vt:lpstr>
      <vt:lpstr>KESATUAN  GERAK  PKK-KKBPK-KESEHATAN </vt:lpstr>
      <vt:lpstr>Slide 14</vt:lpstr>
      <vt:lpstr>Slide 15</vt:lpstr>
      <vt:lpstr>Slide 16</vt:lpstr>
      <vt:lpstr>KEGIATAN  DALAM  RANGKA  MONITORING  DAN  EVALUASI  10  PROGRAM  POKOK  PKK</vt:lpstr>
      <vt:lpstr>Slide 18</vt:lpstr>
      <vt:lpstr>PROGRAM  POKJA  IV</vt:lpstr>
      <vt:lpstr>Slide 20</vt:lpstr>
      <vt:lpstr>KELEMBAGAAN  GERAKAN  PKK</vt:lpstr>
      <vt:lpstr>Slide 22</vt:lpstr>
      <vt:lpstr>STUNTING</vt:lpstr>
      <vt:lpstr>Lokus Stunting</vt:lpstr>
      <vt:lpstr>TERIMAKASIH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MATERI  KOORDINASI  POKJA IV  TP PKK KAB. BANTUL  DENGAN  KETUA  POKJA IV KECAMATAN – KETUA  POKJA  IV  DESA  SE  KABUPATEN BANTUL  YANG  MERUPAKAN  BAGIAN  YANG  TAK  TERPISAHKAN  DARI  KEGIATAN “PENINGKATAN  PERAN  PEREMPUAN  BIDANG  PERILAKU  HIDUP  BERSIH  SEHAT’</dc:title>
  <dc:creator>Lenovo</dc:creator>
  <cp:lastModifiedBy>Hp Bantul</cp:lastModifiedBy>
  <cp:revision>19</cp:revision>
  <dcterms:created xsi:type="dcterms:W3CDTF">2018-07-30T12:23:48Z</dcterms:created>
  <dcterms:modified xsi:type="dcterms:W3CDTF">2018-07-31T08:35:20Z</dcterms:modified>
</cp:coreProperties>
</file>