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83" r:id="rId3"/>
    <p:sldId id="285" r:id="rId4"/>
    <p:sldId id="330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07" r:id="rId17"/>
    <p:sldId id="308" r:id="rId18"/>
    <p:sldId id="329" r:id="rId19"/>
    <p:sldId id="269" r:id="rId20"/>
    <p:sldId id="258" r:id="rId21"/>
    <p:sldId id="259" r:id="rId22"/>
    <p:sldId id="260" r:id="rId23"/>
    <p:sldId id="261" r:id="rId24"/>
    <p:sldId id="262" r:id="rId25"/>
    <p:sldId id="263" r:id="rId26"/>
    <p:sldId id="335" r:id="rId27"/>
    <p:sldId id="309" r:id="rId28"/>
    <p:sldId id="264" r:id="rId29"/>
    <p:sldId id="271" r:id="rId30"/>
    <p:sldId id="289" r:id="rId31"/>
    <p:sldId id="290" r:id="rId32"/>
    <p:sldId id="291" r:id="rId33"/>
    <p:sldId id="339" r:id="rId34"/>
    <p:sldId id="341" r:id="rId35"/>
    <p:sldId id="343" r:id="rId36"/>
    <p:sldId id="345" r:id="rId37"/>
    <p:sldId id="311" r:id="rId38"/>
    <p:sldId id="313" r:id="rId39"/>
    <p:sldId id="314" r:id="rId40"/>
    <p:sldId id="267" r:id="rId41"/>
    <p:sldId id="292" r:id="rId42"/>
    <p:sldId id="316" r:id="rId43"/>
    <p:sldId id="294" r:id="rId44"/>
    <p:sldId id="317" r:id="rId45"/>
    <p:sldId id="296" r:id="rId46"/>
    <p:sldId id="297" r:id="rId47"/>
    <p:sldId id="298" r:id="rId48"/>
    <p:sldId id="299" r:id="rId49"/>
    <p:sldId id="331" r:id="rId50"/>
    <p:sldId id="332" r:id="rId51"/>
    <p:sldId id="333" r:id="rId52"/>
    <p:sldId id="336" r:id="rId53"/>
    <p:sldId id="300" r:id="rId54"/>
    <p:sldId id="301" r:id="rId55"/>
    <p:sldId id="302" r:id="rId56"/>
    <p:sldId id="303" r:id="rId57"/>
    <p:sldId id="304" r:id="rId58"/>
    <p:sldId id="305" r:id="rId59"/>
    <p:sldId id="293" r:id="rId60"/>
    <p:sldId id="346" r:id="rId61"/>
    <p:sldId id="270" r:id="rId62"/>
    <p:sldId id="334" r:id="rId6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KESGA%202017\INDIKATOR%20PWS%20KIA\2016\grafik%20AKI%20dan%20AKB,%20gibur.xlsx" TargetMode="External"/><Relationship Id="rId1" Type="http://schemas.openxmlformats.org/officeDocument/2006/relationships/image" Target="../media/image4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KESGA%202017\INDIKATOR%20PWS%20KIA\2016\grafik%20AKI%20dan%20AKB,%20gibur.xlsx" TargetMode="External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Kematian Bayi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449</c:v>
                </c:pt>
                <c:pt idx="1">
                  <c:v>405</c:v>
                </c:pt>
                <c:pt idx="2">
                  <c:v>329</c:v>
                </c:pt>
                <c:pt idx="3">
                  <c:v>279</c:v>
                </c:pt>
                <c:pt idx="4">
                  <c:v>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44992"/>
        <c:axId val="101046528"/>
      </c:lineChart>
      <c:catAx>
        <c:axId val="1010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46528"/>
        <c:crosses val="autoZero"/>
        <c:auto val="1"/>
        <c:lblAlgn val="ctr"/>
        <c:lblOffset val="100"/>
        <c:noMultiLvlLbl val="0"/>
      </c:catAx>
      <c:valAx>
        <c:axId val="101046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0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38.24</c:v>
                </c:pt>
                <c:pt idx="1">
                  <c:v>35.29</c:v>
                </c:pt>
                <c:pt idx="2">
                  <c:v>23.53</c:v>
                </c:pt>
                <c:pt idx="3">
                  <c:v>2.94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24544"/>
        <c:axId val="102408576"/>
      </c:barChart>
      <c:catAx>
        <c:axId val="5452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408576"/>
        <c:crosses val="autoZero"/>
        <c:auto val="1"/>
        <c:lblAlgn val="ctr"/>
        <c:lblOffset val="100"/>
        <c:noMultiLvlLbl val="0"/>
      </c:catAx>
      <c:valAx>
        <c:axId val="102408576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2500" dirty="0" smtClean="0"/>
                  <a:t>%</a:t>
                </a:r>
                <a:endParaRPr lang="en-US" sz="25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52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41.18</c:v>
                </c:pt>
                <c:pt idx="1">
                  <c:v>41.18</c:v>
                </c:pt>
                <c:pt idx="2">
                  <c:v>14.71</c:v>
                </c:pt>
                <c:pt idx="3">
                  <c:v>2.94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32896"/>
        <c:axId val="54434432"/>
      </c:barChart>
      <c:catAx>
        <c:axId val="5443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434432"/>
        <c:crosses val="autoZero"/>
        <c:auto val="1"/>
        <c:lblAlgn val="ctr"/>
        <c:lblOffset val="100"/>
        <c:noMultiLvlLbl val="0"/>
      </c:catAx>
      <c:valAx>
        <c:axId val="5443443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2500" dirty="0" smtClean="0"/>
                  <a:t>%</a:t>
                </a:r>
                <a:endParaRPr lang="en-US" sz="25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43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Sheet1!$A$23:$A$28</c:f>
              <c:strCache>
                <c:ptCount val="6"/>
                <c:pt idx="0">
                  <c:v>Th 2012</c:v>
                </c:pt>
                <c:pt idx="1">
                  <c:v>Th 2013</c:v>
                </c:pt>
                <c:pt idx="2">
                  <c:v>Th 2014</c:v>
                </c:pt>
                <c:pt idx="3">
                  <c:v>Th 2015</c:v>
                </c:pt>
                <c:pt idx="4">
                  <c:v>Th 2016</c:v>
                </c:pt>
                <c:pt idx="5">
                  <c:v>Th 2017</c:v>
                </c:pt>
              </c:strCache>
            </c:strRef>
          </c:cat>
          <c:val>
            <c:numRef>
              <c:f>Sheet1!$B$23:$B$28</c:f>
              <c:numCache>
                <c:formatCode>General</c:formatCode>
                <c:ptCount val="6"/>
                <c:pt idx="0">
                  <c:v>7</c:v>
                </c:pt>
                <c:pt idx="1">
                  <c:v>13</c:v>
                </c:pt>
                <c:pt idx="2">
                  <c:v>14</c:v>
                </c:pt>
                <c:pt idx="3">
                  <c:v>11</c:v>
                </c:pt>
                <c:pt idx="4">
                  <c:v>12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7257728"/>
        <c:axId val="85410176"/>
        <c:axId val="0"/>
      </c:bar3DChart>
      <c:catAx>
        <c:axId val="77257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5410176"/>
        <c:crosses val="autoZero"/>
        <c:auto val="1"/>
        <c:lblAlgn val="ctr"/>
        <c:lblOffset val="100"/>
        <c:noMultiLvlLbl val="0"/>
      </c:catAx>
      <c:valAx>
        <c:axId val="85410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257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Sheet1!$A$68:$A$73</c:f>
              <c:strCache>
                <c:ptCount val="6"/>
                <c:pt idx="0">
                  <c:v>Th 2012</c:v>
                </c:pt>
                <c:pt idx="1">
                  <c:v>Th 2013</c:v>
                </c:pt>
                <c:pt idx="2">
                  <c:v>Th 2014</c:v>
                </c:pt>
                <c:pt idx="3">
                  <c:v>Th 2015</c:v>
                </c:pt>
                <c:pt idx="4">
                  <c:v>Th 2016</c:v>
                </c:pt>
                <c:pt idx="5">
                  <c:v>Th 2017</c:v>
                </c:pt>
              </c:strCache>
            </c:strRef>
          </c:cat>
          <c:val>
            <c:numRef>
              <c:f>Sheet1!$B$68:$B$73</c:f>
              <c:numCache>
                <c:formatCode>General</c:formatCode>
                <c:ptCount val="6"/>
                <c:pt idx="0">
                  <c:v>116</c:v>
                </c:pt>
                <c:pt idx="1">
                  <c:v>126</c:v>
                </c:pt>
                <c:pt idx="2">
                  <c:v>117</c:v>
                </c:pt>
                <c:pt idx="3">
                  <c:v>105</c:v>
                </c:pt>
                <c:pt idx="4">
                  <c:v>94</c:v>
                </c:pt>
                <c:pt idx="5">
                  <c:v>108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450752"/>
        <c:axId val="85456000"/>
        <c:axId val="0"/>
      </c:bar3DChart>
      <c:catAx>
        <c:axId val="85450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5456000"/>
        <c:crosses val="autoZero"/>
        <c:auto val="1"/>
        <c:lblAlgn val="ctr"/>
        <c:lblOffset val="100"/>
        <c:noMultiLvlLbl val="0"/>
      </c:catAx>
      <c:valAx>
        <c:axId val="8545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450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Kematian Ibu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</c:v>
                </c:pt>
                <c:pt idx="1">
                  <c:v>40</c:v>
                </c:pt>
                <c:pt idx="2">
                  <c:v>29</c:v>
                </c:pt>
                <c:pt idx="3">
                  <c:v>39</c:v>
                </c:pt>
                <c:pt idx="4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84416"/>
        <c:axId val="23106688"/>
      </c:lineChart>
      <c:catAx>
        <c:axId val="2308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106688"/>
        <c:crosses val="autoZero"/>
        <c:auto val="1"/>
        <c:lblAlgn val="ctr"/>
        <c:lblOffset val="100"/>
        <c:noMultiLvlLbl val="0"/>
      </c:catAx>
      <c:valAx>
        <c:axId val="23106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08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09474038486"/>
          <c:y val="3.8418909456799398E-2"/>
          <c:w val="0.893590525961513"/>
          <c:h val="0.844265425099065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AKI</c:v>
                </c:pt>
              </c:strCache>
            </c:strRef>
          </c:tx>
          <c:marker>
            <c:spPr>
              <a:solidFill>
                <a:srgbClr val="00B05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102</c:v>
                </c:pt>
                <c:pt idx="1">
                  <c:v>89</c:v>
                </c:pt>
                <c:pt idx="2">
                  <c:v>64</c:v>
                </c:pt>
                <c:pt idx="3">
                  <c:v>87</c:v>
                </c:pt>
                <c:pt idx="4">
                  <c:v>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76704"/>
        <c:axId val="23178240"/>
      </c:lineChart>
      <c:catAx>
        <c:axId val="2317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178240"/>
        <c:crosses val="autoZero"/>
        <c:auto val="1"/>
        <c:lblAlgn val="ctr"/>
        <c:lblOffset val="100"/>
        <c:noMultiLvlLbl val="0"/>
      </c:catAx>
      <c:valAx>
        <c:axId val="23178240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Per 100.000 KH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42420130670832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17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88258013761"/>
          <c:y val="3.8418909456799398E-2"/>
          <c:w val="0.85864075457635802"/>
          <c:h val="0.844265425099065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AKB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27360"/>
        <c:axId val="29328896"/>
      </c:lineChart>
      <c:catAx>
        <c:axId val="2932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328896"/>
        <c:crosses val="autoZero"/>
        <c:auto val="1"/>
        <c:lblAlgn val="ctr"/>
        <c:lblOffset val="100"/>
        <c:noMultiLvlLbl val="0"/>
      </c:catAx>
      <c:valAx>
        <c:axId val="29328896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Per 1.000</a:t>
                </a:r>
                <a:r>
                  <a:rPr lang="en-US" baseline="0" dirty="0" smtClean="0"/>
                  <a:t> KH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932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AKB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Gunung Kidul</c:v>
                </c:pt>
                <c:pt idx="1">
                  <c:v>Bantul</c:v>
                </c:pt>
                <c:pt idx="2">
                  <c:v>Sleman</c:v>
                </c:pt>
                <c:pt idx="3">
                  <c:v>Kota Yogyakarta</c:v>
                </c:pt>
                <c:pt idx="4">
                  <c:v>Kulonprogo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77184"/>
        <c:axId val="29332608"/>
      </c:barChart>
      <c:catAx>
        <c:axId val="2927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9332608"/>
        <c:crosses val="autoZero"/>
        <c:auto val="1"/>
        <c:lblAlgn val="ctr"/>
        <c:lblOffset val="100"/>
        <c:noMultiLvlLbl val="0"/>
      </c:catAx>
      <c:valAx>
        <c:axId val="2933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27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'AKI''16'!$A$46:$A$57</c:f>
              <c:strCache>
                <c:ptCount val="12"/>
                <c:pt idx="0">
                  <c:v>Perdarahan</c:v>
                </c:pt>
                <c:pt idx="1">
                  <c:v>Eklamsia</c:v>
                </c:pt>
                <c:pt idx="2">
                  <c:v>Preeklamsia</c:v>
                </c:pt>
                <c:pt idx="3">
                  <c:v>Sepsis, infeksi</c:v>
                </c:pt>
                <c:pt idx="4">
                  <c:v>Emboli</c:v>
                </c:pt>
                <c:pt idx="5">
                  <c:v>Jantung</c:v>
                </c:pt>
                <c:pt idx="6">
                  <c:v>Syok septik</c:v>
                </c:pt>
                <c:pt idx="7">
                  <c:v>Syok hipovolemik</c:v>
                </c:pt>
                <c:pt idx="8">
                  <c:v>Pneumonia</c:v>
                </c:pt>
                <c:pt idx="9">
                  <c:v>Hipertiroid</c:v>
                </c:pt>
                <c:pt idx="10">
                  <c:v>Kejang hipoksia</c:v>
                </c:pt>
                <c:pt idx="11">
                  <c:v>Belum diketahui</c:v>
                </c:pt>
              </c:strCache>
            </c:strRef>
          </c:cat>
          <c:val>
            <c:numRef>
              <c:f>'AKI''16'!$B$46:$B$57</c:f>
              <c:numCache>
                <c:formatCode>General</c:formatCode>
                <c:ptCount val="12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10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Kematian bayi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Bantul</c:v>
                </c:pt>
                <c:pt idx="1">
                  <c:v>Gunung Kidul</c:v>
                </c:pt>
                <c:pt idx="2">
                  <c:v>Sleman </c:v>
                </c:pt>
                <c:pt idx="3">
                  <c:v>Kulonprogo</c:v>
                </c:pt>
                <c:pt idx="4">
                  <c:v>Kota Yogyakarta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</c:v>
                </c:pt>
                <c:pt idx="1">
                  <c:v>76</c:v>
                </c:pt>
                <c:pt idx="2">
                  <c:v>59</c:v>
                </c:pt>
                <c:pt idx="3">
                  <c:v>42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30592"/>
        <c:axId val="43632128"/>
      </c:barChart>
      <c:catAx>
        <c:axId val="4363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632128"/>
        <c:crosses val="autoZero"/>
        <c:auto val="1"/>
        <c:lblAlgn val="ctr"/>
        <c:lblOffset val="100"/>
        <c:noMultiLvlLbl val="0"/>
      </c:catAx>
      <c:valAx>
        <c:axId val="4363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63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&lt;20 tahun</c:v>
                </c:pt>
                <c:pt idx="1">
                  <c:v>20-35 tahun</c:v>
                </c:pt>
                <c:pt idx="2">
                  <c:v>&gt;35 tahun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2.94</c:v>
                </c:pt>
                <c:pt idx="1">
                  <c:v>82.35</c:v>
                </c:pt>
                <c:pt idx="2">
                  <c:v>14.71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19936"/>
        <c:axId val="44121472"/>
      </c:barChart>
      <c:catAx>
        <c:axId val="4411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44121472"/>
        <c:crosses val="autoZero"/>
        <c:auto val="1"/>
        <c:lblAlgn val="ctr"/>
        <c:lblOffset val="100"/>
        <c:noMultiLvlLbl val="0"/>
      </c:catAx>
      <c:valAx>
        <c:axId val="4412147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11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SMA</c:v>
                </c:pt>
                <c:pt idx="1">
                  <c:v>Tidak ada data</c:v>
                </c:pt>
                <c:pt idx="2">
                  <c:v>SMP</c:v>
                </c:pt>
                <c:pt idx="3">
                  <c:v>D III          </c:v>
                </c:pt>
                <c:pt idx="4">
                  <c:v>SD</c:v>
                </c:pt>
                <c:pt idx="5">
                  <c:v>S1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35.294117647058833</c:v>
                </c:pt>
                <c:pt idx="1">
                  <c:v>20.588235294117631</c:v>
                </c:pt>
                <c:pt idx="2">
                  <c:v>17.647058823529409</c:v>
                </c:pt>
                <c:pt idx="3">
                  <c:v>11.76470588235294</c:v>
                </c:pt>
                <c:pt idx="4">
                  <c:v>11.76470588235294</c:v>
                </c:pt>
                <c:pt idx="5">
                  <c:v>2.9411764705882351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73088"/>
        <c:axId val="54474624"/>
      </c:barChart>
      <c:catAx>
        <c:axId val="5447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54474624"/>
        <c:crosses val="autoZero"/>
        <c:auto val="1"/>
        <c:lblAlgn val="ctr"/>
        <c:lblOffset val="100"/>
        <c:noMultiLvlLbl val="0"/>
      </c:catAx>
      <c:valAx>
        <c:axId val="54474624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2500" dirty="0" smtClean="0"/>
                  <a:t>%</a:t>
                </a:r>
                <a:endParaRPr lang="en-US" sz="2500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5447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709875-F85F-4B29-885D-DF699078D61B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A02BCB-167F-499A-A69D-956AE4D3E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18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821199-4C45-43C2-B643-F51373B2269B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75D00-6625-44D6-AA71-F8616236D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3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3EEB-6FC2-4C8B-80E0-AC5EF7ACBC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3EEB-6FC2-4C8B-80E0-AC5EF7ACBC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3EEB-6FC2-4C8B-80E0-AC5EF7ACBC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07675B-D2F9-4911-A710-96E4B1CD921F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FC3783-4C2B-4619-83A3-A51BEE042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G:\ManRuj%20Bantul%202017\BAB%20III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2919"/>
            <a:ext cx="9144000" cy="2143139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dirty="0" smtClean="0">
                <a:effectLst/>
                <a:latin typeface="Gill Sans MT" pitchFamily="34" charset="0"/>
                <a:cs typeface="Calibri" pitchFamily="34" charset="0"/>
              </a:rPr>
              <a:t>EVALUASI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Gill Sans MT" pitchFamily="34" charset="0"/>
                <a:cs typeface="Calibri" pitchFamily="34" charset="0"/>
              </a:rPr>
              <a:t>PELAKSANAAN PROGRAM JAMPERSAL KABUPATEN BANTUL TAHUN 2017</a:t>
            </a:r>
            <a:r>
              <a:rPr lang="id-ID" sz="3200" dirty="0" smtClean="0">
                <a:solidFill>
                  <a:schemeClr val="tx1"/>
                </a:solidFill>
                <a:effectLst/>
                <a:latin typeface="Gill Sans MT" pitchFamily="34" charset="0"/>
                <a:cs typeface="Calibri" pitchFamily="34" charset="0"/>
              </a:rPr>
              <a:t> </a:t>
            </a:r>
            <a:br>
              <a:rPr lang="id-ID" sz="3200" dirty="0" smtClean="0">
                <a:solidFill>
                  <a:schemeClr val="tx1"/>
                </a:solidFill>
                <a:effectLst/>
                <a:latin typeface="Gill Sans MT" pitchFamily="34" charset="0"/>
                <a:cs typeface="Calibri" pitchFamily="34" charset="0"/>
              </a:rPr>
            </a:br>
            <a:r>
              <a:rPr lang="id-ID" sz="3200" dirty="0" smtClean="0">
                <a:solidFill>
                  <a:schemeClr val="tx1"/>
                </a:solidFill>
                <a:effectLst/>
                <a:latin typeface="Gill Sans MT" pitchFamily="34" charset="0"/>
                <a:cs typeface="Calibri" pitchFamily="34" charset="0"/>
              </a:rPr>
              <a:t>DAN </a:t>
            </a:r>
            <a:br>
              <a:rPr lang="id-ID" sz="3200" dirty="0" smtClean="0">
                <a:solidFill>
                  <a:schemeClr val="tx1"/>
                </a:solidFill>
                <a:effectLst/>
                <a:latin typeface="Gill Sans MT" pitchFamily="34" charset="0"/>
                <a:cs typeface="Calibri" pitchFamily="34" charset="0"/>
              </a:rPr>
            </a:br>
            <a:r>
              <a:rPr lang="id-ID" sz="3200" dirty="0" smtClean="0">
                <a:solidFill>
                  <a:schemeClr val="tx1"/>
                </a:solidFill>
                <a:effectLst/>
                <a:latin typeface="Gill Sans MT" pitchFamily="34" charset="0"/>
                <a:cs typeface="Calibri" pitchFamily="34" charset="0"/>
              </a:rPr>
              <a:t>SOSIALISASI PELAKSANAAN PROGRAM JAMPERSAL KABUPATEN BANTUL TAHUN 2018</a:t>
            </a:r>
            <a:endParaRPr lang="en-US" sz="3200" dirty="0">
              <a:solidFill>
                <a:schemeClr val="tx1"/>
              </a:solidFill>
              <a:effectLst/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99535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Dinas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Kabupaten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Bantul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id-ID" dirty="0" smtClean="0"/>
              <a:t>1</a:t>
            </a:r>
            <a:r>
              <a:rPr lang="en-US" dirty="0" smtClean="0"/>
              <a:t>3-15</a:t>
            </a:r>
            <a:r>
              <a:rPr lang="id-ID" dirty="0" smtClean="0"/>
              <a:t> </a:t>
            </a:r>
            <a:r>
              <a:rPr lang="id-ID" dirty="0" smtClean="0"/>
              <a:t>Februari 2018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39098"/>
              </p:ext>
            </p:extLst>
          </p:nvPr>
        </p:nvGraphicFramePr>
        <p:xfrm>
          <a:off x="539552" y="1484784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31863" y="2151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3000" b="1" dirty="0" err="1" smtClean="0">
                <a:latin typeface="+mn-lt"/>
                <a:ea typeface="+mn-ea"/>
                <a:cs typeface="+mn-cs"/>
              </a:rPr>
              <a:t>Penyebab</a:t>
            </a:r>
            <a:r>
              <a:rPr lang="en-US" sz="30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000" b="1" dirty="0" err="1" smtClean="0">
                <a:latin typeface="+mn-lt"/>
                <a:ea typeface="+mn-ea"/>
                <a:cs typeface="+mn-cs"/>
              </a:rPr>
              <a:t>Kematian</a:t>
            </a:r>
            <a:r>
              <a:rPr lang="en-US" sz="30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000" b="1" dirty="0" err="1" smtClean="0">
                <a:latin typeface="+mn-lt"/>
                <a:ea typeface="+mn-ea"/>
                <a:cs typeface="+mn-cs"/>
              </a:rPr>
              <a:t>Ibu</a:t>
            </a:r>
            <a:r>
              <a:rPr lang="en-US" sz="3000" b="1" dirty="0" smtClean="0">
                <a:latin typeface="+mn-lt"/>
                <a:ea typeface="+mn-ea"/>
                <a:cs typeface="+mn-cs"/>
              </a:rPr>
              <a:t> di DIY </a:t>
            </a:r>
            <a:r>
              <a:rPr lang="en-US" sz="3000" b="1" dirty="0" err="1" smtClean="0">
                <a:latin typeface="+mn-lt"/>
                <a:ea typeface="+mn-ea"/>
                <a:cs typeface="+mn-cs"/>
              </a:rPr>
              <a:t>Tahun</a:t>
            </a:r>
            <a:r>
              <a:rPr lang="en-US" sz="3000" b="1" dirty="0" smtClean="0">
                <a:latin typeface="+mn-lt"/>
                <a:ea typeface="+mn-ea"/>
                <a:cs typeface="+mn-cs"/>
              </a:rPr>
              <a:t> 2017</a:t>
            </a:r>
            <a:endParaRPr lang="en-US" sz="30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0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83488" cy="1283167"/>
          </a:xfrm>
        </p:spPr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Trend </a:t>
            </a:r>
            <a:r>
              <a:rPr lang="en-US" b="1" dirty="0" err="1" smtClean="0">
                <a:solidFill>
                  <a:schemeClr val="tx1"/>
                </a:solidFill>
              </a:rPr>
              <a:t>Jumlah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Bayi</a:t>
            </a:r>
            <a:r>
              <a:rPr lang="en-US" b="1" dirty="0" smtClean="0">
                <a:solidFill>
                  <a:schemeClr val="tx1"/>
                </a:solidFill>
              </a:rPr>
              <a:t> per </a:t>
            </a:r>
            <a:r>
              <a:rPr lang="en-US" b="1" dirty="0" err="1" smtClean="0">
                <a:solidFill>
                  <a:schemeClr val="tx1"/>
                </a:solidFill>
              </a:rPr>
              <a:t>Kabupaten</a:t>
            </a:r>
            <a:r>
              <a:rPr lang="en-US" b="1" dirty="0" smtClean="0">
                <a:solidFill>
                  <a:schemeClr val="tx1"/>
                </a:solidFill>
              </a:rPr>
              <a:t>/Kota se DIY </a:t>
            </a:r>
            <a:r>
              <a:rPr lang="en-US" b="1" dirty="0" err="1" smtClean="0">
                <a:solidFill>
                  <a:schemeClr val="tx1"/>
                </a:solidFill>
              </a:rPr>
              <a:t>Tahun</a:t>
            </a:r>
            <a:r>
              <a:rPr lang="en-US" b="1" dirty="0" smtClean="0">
                <a:solidFill>
                  <a:schemeClr val="tx1"/>
                </a:solidFill>
              </a:rPr>
              <a:t> 2017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780013"/>
              </p:ext>
            </p:extLst>
          </p:nvPr>
        </p:nvGraphicFramePr>
        <p:xfrm>
          <a:off x="779463" y="1828800"/>
          <a:ext cx="758348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6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83488" cy="1283167"/>
          </a:xfrm>
        </p:spPr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1"/>
                </a:solidFill>
              </a:rPr>
              <a:t>Distribusi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Ibu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Berdasarkan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Kategori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Umur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94027734"/>
              </p:ext>
            </p:extLst>
          </p:nvPr>
        </p:nvGraphicFramePr>
        <p:xfrm>
          <a:off x="683568" y="1916832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83488" cy="1283167"/>
          </a:xfrm>
        </p:spPr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1"/>
                </a:solidFill>
              </a:rPr>
              <a:t>Distribusi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Ibu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Berdasarkan</a:t>
            </a:r>
            <a:r>
              <a:rPr lang="en-US" b="1" dirty="0" smtClean="0">
                <a:solidFill>
                  <a:schemeClr val="tx1"/>
                </a:solidFill>
              </a:rPr>
              <a:t> Tingkat </a:t>
            </a:r>
            <a:r>
              <a:rPr lang="en-US" b="1" dirty="0" err="1" smtClean="0">
                <a:solidFill>
                  <a:schemeClr val="tx1"/>
                </a:solidFill>
              </a:rPr>
              <a:t>Pendidikan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38852872"/>
              </p:ext>
            </p:extLst>
          </p:nvPr>
        </p:nvGraphicFramePr>
        <p:xfrm>
          <a:off x="683568" y="1916832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76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83488" cy="1283167"/>
          </a:xfrm>
        </p:spPr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1"/>
                </a:solidFill>
              </a:rPr>
              <a:t>Distribusi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Ibu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Berdasarkan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Gravida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37777095"/>
              </p:ext>
            </p:extLst>
          </p:nvPr>
        </p:nvGraphicFramePr>
        <p:xfrm>
          <a:off x="683568" y="1916832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8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83488" cy="1283167"/>
          </a:xfrm>
        </p:spPr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1"/>
                </a:solidFill>
              </a:rPr>
              <a:t>Distribusi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Ibu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Berdasarkan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Paritas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34724081"/>
              </p:ext>
            </p:extLst>
          </p:nvPr>
        </p:nvGraphicFramePr>
        <p:xfrm>
          <a:off x="683568" y="1916832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8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643834" cy="685800"/>
          </a:xfrm>
        </p:spPr>
        <p:txBody>
          <a:bodyPr>
            <a:normAutofit fontScale="90000"/>
          </a:bodyPr>
          <a:lstStyle/>
          <a:p>
            <a:r>
              <a:rPr lang="id-ID" sz="3200" dirty="0" smtClean="0"/>
              <a:t>Grafik Trend Kematian Ibu Kab Bantul </a:t>
            </a:r>
            <a:br>
              <a:rPr lang="id-ID" sz="3200" dirty="0" smtClean="0"/>
            </a:br>
            <a:r>
              <a:rPr lang="id-ID" sz="3200" dirty="0" smtClean="0"/>
              <a:t> Th 2012-2017</a:t>
            </a:r>
            <a:endParaRPr lang="id-ID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783935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8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24744" cy="1143000"/>
          </a:xfrm>
        </p:spPr>
        <p:txBody>
          <a:bodyPr/>
          <a:lstStyle/>
          <a:p>
            <a:r>
              <a:rPr lang="id-ID" sz="3200" dirty="0"/>
              <a:t>Grafik Trend Kematian Bayi Kab Bantul </a:t>
            </a:r>
            <a:br>
              <a:rPr lang="id-ID" sz="3200" dirty="0"/>
            </a:br>
            <a:r>
              <a:rPr lang="id-ID" sz="3200" dirty="0"/>
              <a:t> Th 2012-2017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386942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15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JAMPERSAL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23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115328" cy="4269088"/>
          </a:xfrm>
        </p:spPr>
        <p:txBody>
          <a:bodyPr/>
          <a:lstStyle/>
          <a:p>
            <a:pPr marL="273050" indent="-15875">
              <a:buNone/>
            </a:pP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Jaminan</a:t>
            </a:r>
            <a:r>
              <a:rPr lang="en-US" sz="2800" dirty="0" smtClean="0"/>
              <a:t> </a:t>
            </a:r>
            <a:r>
              <a:rPr lang="en-US" sz="2800" dirty="0" err="1" smtClean="0"/>
              <a:t>pembiayaan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</a:t>
            </a:r>
            <a:r>
              <a:rPr lang="id-ID" sz="2800" dirty="0" smtClean="0"/>
              <a:t>:</a:t>
            </a:r>
          </a:p>
          <a:p>
            <a:pPr marL="714375" indent="-457200">
              <a:buFont typeface="Wingdings" panose="05000000000000000000" pitchFamily="2" charset="2"/>
              <a:buChar char="§"/>
            </a:pPr>
            <a:r>
              <a:rPr lang="en-US" sz="2800" b="1" dirty="0" err="1" smtClean="0"/>
              <a:t>biaya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mobilisasi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persalinan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fasilitas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kesehatan</a:t>
            </a:r>
            <a:r>
              <a:rPr lang="en-US" sz="2800" dirty="0" smtClean="0"/>
              <a:t>, </a:t>
            </a:r>
            <a:endParaRPr lang="id-ID" sz="2800" dirty="0" smtClean="0"/>
          </a:p>
          <a:p>
            <a:pPr marL="714375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penyediaan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Rumah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Tunggu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Kelahiran</a:t>
            </a:r>
            <a:r>
              <a:rPr lang="en-US" sz="2800" dirty="0" smtClean="0">
                <a:solidFill>
                  <a:schemeClr val="tx1"/>
                </a:solidFill>
              </a:rPr>
              <a:t> (RTK)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714375" indent="-457200">
              <a:buFont typeface="Wingdings" panose="05000000000000000000" pitchFamily="2" charset="2"/>
              <a:buChar char="§"/>
            </a:pPr>
            <a:r>
              <a:rPr lang="en-US" sz="2800" b="1" dirty="0" err="1" smtClean="0"/>
              <a:t>biaya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persalinan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perawatan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kehamilan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resiko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tinggi</a:t>
            </a:r>
            <a:r>
              <a:rPr lang="en-US" sz="2800" dirty="0" smtClean="0"/>
              <a:t> di </a:t>
            </a:r>
            <a:r>
              <a:rPr lang="en-US" sz="2800" dirty="0" err="1" smtClean="0"/>
              <a:t>fasilitas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ibu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hamil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bersalin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miskin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mampu</a:t>
            </a:r>
            <a:r>
              <a:rPr lang="en-US" sz="2800" dirty="0" smtClean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belum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mempunyai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jaminan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pembiayaan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JKN/KIS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jaminan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6766" cy="8683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JAMINAN PERSALINAN (JAMPERSAL)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420888"/>
            <a:ext cx="8215370" cy="405306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Derajat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: UHH, AKI,  AKB, </a:t>
            </a:r>
            <a:r>
              <a:rPr lang="en-US" sz="2800" dirty="0" err="1" smtClean="0"/>
              <a:t>Gizi</a:t>
            </a:r>
            <a:r>
              <a:rPr lang="en-US" sz="2800" dirty="0" smtClean="0"/>
              <a:t> </a:t>
            </a:r>
            <a:r>
              <a:rPr lang="en-US" sz="2800" dirty="0" err="1" smtClean="0"/>
              <a:t>Buruk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 di </a:t>
            </a:r>
            <a:r>
              <a:rPr lang="en-US" sz="2800" dirty="0" err="1" smtClean="0"/>
              <a:t>Kab</a:t>
            </a:r>
            <a:r>
              <a:rPr lang="en-US" sz="2800" dirty="0" smtClean="0"/>
              <a:t> </a:t>
            </a:r>
            <a:r>
              <a:rPr lang="en-US" sz="2800" dirty="0" err="1" smtClean="0"/>
              <a:t>Bantul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berkualitas</a:t>
            </a:r>
            <a:r>
              <a:rPr lang="en-US" sz="2800" dirty="0" smtClean="0"/>
              <a:t>, </a:t>
            </a:r>
            <a:r>
              <a:rPr lang="en-US" sz="2800" dirty="0" err="1" smtClean="0"/>
              <a:t>merata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berkeadilan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ditingkatkan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Pemberdayaan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berperilaku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sehat</a:t>
            </a:r>
            <a:r>
              <a:rPr lang="en-US" sz="2800" dirty="0" smtClean="0"/>
              <a:t> </a:t>
            </a:r>
            <a:r>
              <a:rPr lang="en-US" sz="2800" dirty="0" err="1" smtClean="0"/>
              <a:t>terus</a:t>
            </a:r>
            <a:r>
              <a:rPr lang="en-US" sz="2800" dirty="0" smtClean="0"/>
              <a:t> di </a:t>
            </a:r>
            <a:r>
              <a:rPr lang="en-US" sz="2800" dirty="0" err="1" smtClean="0"/>
              <a:t>gerakkan</a:t>
            </a:r>
            <a:r>
              <a:rPr lang="en-US" sz="2800" dirty="0" smtClean="0"/>
              <a:t>.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67600" cy="63408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LATAR BELAKANG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60848"/>
            <a:ext cx="8362216" cy="4187552"/>
          </a:xfrm>
        </p:spPr>
        <p:txBody>
          <a:bodyPr>
            <a:normAutofit fontScale="92500" lnSpcReduction="20000"/>
          </a:bodyPr>
          <a:lstStyle/>
          <a:p>
            <a:pPr marL="446088" indent="-446088">
              <a:buNone/>
              <a:tabLst>
                <a:tab pos="727075" algn="l"/>
              </a:tabLst>
            </a:pPr>
            <a:r>
              <a:rPr lang="en-US" dirty="0" smtClean="0"/>
              <a:t>1.</a:t>
            </a:r>
            <a:r>
              <a:rPr lang="en-US" dirty="0" smtClean="0">
                <a:solidFill>
                  <a:srgbClr val="FF0000"/>
                </a:solidFill>
              </a:rPr>
              <a:t> 	</a:t>
            </a:r>
            <a:r>
              <a:rPr lang="id-ID" dirty="0" smtClean="0">
                <a:solidFill>
                  <a:srgbClr val="FF0000"/>
                </a:solidFill>
              </a:rPr>
              <a:t>Permenkes </a:t>
            </a:r>
            <a:r>
              <a:rPr lang="en-US" dirty="0" smtClean="0">
                <a:solidFill>
                  <a:srgbClr val="FF0000"/>
                </a:solidFill>
              </a:rPr>
              <a:t>RI </a:t>
            </a:r>
            <a:r>
              <a:rPr lang="id-ID" dirty="0" smtClean="0">
                <a:solidFill>
                  <a:srgbClr val="FF0000"/>
                </a:solidFill>
              </a:rPr>
              <a:t>No</a:t>
            </a:r>
            <a:r>
              <a:rPr lang="id-ID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71 T</a:t>
            </a:r>
            <a:r>
              <a:rPr lang="id-ID" dirty="0" smtClean="0">
                <a:solidFill>
                  <a:srgbClr val="FF0000"/>
                </a:solidFill>
              </a:rPr>
              <a:t>ahun 201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tentang Petunjuk</a:t>
            </a:r>
            <a:r>
              <a:rPr lang="en-US" dirty="0" smtClean="0"/>
              <a:t> </a:t>
            </a:r>
            <a:r>
              <a:rPr lang="id-ID" dirty="0" smtClean="0"/>
              <a:t>Teknis Penggunaan Dana Alokasi Khusus</a:t>
            </a:r>
            <a:r>
              <a:rPr lang="en-US" dirty="0" smtClean="0"/>
              <a:t> </a:t>
            </a:r>
            <a:r>
              <a:rPr lang="en-US" dirty="0" err="1" smtClean="0"/>
              <a:t>Nonfisik</a:t>
            </a:r>
            <a:r>
              <a:rPr lang="en-US" dirty="0" smtClean="0"/>
              <a:t> </a:t>
            </a:r>
            <a:r>
              <a:rPr lang="id-ID" dirty="0" smtClean="0"/>
              <a:t>Bidang Kesehatan Tahun Anggaran 201</a:t>
            </a:r>
            <a:r>
              <a:rPr lang="en-US" dirty="0" smtClean="0"/>
              <a:t>7</a:t>
            </a:r>
            <a:endParaRPr lang="id-ID" dirty="0" smtClean="0"/>
          </a:p>
          <a:p>
            <a:pPr marL="446088" indent="-446088">
              <a:buNone/>
              <a:tabLst>
                <a:tab pos="727075" algn="l"/>
              </a:tabLst>
            </a:pPr>
            <a:r>
              <a:rPr lang="en-US" dirty="0" smtClean="0"/>
              <a:t>2. 	</a:t>
            </a:r>
            <a:r>
              <a:rPr lang="en-US" dirty="0" err="1" smtClean="0">
                <a:solidFill>
                  <a:srgbClr val="FF0000"/>
                </a:solidFill>
              </a:rPr>
              <a:t>Peraturan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Bupati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Bantul</a:t>
            </a:r>
            <a:r>
              <a:rPr lang="en-US" dirty="0" smtClean="0">
                <a:solidFill>
                  <a:srgbClr val="FF0000"/>
                </a:solidFill>
              </a:rPr>
              <a:t> No. 60 </a:t>
            </a:r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2017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Program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(</a:t>
            </a:r>
            <a:r>
              <a:rPr lang="en-US" dirty="0" err="1" smtClean="0"/>
              <a:t>Jampersal</a:t>
            </a:r>
            <a:r>
              <a:rPr lang="en-US" dirty="0" smtClean="0"/>
              <a:t>)</a:t>
            </a:r>
          </a:p>
          <a:p>
            <a:pPr marL="457200" indent="-457200"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Peraturan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Kepala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Dinas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Kesehatan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Kabupaten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Bantul</a:t>
            </a:r>
            <a:r>
              <a:rPr lang="en-US" dirty="0" smtClean="0">
                <a:solidFill>
                  <a:srgbClr val="FF0000"/>
                </a:solidFill>
              </a:rPr>
              <a:t> No. 842/3269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(</a:t>
            </a:r>
            <a:r>
              <a:rPr lang="en-US" dirty="0" err="1" smtClean="0"/>
              <a:t>Jampersal</a:t>
            </a:r>
            <a:r>
              <a:rPr lang="en-US" dirty="0" smtClean="0"/>
              <a:t>) di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Bantul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2017</a:t>
            </a:r>
            <a:endParaRPr lang="id-ID" dirty="0" smtClean="0"/>
          </a:p>
          <a:p>
            <a:pPr marL="457200" indent="-457200"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Permenkes</a:t>
            </a:r>
            <a:r>
              <a:rPr lang="en-US" dirty="0" smtClean="0">
                <a:solidFill>
                  <a:srgbClr val="FF0000"/>
                </a:solidFill>
              </a:rPr>
              <a:t> RI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id-ID" dirty="0" smtClean="0">
                <a:solidFill>
                  <a:srgbClr val="FF0000"/>
                </a:solidFill>
              </a:rPr>
              <a:t>o </a:t>
            </a:r>
            <a:r>
              <a:rPr lang="id-ID" dirty="0" smtClean="0">
                <a:solidFill>
                  <a:srgbClr val="FF0000"/>
                </a:solidFill>
              </a:rPr>
              <a:t>61 Tahun </a:t>
            </a:r>
            <a:r>
              <a:rPr lang="id-ID" dirty="0" smtClean="0">
                <a:solidFill>
                  <a:srgbClr val="FF0000"/>
                </a:solidFill>
              </a:rPr>
              <a:t>2017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/>
              <a:t>tentang Petunjuk</a:t>
            </a:r>
            <a:r>
              <a:rPr lang="en-US" dirty="0"/>
              <a:t> </a:t>
            </a:r>
            <a:r>
              <a:rPr lang="id-ID" dirty="0"/>
              <a:t>Teknis Penggunaan Dana Alokasi Khusus</a:t>
            </a:r>
            <a:r>
              <a:rPr lang="en-US" dirty="0"/>
              <a:t> </a:t>
            </a:r>
            <a:r>
              <a:rPr lang="en-US" dirty="0" err="1"/>
              <a:t>Nonfisik</a:t>
            </a:r>
            <a:r>
              <a:rPr lang="en-US" dirty="0"/>
              <a:t> </a:t>
            </a:r>
            <a:r>
              <a:rPr lang="id-ID" dirty="0"/>
              <a:t>Bidang Kesehatan Tahun Anggaran </a:t>
            </a:r>
            <a:r>
              <a:rPr lang="id-ID" dirty="0" smtClean="0"/>
              <a:t>201</a:t>
            </a:r>
            <a:r>
              <a:rPr lang="en-US" dirty="0" smtClean="0"/>
              <a:t>8</a:t>
            </a:r>
            <a:endParaRPr lang="id-ID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dirty="0" err="1">
                <a:solidFill>
                  <a:srgbClr val="FF0000"/>
                </a:solidFill>
              </a:rPr>
              <a:t>Peraturan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Kepala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Dinas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Kesehatan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Kabupaten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Bantul</a:t>
            </a:r>
            <a:r>
              <a:rPr lang="en-US" dirty="0">
                <a:solidFill>
                  <a:srgbClr val="FF0000"/>
                </a:solidFill>
              </a:rPr>
              <a:t> No. </a:t>
            </a:r>
            <a:r>
              <a:rPr lang="en-US" dirty="0" smtClean="0">
                <a:solidFill>
                  <a:srgbClr val="FF0000"/>
                </a:solidFill>
              </a:rPr>
              <a:t>842/</a:t>
            </a:r>
            <a:r>
              <a:rPr lang="id-ID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id-ID" dirty="0" smtClean="0">
                <a:solidFill>
                  <a:srgbClr val="FF0000"/>
                </a:solidFill>
              </a:rPr>
              <a:t>8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(</a:t>
            </a:r>
            <a:r>
              <a:rPr lang="en-US" dirty="0" err="1"/>
              <a:t>Jampersal</a:t>
            </a:r>
            <a:r>
              <a:rPr lang="en-US" dirty="0"/>
              <a:t>) di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Bantul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id-ID" dirty="0" smtClean="0"/>
              <a:t> 2018</a:t>
            </a:r>
            <a:endParaRPr lang="id-ID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67600" cy="7969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DASAR HUKUM PELAKSANAAN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186766" cy="4413104"/>
          </a:xfrm>
        </p:spPr>
        <p:txBody>
          <a:bodyPr>
            <a:noAutofit/>
          </a:bodyPr>
          <a:lstStyle/>
          <a:p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marL="355600" indent="-355600">
              <a:buNone/>
              <a:tabLst>
                <a:tab pos="273050" algn="l"/>
              </a:tabLst>
            </a:pPr>
            <a:r>
              <a:rPr lang="en-US" dirty="0" smtClean="0"/>
              <a:t>    </a:t>
            </a:r>
            <a:r>
              <a:rPr lang="id-ID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Meningkatkan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, </a:t>
            </a:r>
            <a:r>
              <a:rPr lang="id-ID" dirty="0" smtClean="0"/>
              <a:t> </a:t>
            </a:r>
            <a:r>
              <a:rPr lang="en-US" dirty="0" err="1" smtClean="0"/>
              <a:t>bersalin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nifas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kompeten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Khusus</a:t>
            </a:r>
            <a:endParaRPr lang="en-US" dirty="0" smtClean="0"/>
          </a:p>
          <a:p>
            <a:pPr marL="723900" indent="-723900">
              <a:buNone/>
            </a:pPr>
            <a:r>
              <a:rPr lang="en-US" dirty="0" smtClean="0"/>
              <a:t>     a.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jumlah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persalinan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fasyankes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kompeten</a:t>
            </a:r>
            <a:endParaRPr lang="en-US" dirty="0" smtClean="0">
              <a:solidFill>
                <a:srgbClr val="FF0000"/>
              </a:solidFill>
            </a:endParaRPr>
          </a:p>
          <a:p>
            <a:pPr marL="723900" indent="-723900">
              <a:buNone/>
            </a:pPr>
            <a:r>
              <a:rPr lang="en-US" dirty="0" smtClean="0"/>
              <a:t>     b. </a:t>
            </a:r>
            <a:r>
              <a:rPr lang="en-US" dirty="0" err="1" smtClean="0">
                <a:solidFill>
                  <a:srgbClr val="FF0000"/>
                </a:solidFill>
              </a:rPr>
              <a:t>Menurunkan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kasus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, </a:t>
            </a:r>
            <a:r>
              <a:rPr lang="en-US" dirty="0" err="1" smtClean="0"/>
              <a:t>bersalin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nifas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67600" cy="5620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TUJUAN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/>
            <a:r>
              <a:rPr lang="en-US" sz="3200" dirty="0" err="1" smtClean="0"/>
              <a:t>Dinas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</a:t>
            </a:r>
            <a:r>
              <a:rPr lang="en-US" sz="3200" dirty="0" err="1" smtClean="0"/>
              <a:t>Kabupaten</a:t>
            </a:r>
            <a:r>
              <a:rPr lang="en-US" sz="3200" dirty="0" smtClean="0"/>
              <a:t>/Kota</a:t>
            </a:r>
          </a:p>
          <a:p>
            <a:pPr marL="541338" indent="-541338"/>
            <a:r>
              <a:rPr lang="en-US" sz="3200" dirty="0" err="1" smtClean="0"/>
              <a:t>Rumah</a:t>
            </a:r>
            <a:r>
              <a:rPr lang="en-US" sz="3200" dirty="0" smtClean="0"/>
              <a:t> </a:t>
            </a:r>
            <a:r>
              <a:rPr lang="en-US" sz="3200" dirty="0" err="1" smtClean="0"/>
              <a:t>Sakit</a:t>
            </a:r>
            <a:r>
              <a:rPr lang="en-US" sz="3200" dirty="0" smtClean="0"/>
              <a:t> </a:t>
            </a:r>
          </a:p>
          <a:p>
            <a:pPr marL="541338" indent="-541338"/>
            <a:r>
              <a:rPr lang="en-US" sz="3200" dirty="0" err="1" smtClean="0"/>
              <a:t>Puskesmas</a:t>
            </a:r>
            <a:endParaRPr lang="id-ID" sz="3200" dirty="0" smtClean="0"/>
          </a:p>
          <a:p>
            <a:pPr marL="541338" indent="-541338"/>
            <a:r>
              <a:rPr lang="id-ID" sz="3200" dirty="0" smtClean="0"/>
              <a:t>Klinik</a:t>
            </a:r>
            <a:r>
              <a:rPr lang="en-US" sz="3200" dirty="0" smtClean="0"/>
              <a:t> </a:t>
            </a:r>
            <a:r>
              <a:rPr lang="en-US" sz="3200" dirty="0" err="1" smtClean="0"/>
              <a:t>Pratama</a:t>
            </a:r>
            <a:r>
              <a:rPr lang="id-ID" sz="3200" dirty="0" smtClean="0"/>
              <a:t>/</a:t>
            </a:r>
            <a:r>
              <a:rPr lang="en-US" sz="3200" dirty="0" err="1" smtClean="0"/>
              <a:t>Praktek</a:t>
            </a:r>
            <a:r>
              <a:rPr lang="en-US" sz="3200" dirty="0" smtClean="0"/>
              <a:t> </a:t>
            </a:r>
            <a:r>
              <a:rPr lang="en-US" sz="3200" dirty="0" err="1" smtClean="0"/>
              <a:t>Mandiri</a:t>
            </a:r>
            <a:r>
              <a:rPr lang="en-US" sz="3200" dirty="0" smtClean="0"/>
              <a:t> </a:t>
            </a:r>
            <a:r>
              <a:rPr lang="en-US" sz="3200" dirty="0" err="1" smtClean="0"/>
              <a:t>Bidan</a:t>
            </a:r>
            <a:r>
              <a:rPr lang="id-ID" sz="3200" dirty="0" smtClean="0"/>
              <a:t> </a:t>
            </a:r>
            <a:r>
              <a:rPr lang="id-ID" sz="3200" dirty="0" smtClean="0"/>
              <a:t>yang </a:t>
            </a:r>
            <a:r>
              <a:rPr lang="en-US" sz="3200" dirty="0" err="1" smtClean="0"/>
              <a:t>mempunyai</a:t>
            </a:r>
            <a:r>
              <a:rPr lang="en-US" sz="3200" dirty="0" smtClean="0"/>
              <a:t> </a:t>
            </a:r>
            <a:r>
              <a:rPr lang="en-US" sz="3200" dirty="0" err="1" smtClean="0"/>
              <a:t>Perjanjian</a:t>
            </a:r>
            <a:r>
              <a:rPr lang="en-US" sz="3200" dirty="0" smtClean="0"/>
              <a:t> </a:t>
            </a:r>
            <a:r>
              <a:rPr lang="en-US" sz="3200" dirty="0" err="1" smtClean="0"/>
              <a:t>Kerjasama</a:t>
            </a:r>
            <a:r>
              <a:rPr lang="en-US" sz="3200" dirty="0" smtClean="0"/>
              <a:t> (PKS) </a:t>
            </a:r>
            <a:r>
              <a:rPr lang="id-ID" sz="3200" dirty="0" smtClean="0"/>
              <a:t>dengan </a:t>
            </a:r>
            <a:r>
              <a:rPr lang="en-US" sz="3200" dirty="0" err="1" smtClean="0"/>
              <a:t>Dinas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</a:t>
            </a:r>
            <a:r>
              <a:rPr lang="en-US" sz="3200" dirty="0" err="1" smtClean="0"/>
              <a:t>Kabupaten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SASARAN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60848"/>
            <a:ext cx="8505092" cy="418755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id-ID" dirty="0" smtClean="0"/>
              <a:t>DAK non fisik untuk </a:t>
            </a:r>
            <a:r>
              <a:rPr lang="id-ID" dirty="0" smtClean="0">
                <a:solidFill>
                  <a:srgbClr val="FF0000"/>
                </a:solidFill>
              </a:rPr>
              <a:t>mendekatkan akses </a:t>
            </a:r>
            <a:r>
              <a:rPr lang="id-ID" dirty="0" smtClean="0"/>
              <a:t>pelayanan KIA</a:t>
            </a:r>
          </a:p>
          <a:p>
            <a:pPr>
              <a:buClr>
                <a:srgbClr val="FF0000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Penyediaan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RTK </a:t>
            </a:r>
            <a:r>
              <a:rPr lang="id-ID" dirty="0" smtClean="0"/>
              <a:t>mempertimbangkan sumber daya kesehatan dan kebutuhan lapangan</a:t>
            </a:r>
          </a:p>
          <a:p>
            <a:pPr>
              <a:buClr>
                <a:srgbClr val="FF0000"/>
              </a:buClr>
            </a:pPr>
            <a:r>
              <a:rPr lang="id-ID" dirty="0" smtClean="0"/>
              <a:t>Pembiayaan bagi </a:t>
            </a:r>
            <a:r>
              <a:rPr lang="id-ID" dirty="0" smtClean="0">
                <a:solidFill>
                  <a:srgbClr val="FF0000"/>
                </a:solidFill>
              </a:rPr>
              <a:t>bumil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bulin</a:t>
            </a:r>
            <a:r>
              <a:rPr lang="id-ID" dirty="0" smtClean="0">
                <a:solidFill>
                  <a:srgbClr val="FF0000"/>
                </a:solidFill>
              </a:rPr>
              <a:t> miskin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tidak mampu </a:t>
            </a:r>
            <a:r>
              <a:rPr lang="en-US" dirty="0" smtClean="0">
                <a:solidFill>
                  <a:srgbClr val="FF0000"/>
                </a:solidFill>
              </a:rPr>
              <a:t>yang </a:t>
            </a:r>
            <a:r>
              <a:rPr lang="en-US" dirty="0" err="1" smtClean="0">
                <a:solidFill>
                  <a:srgbClr val="FF0000"/>
                </a:solidFill>
              </a:rPr>
              <a:t>belum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punya </a:t>
            </a:r>
            <a:r>
              <a:rPr lang="en-US" dirty="0" err="1" smtClean="0">
                <a:solidFill>
                  <a:srgbClr val="FF0000"/>
                </a:solidFill>
              </a:rPr>
              <a:t>jaminan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kesehatan</a:t>
            </a:r>
            <a:endParaRPr lang="id-ID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id-ID" dirty="0" smtClean="0"/>
              <a:t>Besaran biaya untuk perawatan</a:t>
            </a:r>
            <a:r>
              <a:rPr lang="en-US" dirty="0" smtClean="0"/>
              <a:t>/</a:t>
            </a:r>
            <a:r>
              <a:rPr lang="en-US" dirty="0" err="1" smtClean="0"/>
              <a:t>pelayanan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kelas III, tidak diperkenankan naik kelas </a:t>
            </a:r>
          </a:p>
          <a:p>
            <a:pPr>
              <a:buClr>
                <a:srgbClr val="FF0000"/>
              </a:buClr>
            </a:pPr>
            <a:r>
              <a:rPr lang="id-ID" dirty="0" smtClean="0"/>
              <a:t>Pembayaran menggunakan </a:t>
            </a:r>
            <a:r>
              <a:rPr lang="id-ID" dirty="0" smtClean="0">
                <a:solidFill>
                  <a:srgbClr val="FF0000"/>
                </a:solidFill>
              </a:rPr>
              <a:t>sistem klaim </a:t>
            </a:r>
            <a:r>
              <a:rPr lang="id-ID" dirty="0" smtClean="0"/>
              <a:t>dari fasyankes kepada bendahara yang ditetapkan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KEBIJAKAN OPERASIONAL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68760"/>
            <a:ext cx="8433654" cy="49796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631825" indent="-631825"/>
            <a:r>
              <a:rPr lang="en-US" sz="2800" dirty="0" err="1" smtClean="0">
                <a:solidFill>
                  <a:srgbClr val="FF0000"/>
                </a:solidFill>
              </a:rPr>
              <a:t>Rujukan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persalinan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rumah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fasilitas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kompeten</a:t>
            </a:r>
            <a:r>
              <a:rPr lang="en-US" sz="2800" dirty="0" smtClean="0"/>
              <a:t>; </a:t>
            </a:r>
          </a:p>
          <a:p>
            <a:pPr marL="631825" indent="-631825"/>
            <a:r>
              <a:rPr lang="en-US" sz="2800" dirty="0" err="1" smtClean="0"/>
              <a:t>Pertolongan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persalinan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KB </a:t>
            </a:r>
            <a:r>
              <a:rPr lang="en-US" sz="2800" dirty="0" err="1" smtClean="0">
                <a:solidFill>
                  <a:srgbClr val="FF0000"/>
                </a:solidFill>
              </a:rPr>
              <a:t>paskapersalinan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perawatan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bayi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baru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lahir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56263" cy="1054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RUANG LINGKUP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32856"/>
            <a:ext cx="8433654" cy="41155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id-ID" dirty="0" smtClean="0"/>
              <a:t>Transport lokal atau perjadin nakes dan kader</a:t>
            </a:r>
          </a:p>
          <a:p>
            <a:pPr>
              <a:buClr>
                <a:srgbClr val="FF0000"/>
              </a:buClr>
            </a:pPr>
            <a:r>
              <a:rPr lang="id-ID" dirty="0" smtClean="0"/>
              <a:t>Sewa mobilitas/sarana transportasi rujukan</a:t>
            </a:r>
          </a:p>
          <a:p>
            <a:pPr>
              <a:buClr>
                <a:srgbClr val="FF0000"/>
              </a:buClr>
            </a:pPr>
            <a:r>
              <a:rPr lang="id-ID" dirty="0" smtClean="0">
                <a:solidFill>
                  <a:schemeClr val="tx1"/>
                </a:solidFill>
              </a:rPr>
              <a:t>Operasional R</a:t>
            </a:r>
            <a:r>
              <a:rPr lang="en-US" dirty="0" err="1" smtClean="0">
                <a:solidFill>
                  <a:schemeClr val="tx1"/>
                </a:solidFill>
              </a:rPr>
              <a:t>umah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unggu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elahiran</a:t>
            </a:r>
            <a:r>
              <a:rPr lang="en-US" dirty="0" smtClean="0">
                <a:solidFill>
                  <a:schemeClr val="tx1"/>
                </a:solidFill>
              </a:rPr>
              <a:t> (RTK)</a:t>
            </a:r>
            <a:endParaRPr lang="id-ID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id-ID" dirty="0" smtClean="0"/>
              <a:t>Jasa pemeriksaa</a:t>
            </a:r>
            <a:r>
              <a:rPr lang="en-US" dirty="0" smtClean="0"/>
              <a:t>n</a:t>
            </a:r>
            <a:r>
              <a:rPr lang="id-ID" dirty="0" smtClean="0"/>
              <a:t>, perawatan dan pertolongan persalinan</a:t>
            </a:r>
          </a:p>
          <a:p>
            <a:pPr>
              <a:buClr>
                <a:srgbClr val="FF0000"/>
              </a:buClr>
            </a:pPr>
            <a:r>
              <a:rPr lang="id-ID" dirty="0" smtClean="0"/>
              <a:t>Honor PNS dan Non PNS</a:t>
            </a:r>
          </a:p>
          <a:p>
            <a:pPr>
              <a:buClr>
                <a:srgbClr val="FF0000"/>
              </a:buClr>
            </a:pPr>
            <a:r>
              <a:rPr lang="id-ID" dirty="0" smtClean="0"/>
              <a:t>Penyelenggaraan rapat</a:t>
            </a:r>
          </a:p>
          <a:p>
            <a:pPr>
              <a:buClr>
                <a:srgbClr val="FF0000"/>
              </a:buClr>
            </a:pPr>
            <a:r>
              <a:rPr lang="id-ID" dirty="0" smtClean="0"/>
              <a:t>Penyediaan BHP</a:t>
            </a:r>
          </a:p>
          <a:p>
            <a:pPr>
              <a:buClr>
                <a:srgbClr val="FF0000"/>
              </a:buClr>
            </a:pPr>
            <a:r>
              <a:rPr lang="id-ID" dirty="0" smtClean="0"/>
              <a:t>ATK</a:t>
            </a:r>
          </a:p>
          <a:p>
            <a:pPr>
              <a:buClr>
                <a:srgbClr val="FF0000"/>
              </a:buClr>
            </a:pP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id-ID" dirty="0" smtClean="0"/>
              <a:t>Jasa spesimen (SHK)</a:t>
            </a:r>
          </a:p>
          <a:p>
            <a:pPr>
              <a:buClr>
                <a:srgbClr val="FF0000"/>
              </a:buCl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6766" cy="8683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PEMANFAATAN DANA JAMPERSAL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4349005"/>
          </a:xfrm>
        </p:spPr>
        <p:txBody>
          <a:bodyPr>
            <a:normAutofit fontScale="92500" lnSpcReduction="10000"/>
          </a:bodyPr>
          <a:lstStyle/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Persalinan normal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Pemeriksaan SHK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Persalinan pervaginam dengan tindakan emergency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Pelayanan tindakan pasca persalinan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Pelayanan pra rujukan pada komplikasi kebidan dan atau neonatal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Perawatan kehamilan resiko tinggi  (ANC)dan perawatan pasca melahirkan resiko tinggi (PNC)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Persalinan resiko tinggi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Perawatan bayi baru lahir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 smtClean="0"/>
              <a:t>Pelayanan KB pasca salin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id-ID" dirty="0"/>
              <a:t>draft</a:t>
            </a:r>
            <a:r>
              <a:rPr lang="id-ID" dirty="0">
                <a:hlinkClick r:id="rId2" action="ppaction://hlinkfile"/>
              </a:rPr>
              <a:t>G:\ManRuj Bantul 2017\BAB III.docx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623888" indent="-623888"/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pelayanan Jampersal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78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Transport rujukan diperuntukkan bagi yang membutuhkan</a:t>
            </a:r>
            <a:r>
              <a:rPr lang="id-ID" i="1" dirty="0" smtClean="0"/>
              <a:t> (klausul sudah diperjelas)</a:t>
            </a:r>
          </a:p>
          <a:p>
            <a:r>
              <a:rPr lang="id-ID" dirty="0" smtClean="0"/>
              <a:t>Sasaran peserta jampersal ditetapkan oleh pemerintah kabupaten kota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Perubahan Juknis DAK 2018 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2096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HASIL KEGIATAN TAHUN 2017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115328" cy="4248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RUMAH SAKIT :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id-ID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endParaRPr lang="id-ID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RS. </a:t>
            </a:r>
            <a:r>
              <a:rPr lang="en-US" sz="2400" dirty="0" err="1" smtClean="0"/>
              <a:t>Panembahan</a:t>
            </a:r>
            <a:r>
              <a:rPr lang="en-US" sz="2400" dirty="0" smtClean="0"/>
              <a:t> </a:t>
            </a:r>
            <a:r>
              <a:rPr lang="en-US" sz="2400" dirty="0" err="1" smtClean="0"/>
              <a:t>Senopati</a:t>
            </a:r>
            <a:r>
              <a:rPr lang="en-US" sz="2400" dirty="0" smtClean="0"/>
              <a:t> </a:t>
            </a:r>
            <a:r>
              <a:rPr lang="en-US" sz="2400" dirty="0" err="1" smtClean="0"/>
              <a:t>Bantul</a:t>
            </a:r>
            <a:endParaRPr lang="id-ID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RS. Santa Elisabeth</a:t>
            </a:r>
            <a:endParaRPr lang="id-ID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RS. </a:t>
            </a:r>
            <a:r>
              <a:rPr lang="en-US" sz="2400" dirty="0" err="1" smtClean="0"/>
              <a:t>Rajawali</a:t>
            </a:r>
            <a:r>
              <a:rPr lang="en-US" sz="2400" dirty="0" smtClean="0"/>
              <a:t> Citra</a:t>
            </a:r>
            <a:endParaRPr lang="id-ID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RS. </a:t>
            </a:r>
            <a:r>
              <a:rPr lang="en-US" sz="2400" dirty="0" err="1" smtClean="0"/>
              <a:t>Rachma</a:t>
            </a:r>
            <a:r>
              <a:rPr lang="en-US" sz="2400" dirty="0" smtClean="0"/>
              <a:t> </a:t>
            </a:r>
            <a:r>
              <a:rPr lang="en-US" sz="2400" dirty="0" err="1" smtClean="0"/>
              <a:t>Husada</a:t>
            </a:r>
            <a:endParaRPr lang="id-ID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RS. </a:t>
            </a:r>
            <a:r>
              <a:rPr lang="en-US" sz="2400" dirty="0" err="1" smtClean="0"/>
              <a:t>Griya</a:t>
            </a:r>
            <a:r>
              <a:rPr lang="en-US" sz="2400" dirty="0" smtClean="0"/>
              <a:t> </a:t>
            </a:r>
            <a:r>
              <a:rPr lang="en-US" sz="2400" dirty="0" err="1" smtClean="0"/>
              <a:t>Mahardika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PUSKESMAS </a:t>
            </a:r>
            <a:r>
              <a:rPr lang="en-US" dirty="0" smtClean="0"/>
              <a:t>se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Bantul</a:t>
            </a:r>
            <a:r>
              <a:rPr lang="en-US" dirty="0" smtClean="0"/>
              <a:t> : </a:t>
            </a:r>
            <a:r>
              <a:rPr lang="en-US" dirty="0" smtClean="0"/>
              <a:t>27 </a:t>
            </a:r>
            <a:r>
              <a:rPr lang="en-US" dirty="0" err="1" smtClean="0"/>
              <a:t>puskesmas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pPr algn="ctr"/>
            <a:r>
              <a:rPr lang="en-US" sz="2800" b="1" dirty="0" err="1" smtClean="0"/>
              <a:t>Daftar</a:t>
            </a:r>
            <a:r>
              <a:rPr lang="en-US" sz="2800" b="1" dirty="0" smtClean="0"/>
              <a:t> RS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Puskesmas</a:t>
            </a:r>
            <a:r>
              <a:rPr lang="en-US" sz="2800" b="1" dirty="0" smtClean="0"/>
              <a:t> </a:t>
            </a:r>
            <a:r>
              <a:rPr lang="en-US" sz="2800" b="1" dirty="0" smtClean="0"/>
              <a:t>yang </a:t>
            </a:r>
            <a:r>
              <a:rPr lang="en-US" sz="2800" b="1" dirty="0" err="1" smtClean="0"/>
              <a:t>bekerjasama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program </a:t>
            </a:r>
            <a:r>
              <a:rPr lang="en-US" sz="2800" b="1" dirty="0" err="1" smtClean="0"/>
              <a:t>jampersal</a:t>
            </a:r>
            <a:r>
              <a:rPr lang="id-ID" sz="2800" b="1" dirty="0" smtClean="0"/>
              <a:t> Th 2017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4269088"/>
          </a:xfrm>
        </p:spPr>
        <p:txBody>
          <a:bodyPr>
            <a:normAutofit/>
          </a:bodyPr>
          <a:lstStyle/>
          <a:p>
            <a:r>
              <a:rPr lang="en-US" sz="2800" dirty="0"/>
              <a:t>Data </a:t>
            </a:r>
            <a:r>
              <a:rPr lang="en-US" sz="2800" dirty="0" err="1"/>
              <a:t>nasional</a:t>
            </a:r>
            <a:r>
              <a:rPr lang="en-US" sz="2800" dirty="0"/>
              <a:t> 20% </a:t>
            </a:r>
            <a:r>
              <a:rPr lang="en-US" sz="2800" dirty="0" err="1"/>
              <a:t>ibu</a:t>
            </a:r>
            <a:r>
              <a:rPr lang="en-US" sz="2800" dirty="0"/>
              <a:t> </a:t>
            </a:r>
            <a:r>
              <a:rPr lang="en-US" sz="2800" dirty="0" err="1"/>
              <a:t>bersalin</a:t>
            </a:r>
            <a:r>
              <a:rPr lang="en-US" sz="2800" dirty="0"/>
              <a:t>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terlayani</a:t>
            </a:r>
            <a:r>
              <a:rPr lang="en-US" sz="2800" dirty="0"/>
              <a:t> di </a:t>
            </a:r>
            <a:r>
              <a:rPr lang="en-US" sz="2800" dirty="0" err="1"/>
              <a:t>fasyankes</a:t>
            </a:r>
            <a:r>
              <a:rPr lang="en-US" sz="2800" dirty="0"/>
              <a:t> </a:t>
            </a:r>
            <a:r>
              <a:rPr lang="en-US" sz="2800" dirty="0" err="1"/>
              <a:t>krn</a:t>
            </a:r>
            <a:r>
              <a:rPr lang="en-US" sz="2800" dirty="0"/>
              <a:t> </a:t>
            </a:r>
            <a:r>
              <a:rPr lang="en-US" sz="2800" dirty="0" err="1"/>
              <a:t>kendala</a:t>
            </a:r>
            <a:r>
              <a:rPr lang="en-US" sz="2800" dirty="0"/>
              <a:t> </a:t>
            </a:r>
            <a:r>
              <a:rPr lang="en-US" sz="2800" dirty="0" err="1"/>
              <a:t>akses</a:t>
            </a:r>
            <a:r>
              <a:rPr lang="en-US" sz="2800" dirty="0"/>
              <a:t>,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, </a:t>
            </a:r>
            <a:r>
              <a:rPr lang="en-US" sz="2800" dirty="0" err="1"/>
              <a:t>pendidikan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JKN </a:t>
            </a:r>
            <a:r>
              <a:rPr lang="en-US" sz="2800" dirty="0" err="1"/>
              <a:t>atau</a:t>
            </a:r>
            <a:r>
              <a:rPr lang="en-US" sz="2800" dirty="0"/>
              <a:t> KIS.</a:t>
            </a:r>
          </a:p>
          <a:p>
            <a:r>
              <a:rPr lang="en-US" sz="2800" dirty="0"/>
              <a:t>Dana </a:t>
            </a:r>
            <a:r>
              <a:rPr lang="en-US" sz="2800" dirty="0" err="1"/>
              <a:t>Jampersal</a:t>
            </a:r>
            <a:r>
              <a:rPr lang="en-US" sz="2800" dirty="0"/>
              <a:t> :</a:t>
            </a:r>
          </a:p>
          <a:p>
            <a:pPr lvl="1"/>
            <a:r>
              <a:rPr lang="en-US" sz="2800" dirty="0" err="1"/>
              <a:t>Mencegah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keterlambatan</a:t>
            </a:r>
            <a:r>
              <a:rPr lang="en-US" sz="2800" dirty="0"/>
              <a:t> </a:t>
            </a:r>
            <a:r>
              <a:rPr lang="en-US" sz="2800" dirty="0" err="1"/>
              <a:t>penanganan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, </a:t>
            </a:r>
            <a:r>
              <a:rPr lang="en-US" sz="2800" dirty="0" err="1"/>
              <a:t>bulin</a:t>
            </a:r>
            <a:r>
              <a:rPr lang="en-US" sz="2800" dirty="0"/>
              <a:t>, </a:t>
            </a:r>
            <a:r>
              <a:rPr lang="en-US" sz="2800" dirty="0" err="1"/>
              <a:t>bufas</a:t>
            </a:r>
            <a:r>
              <a:rPr lang="en-US" sz="2800" dirty="0"/>
              <a:t>, BBL.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67600" cy="5620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LATAR BELAKANG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en-US" sz="2800" b="1" dirty="0" err="1"/>
              <a:t>Daftar</a:t>
            </a:r>
            <a:r>
              <a:rPr lang="en-US" sz="2800" b="1" dirty="0"/>
              <a:t> </a:t>
            </a:r>
            <a:r>
              <a:rPr lang="en-US" sz="2800" b="1" dirty="0" err="1" smtClean="0"/>
              <a:t>Klinik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Pratama</a:t>
            </a:r>
            <a:r>
              <a:rPr lang="en-US" sz="2800" b="1" dirty="0" smtClean="0"/>
              <a:t> yang </a:t>
            </a:r>
            <a:r>
              <a:rPr lang="en-US" sz="2800" b="1" dirty="0" err="1"/>
              <a:t>bekerjasama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program </a:t>
            </a:r>
            <a:r>
              <a:rPr lang="en-US" sz="2800" b="1" dirty="0" err="1"/>
              <a:t>jampersal</a:t>
            </a:r>
            <a:r>
              <a:rPr lang="id-ID" sz="2800" b="1" dirty="0"/>
              <a:t> Th </a:t>
            </a:r>
            <a:r>
              <a:rPr lang="id-ID" sz="2800" b="1" dirty="0" smtClean="0"/>
              <a:t>2017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77500" lnSpcReduction="20000"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fi-FI" sz="2600" dirty="0"/>
              <a:t>Klinik Pratama Rawat Jalan dan Pertolongan Persalinan </a:t>
            </a:r>
            <a:r>
              <a:rPr lang="fi-FI" sz="2600" dirty="0" smtClean="0"/>
              <a:t>Kedaton</a:t>
            </a:r>
            <a:r>
              <a:rPr lang="id-ID" sz="2600" dirty="0" smtClean="0"/>
              <a:t> (Pleret)</a:t>
            </a:r>
            <a:endParaRPr lang="en-US" sz="2600" dirty="0"/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</a:t>
            </a:r>
            <a:r>
              <a:rPr lang="en-US" sz="2600" dirty="0" err="1"/>
              <a:t>Pratama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</a:t>
            </a:r>
            <a:r>
              <a:rPr lang="en-US" sz="2600" dirty="0" err="1"/>
              <a:t>Pelita</a:t>
            </a:r>
            <a:r>
              <a:rPr lang="en-US" sz="2600" dirty="0"/>
              <a:t> </a:t>
            </a:r>
            <a:r>
              <a:rPr lang="en-US" sz="2600" dirty="0" err="1" smtClean="0"/>
              <a:t>Hati</a:t>
            </a:r>
            <a:r>
              <a:rPr lang="id-ID" sz="2600" dirty="0" smtClean="0"/>
              <a:t> (Banguntapan)</a:t>
            </a:r>
            <a:endParaRPr lang="en-US" sz="2600" dirty="0"/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</a:t>
            </a:r>
            <a:r>
              <a:rPr lang="en-US" sz="2600" dirty="0" err="1"/>
              <a:t>Pratama</a:t>
            </a:r>
            <a:r>
              <a:rPr lang="en-US" sz="2600" dirty="0"/>
              <a:t> </a:t>
            </a:r>
            <a:r>
              <a:rPr lang="en-US" sz="2600" dirty="0" err="1"/>
              <a:t>Cahaya</a:t>
            </a:r>
            <a:r>
              <a:rPr lang="en-US" sz="2600" dirty="0"/>
              <a:t> </a:t>
            </a:r>
            <a:r>
              <a:rPr lang="en-US" sz="2600" dirty="0" err="1" smtClean="0"/>
              <a:t>Husada</a:t>
            </a:r>
            <a:r>
              <a:rPr lang="id-ID" sz="2600" dirty="0" smtClean="0"/>
              <a:t> (Pajangan)</a:t>
            </a:r>
            <a:endParaRPr lang="en-US" sz="2600" dirty="0"/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</a:t>
            </a:r>
            <a:r>
              <a:rPr lang="en-US" sz="2600" dirty="0" err="1"/>
              <a:t>Pratama</a:t>
            </a:r>
            <a:r>
              <a:rPr lang="en-US" sz="2600" dirty="0"/>
              <a:t> </a:t>
            </a:r>
            <a:r>
              <a:rPr lang="en-US" sz="2600" dirty="0" err="1"/>
              <a:t>Rawat</a:t>
            </a:r>
            <a:r>
              <a:rPr lang="en-US" sz="2600" dirty="0"/>
              <a:t> </a:t>
            </a:r>
            <a:r>
              <a:rPr lang="en-US" sz="2600" dirty="0" err="1"/>
              <a:t>Jalan</a:t>
            </a:r>
            <a:r>
              <a:rPr lang="en-US" sz="2600" dirty="0"/>
              <a:t> &amp; </a:t>
            </a:r>
            <a:r>
              <a:rPr lang="en-US" sz="2600" dirty="0" err="1"/>
              <a:t>Inap</a:t>
            </a:r>
            <a:r>
              <a:rPr lang="en-US" sz="2600" dirty="0"/>
              <a:t> Kartika </a:t>
            </a:r>
            <a:r>
              <a:rPr lang="en-US" sz="2600" dirty="0" err="1" smtClean="0"/>
              <a:t>Husada</a:t>
            </a:r>
            <a:r>
              <a:rPr lang="id-ID" sz="2600" dirty="0" smtClean="0"/>
              <a:t> (Piyungan)</a:t>
            </a:r>
            <a:endParaRPr lang="en-US" sz="2600" dirty="0"/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</a:t>
            </a:r>
            <a:r>
              <a:rPr lang="en-US" sz="2600" dirty="0" err="1"/>
              <a:t>Pratama</a:t>
            </a:r>
            <a:r>
              <a:rPr lang="en-US" sz="2600" dirty="0"/>
              <a:t> </a:t>
            </a:r>
            <a:r>
              <a:rPr lang="en-US" sz="2600" dirty="0" err="1"/>
              <a:t>Bunga</a:t>
            </a:r>
            <a:r>
              <a:rPr lang="en-US" sz="2600" dirty="0"/>
              <a:t> </a:t>
            </a:r>
            <a:r>
              <a:rPr lang="en-US" sz="2600" dirty="0" err="1" smtClean="0"/>
              <a:t>Arsari</a:t>
            </a:r>
            <a:r>
              <a:rPr lang="id-ID" sz="2600" dirty="0" smtClean="0"/>
              <a:t> (Sedayu)</a:t>
            </a:r>
            <a:endParaRPr lang="en-US" sz="2600" dirty="0"/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</a:t>
            </a:r>
            <a:r>
              <a:rPr lang="en-US" sz="2600" dirty="0" err="1"/>
              <a:t>Kasih</a:t>
            </a:r>
            <a:r>
              <a:rPr lang="en-US" sz="2600" dirty="0"/>
              <a:t> </a:t>
            </a:r>
            <a:r>
              <a:rPr lang="en-US" sz="2600" dirty="0" err="1" smtClean="0"/>
              <a:t>Bunda</a:t>
            </a:r>
            <a:r>
              <a:rPr lang="id-ID" sz="2600" dirty="0" smtClean="0"/>
              <a:t> (Banguntapan)</a:t>
            </a:r>
            <a:endParaRPr lang="en-US" sz="2600" dirty="0"/>
          </a:p>
          <a:p>
            <a:pPr marL="514350" indent="-514350" fontAlgn="t">
              <a:buFont typeface="+mj-lt"/>
              <a:buAutoNum type="arabicPeriod"/>
            </a:pPr>
            <a:r>
              <a:rPr lang="pl-PL" sz="2600" dirty="0" smtClean="0"/>
              <a:t>Klinik </a:t>
            </a:r>
            <a:r>
              <a:rPr lang="pl-PL" sz="2600" dirty="0"/>
              <a:t>Pratama Asih Waluyo </a:t>
            </a:r>
            <a:r>
              <a:rPr lang="pl-PL" sz="2600" dirty="0" smtClean="0"/>
              <a:t>Jati</a:t>
            </a:r>
            <a:r>
              <a:rPr lang="id-ID" sz="2600" dirty="0" smtClean="0"/>
              <a:t> (Banguntapan)</a:t>
            </a:r>
            <a:endParaRPr lang="en-US" sz="2600" dirty="0"/>
          </a:p>
          <a:p>
            <a:pPr marL="514350" indent="-514350" fontAlgn="t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Citra </a:t>
            </a:r>
            <a:r>
              <a:rPr lang="en-US" sz="2600" dirty="0" err="1"/>
              <a:t>Madina</a:t>
            </a:r>
            <a:r>
              <a:rPr lang="en-US" sz="2600" dirty="0"/>
              <a:t> </a:t>
            </a:r>
            <a:r>
              <a:rPr lang="id-ID" sz="2600" dirty="0" smtClean="0"/>
              <a:t>(Kasihan)</a:t>
            </a:r>
            <a:endParaRPr lang="en-US" sz="2600" dirty="0"/>
          </a:p>
          <a:p>
            <a:pPr marL="514350" indent="-514350" fontAlgn="t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</a:t>
            </a:r>
            <a:r>
              <a:rPr lang="en-US" sz="2600" dirty="0" err="1"/>
              <a:t>Pratama</a:t>
            </a:r>
            <a:r>
              <a:rPr lang="en-US" sz="2600" dirty="0"/>
              <a:t> </a:t>
            </a:r>
            <a:r>
              <a:rPr lang="en-US" sz="2600" dirty="0" err="1"/>
              <a:t>Rawat</a:t>
            </a:r>
            <a:r>
              <a:rPr lang="en-US" sz="2600" dirty="0"/>
              <a:t> </a:t>
            </a:r>
            <a:r>
              <a:rPr lang="en-US" sz="2600" dirty="0" err="1"/>
              <a:t>Inap</a:t>
            </a:r>
            <a:r>
              <a:rPr lang="en-US" sz="2600" dirty="0"/>
              <a:t> </a:t>
            </a:r>
            <a:r>
              <a:rPr lang="en-US" sz="2600" dirty="0" err="1"/>
              <a:t>Kasih</a:t>
            </a:r>
            <a:r>
              <a:rPr lang="en-US" sz="2600" dirty="0"/>
              <a:t> </a:t>
            </a:r>
            <a:r>
              <a:rPr lang="en-US" sz="2600" dirty="0" err="1" smtClean="0"/>
              <a:t>Bunda</a:t>
            </a:r>
            <a:r>
              <a:rPr lang="id-ID" sz="2600" dirty="0" smtClean="0"/>
              <a:t> (Kasihan)</a:t>
            </a:r>
            <a:endParaRPr lang="en-US" sz="2600" dirty="0"/>
          </a:p>
          <a:p>
            <a:pPr marL="514350" indent="-514350" fontAlgn="t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</a:t>
            </a:r>
            <a:r>
              <a:rPr lang="en-US" sz="2600" dirty="0" err="1"/>
              <a:t>Pratama</a:t>
            </a:r>
            <a:r>
              <a:rPr lang="en-US" sz="2600" dirty="0"/>
              <a:t> </a:t>
            </a:r>
            <a:r>
              <a:rPr lang="en-US" sz="2600" dirty="0" err="1"/>
              <a:t>Gemilang</a:t>
            </a:r>
            <a:r>
              <a:rPr lang="en-US" sz="2600" dirty="0"/>
              <a:t> </a:t>
            </a:r>
            <a:r>
              <a:rPr lang="en-US" sz="2600" dirty="0" err="1"/>
              <a:t>Medika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 smtClean="0"/>
              <a:t>Persalinan</a:t>
            </a:r>
            <a:r>
              <a:rPr lang="id-ID" sz="2600" dirty="0" smtClean="0"/>
              <a:t> (Piyungan)</a:t>
            </a:r>
            <a:endParaRPr lang="en-US" sz="2600" dirty="0"/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/>
              <a:t>Klinik</a:t>
            </a:r>
            <a:r>
              <a:rPr lang="en-US" sz="2600" dirty="0"/>
              <a:t> </a:t>
            </a:r>
            <a:r>
              <a:rPr lang="en-US" sz="2600" dirty="0" err="1"/>
              <a:t>Pratama</a:t>
            </a:r>
            <a:r>
              <a:rPr lang="en-US" sz="2600" dirty="0"/>
              <a:t> </a:t>
            </a:r>
            <a:r>
              <a:rPr lang="en-US" sz="2600" dirty="0" err="1"/>
              <a:t>Rawat</a:t>
            </a:r>
            <a:r>
              <a:rPr lang="en-US" sz="2600" dirty="0"/>
              <a:t> </a:t>
            </a:r>
            <a:r>
              <a:rPr lang="en-US" sz="2600" dirty="0" err="1"/>
              <a:t>Inap</a:t>
            </a:r>
            <a:r>
              <a:rPr lang="en-US" sz="2600" dirty="0"/>
              <a:t> </a:t>
            </a:r>
            <a:r>
              <a:rPr lang="en-US" sz="2600" dirty="0" smtClean="0"/>
              <a:t>As-</a:t>
            </a:r>
            <a:r>
              <a:rPr lang="en-US" sz="2600" dirty="0" err="1" smtClean="0"/>
              <a:t>Syifa</a:t>
            </a:r>
            <a:r>
              <a:rPr lang="id-ID" sz="2600" dirty="0" smtClean="0"/>
              <a:t> (Bantul)</a:t>
            </a:r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 smtClean="0"/>
              <a:t>Klinik</a:t>
            </a:r>
            <a:r>
              <a:rPr lang="en-US" sz="2600" dirty="0" smtClean="0"/>
              <a:t> </a:t>
            </a:r>
            <a:r>
              <a:rPr lang="en-US" sz="2600" dirty="0" err="1" smtClean="0"/>
              <a:t>Pratama</a:t>
            </a:r>
            <a:r>
              <a:rPr lang="en-US" sz="2600" dirty="0" smtClean="0"/>
              <a:t> </a:t>
            </a:r>
            <a:r>
              <a:rPr lang="en-US" sz="2600" dirty="0" err="1" smtClean="0"/>
              <a:t>Laras</a:t>
            </a:r>
            <a:r>
              <a:rPr lang="en-US" sz="2600" dirty="0" smtClean="0"/>
              <a:t> </a:t>
            </a:r>
            <a:r>
              <a:rPr lang="en-US" sz="2600" dirty="0" err="1" smtClean="0"/>
              <a:t>Hati</a:t>
            </a:r>
            <a:r>
              <a:rPr lang="id-ID" sz="2600" dirty="0" smtClean="0"/>
              <a:t> (Sewon)</a:t>
            </a:r>
            <a:endParaRPr lang="en-US" sz="2600" dirty="0" smtClean="0"/>
          </a:p>
          <a:p>
            <a:pPr marL="0" indent="0" fontAlgn="b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Daftar</a:t>
            </a:r>
            <a:r>
              <a:rPr lang="en-US" sz="2800" b="1" dirty="0"/>
              <a:t> </a:t>
            </a:r>
            <a:r>
              <a:rPr lang="en-US" sz="2800" b="1" dirty="0" err="1" smtClean="0"/>
              <a:t>Praktek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Mandiri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Bidan</a:t>
            </a:r>
            <a:r>
              <a:rPr lang="en-US" sz="2800" b="1" dirty="0" smtClean="0"/>
              <a:t> (PMB) yang </a:t>
            </a:r>
            <a:r>
              <a:rPr lang="en-US" sz="2800" b="1" dirty="0" err="1"/>
              <a:t>bekerjasama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program </a:t>
            </a:r>
            <a:r>
              <a:rPr lang="en-US" sz="2800" b="1" dirty="0" err="1"/>
              <a:t>jampersal</a:t>
            </a:r>
            <a:r>
              <a:rPr lang="id-ID" sz="2800" b="1" dirty="0"/>
              <a:t> Th 2017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fontAlgn="b">
              <a:buFont typeface="+mj-lt"/>
              <a:buAutoNum type="arabicPeriod"/>
            </a:pPr>
            <a:r>
              <a:rPr lang="en-US" dirty="0" err="1" smtClean="0"/>
              <a:t>Sumirah</a:t>
            </a:r>
            <a:r>
              <a:rPr lang="id-ID" dirty="0" smtClean="0"/>
              <a:t> (Sewon)</a:t>
            </a:r>
            <a:endParaRPr lang="en-US" dirty="0"/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 smtClean="0"/>
              <a:t>Suratni</a:t>
            </a:r>
            <a:r>
              <a:rPr lang="id-ID" dirty="0" smtClean="0"/>
              <a:t> (Bantul)</a:t>
            </a:r>
            <a:endParaRPr lang="en-US" dirty="0"/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/>
              <a:t>Genit</a:t>
            </a:r>
            <a:r>
              <a:rPr lang="en-US" dirty="0"/>
              <a:t> </a:t>
            </a:r>
            <a:r>
              <a:rPr lang="en-US" dirty="0" smtClean="0"/>
              <a:t>Indah</a:t>
            </a:r>
            <a:r>
              <a:rPr lang="id-ID" dirty="0" smtClean="0"/>
              <a:t> (Bambanglipuro)</a:t>
            </a:r>
            <a:endParaRPr lang="en-US" dirty="0"/>
          </a:p>
          <a:p>
            <a:pPr marL="457200" indent="-457200" fontAlgn="t">
              <a:buFont typeface="+mj-lt"/>
              <a:buAutoNum type="arabicPeriod"/>
            </a:pPr>
            <a:r>
              <a:rPr lang="en-US" dirty="0"/>
              <a:t>Lidia </a:t>
            </a:r>
            <a:r>
              <a:rPr lang="en-US" dirty="0" err="1"/>
              <a:t>Anggraini</a:t>
            </a:r>
            <a:r>
              <a:rPr lang="en-US" dirty="0"/>
              <a:t>, </a:t>
            </a:r>
            <a:r>
              <a:rPr lang="en-US" dirty="0" err="1" smtClean="0"/>
              <a:t>Amd.Keb</a:t>
            </a:r>
            <a:r>
              <a:rPr lang="id-ID" dirty="0" smtClean="0"/>
              <a:t> (Banguntapan)</a:t>
            </a:r>
            <a:endParaRPr lang="en-US" dirty="0"/>
          </a:p>
          <a:p>
            <a:pPr marL="457200" indent="-457200" fontAlgn="b">
              <a:buFont typeface="+mj-lt"/>
              <a:buAutoNum type="arabicPeriod"/>
            </a:pPr>
            <a:r>
              <a:rPr lang="en-US" dirty="0"/>
              <a:t>Sri </a:t>
            </a:r>
            <a:r>
              <a:rPr lang="en-US" dirty="0" err="1"/>
              <a:t>Marwanti</a:t>
            </a:r>
            <a:r>
              <a:rPr lang="en-US" dirty="0"/>
              <a:t>, </a:t>
            </a:r>
            <a:r>
              <a:rPr lang="en-US" dirty="0" err="1"/>
              <a:t>SPd</a:t>
            </a:r>
            <a:r>
              <a:rPr lang="en-US" dirty="0"/>
              <a:t>., </a:t>
            </a:r>
            <a:r>
              <a:rPr lang="en-US" dirty="0" err="1" smtClean="0"/>
              <a:t>S.SiT</a:t>
            </a:r>
            <a:r>
              <a:rPr lang="id-ID" dirty="0" smtClean="0"/>
              <a:t> (Pandak)</a:t>
            </a:r>
            <a:endParaRPr lang="en-US" dirty="0"/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/>
              <a:t>Tatik</a:t>
            </a:r>
            <a:r>
              <a:rPr lang="en-US" dirty="0"/>
              <a:t> </a:t>
            </a:r>
            <a:r>
              <a:rPr lang="en-US" dirty="0" err="1"/>
              <a:t>Suprihatin</a:t>
            </a:r>
            <a:r>
              <a:rPr lang="en-US" dirty="0"/>
              <a:t>, </a:t>
            </a:r>
            <a:r>
              <a:rPr lang="en-US" dirty="0" err="1" smtClean="0"/>
              <a:t>Amd.Keb</a:t>
            </a:r>
            <a:r>
              <a:rPr lang="id-ID" dirty="0" smtClean="0"/>
              <a:t> (Jetis)</a:t>
            </a:r>
            <a:endParaRPr lang="en-US" dirty="0"/>
          </a:p>
          <a:p>
            <a:pPr marL="457200" indent="-457200" fontAlgn="t">
              <a:buFont typeface="+mj-lt"/>
              <a:buAutoNum type="arabicPeriod"/>
            </a:pPr>
            <a:r>
              <a:rPr lang="en-US" dirty="0" err="1"/>
              <a:t>Hajaroh</a:t>
            </a:r>
            <a:r>
              <a:rPr lang="en-US" dirty="0"/>
              <a:t> </a:t>
            </a:r>
            <a:r>
              <a:rPr lang="en-US" dirty="0" err="1"/>
              <a:t>Hidayati</a:t>
            </a:r>
            <a:r>
              <a:rPr lang="en-US" dirty="0"/>
              <a:t>, </a:t>
            </a:r>
            <a:r>
              <a:rPr lang="en-US" dirty="0" err="1" smtClean="0"/>
              <a:t>Amd.Keb</a:t>
            </a:r>
            <a:r>
              <a:rPr lang="id-ID" dirty="0" smtClean="0"/>
              <a:t> (Sanden)</a:t>
            </a:r>
            <a:endParaRPr lang="en-US" dirty="0"/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/>
              <a:t>Nunuk</a:t>
            </a:r>
            <a:r>
              <a:rPr lang="en-US" dirty="0"/>
              <a:t> </a:t>
            </a:r>
            <a:r>
              <a:rPr lang="en-US" dirty="0" err="1"/>
              <a:t>Setyawati</a:t>
            </a:r>
            <a:r>
              <a:rPr lang="en-US" dirty="0"/>
              <a:t>, </a:t>
            </a:r>
            <a:r>
              <a:rPr lang="en-US" dirty="0" err="1" smtClean="0"/>
              <a:t>Amd.Keb</a:t>
            </a:r>
            <a:r>
              <a:rPr lang="id-ID" dirty="0" smtClean="0"/>
              <a:t> (Dlingo)</a:t>
            </a:r>
            <a:endParaRPr lang="en-US" dirty="0"/>
          </a:p>
          <a:p>
            <a:pPr marL="457200" indent="-457200" fontAlgn="b">
              <a:buFont typeface="+mj-lt"/>
              <a:buAutoNum type="arabicPeriod"/>
            </a:pPr>
            <a:r>
              <a:rPr lang="en-US" dirty="0"/>
              <a:t>Eni </a:t>
            </a:r>
            <a:r>
              <a:rPr lang="en-US" dirty="0" err="1"/>
              <a:t>Maryuni</a:t>
            </a:r>
            <a:r>
              <a:rPr lang="en-US" dirty="0"/>
              <a:t>, </a:t>
            </a:r>
            <a:r>
              <a:rPr lang="en-US" dirty="0" smtClean="0"/>
              <a:t>S.ST</a:t>
            </a:r>
            <a:r>
              <a:rPr lang="id-ID" dirty="0" smtClean="0"/>
              <a:t> (Dlingo)</a:t>
            </a:r>
            <a:endParaRPr lang="en-US" dirty="0"/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/>
              <a:t>Kusni</a:t>
            </a:r>
            <a:r>
              <a:rPr lang="en-US" dirty="0"/>
              <a:t> Sri </a:t>
            </a:r>
            <a:r>
              <a:rPr lang="en-US" dirty="0" err="1"/>
              <a:t>Mawarti</a:t>
            </a:r>
            <a:r>
              <a:rPr lang="en-US" dirty="0"/>
              <a:t>, </a:t>
            </a:r>
            <a:r>
              <a:rPr lang="en-US" dirty="0" smtClean="0"/>
              <a:t>S.ST</a:t>
            </a:r>
            <a:r>
              <a:rPr lang="id-ID" dirty="0" smtClean="0"/>
              <a:t> (Dlingo)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/>
              <a:t>Sukani</a:t>
            </a:r>
            <a:r>
              <a:rPr lang="en-US" dirty="0"/>
              <a:t> Edi</a:t>
            </a:r>
            <a:r>
              <a:rPr lang="id-ID" dirty="0"/>
              <a:t> (Piyungan)</a:t>
            </a:r>
            <a:endParaRPr lang="en-US" dirty="0"/>
          </a:p>
          <a:p>
            <a:pPr marL="0" indent="0" fontAlgn="b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15958" cy="105425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Daftar</a:t>
            </a:r>
            <a:r>
              <a:rPr lang="en-US" sz="2800" b="1" dirty="0"/>
              <a:t> </a:t>
            </a:r>
            <a:r>
              <a:rPr lang="en-US" sz="2800" b="1" dirty="0" err="1"/>
              <a:t>Praktek</a:t>
            </a:r>
            <a:r>
              <a:rPr lang="en-US" sz="2800" b="1" dirty="0"/>
              <a:t> </a:t>
            </a:r>
            <a:r>
              <a:rPr lang="en-US" sz="2800" b="1" dirty="0" err="1"/>
              <a:t>Mandiri</a:t>
            </a:r>
            <a:r>
              <a:rPr lang="en-US" sz="2800" b="1" dirty="0"/>
              <a:t> </a:t>
            </a:r>
            <a:r>
              <a:rPr lang="en-US" sz="2800" b="1" dirty="0" err="1"/>
              <a:t>Bidan</a:t>
            </a:r>
            <a:r>
              <a:rPr lang="en-US" sz="2800" b="1" dirty="0"/>
              <a:t> (PMB) yang </a:t>
            </a:r>
            <a:r>
              <a:rPr lang="en-US" sz="2800" b="1" dirty="0" err="1"/>
              <a:t>bekerjasama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program </a:t>
            </a:r>
            <a:r>
              <a:rPr lang="en-US" sz="2800" b="1" dirty="0" err="1"/>
              <a:t>jampersal</a:t>
            </a:r>
            <a:r>
              <a:rPr lang="id-ID" sz="2800" b="1" dirty="0"/>
              <a:t> Th 2017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 fontScale="85000" lnSpcReduction="20000"/>
          </a:bodyPr>
          <a:lstStyle/>
          <a:p>
            <a:pPr marL="457200" indent="-457200" fontAlgn="b">
              <a:buFont typeface="+mj-lt"/>
              <a:buAutoNum type="arabicPeriod" startAt="12"/>
            </a:pPr>
            <a:r>
              <a:rPr lang="en-US" sz="2600" dirty="0" err="1" smtClean="0"/>
              <a:t>Saumi</a:t>
            </a:r>
            <a:r>
              <a:rPr lang="en-US" sz="2600" dirty="0" smtClean="0"/>
              <a:t> </a:t>
            </a:r>
            <a:r>
              <a:rPr lang="en-US" sz="2600" dirty="0" err="1"/>
              <a:t>Fijriyah</a:t>
            </a:r>
            <a:r>
              <a:rPr lang="en-US" sz="2600" dirty="0"/>
              <a:t>, </a:t>
            </a:r>
            <a:r>
              <a:rPr lang="en-US" sz="2600" dirty="0" smtClean="0"/>
              <a:t>S.ST</a:t>
            </a:r>
            <a:r>
              <a:rPr lang="id-ID" sz="2600" dirty="0" smtClean="0"/>
              <a:t> (Kasihan)</a:t>
            </a:r>
            <a:endParaRPr lang="en-US" sz="2600" dirty="0"/>
          </a:p>
          <a:p>
            <a:pPr marL="457200" indent="-457200" fontAlgn="t">
              <a:buFont typeface="+mj-lt"/>
              <a:buAutoNum type="arabicPeriod" startAt="12"/>
            </a:pPr>
            <a:r>
              <a:rPr lang="en-US" sz="2600" dirty="0" err="1"/>
              <a:t>Handayati</a:t>
            </a:r>
            <a:r>
              <a:rPr lang="en-US" sz="2600" dirty="0"/>
              <a:t>, </a:t>
            </a:r>
            <a:r>
              <a:rPr lang="en-US" sz="2600" dirty="0" err="1"/>
              <a:t>S.Si.T</a:t>
            </a:r>
            <a:r>
              <a:rPr lang="en-US" sz="2600" dirty="0"/>
              <a:t>, </a:t>
            </a:r>
            <a:r>
              <a:rPr lang="en-US" sz="2600" dirty="0" err="1" smtClean="0"/>
              <a:t>S.Pd</a:t>
            </a:r>
            <a:r>
              <a:rPr lang="id-ID" sz="2600" dirty="0" smtClean="0"/>
              <a:t> (Bantul)</a:t>
            </a:r>
            <a:endParaRPr lang="en-US" sz="2600" dirty="0"/>
          </a:p>
          <a:p>
            <a:pPr marL="457200" indent="-457200" fontAlgn="t">
              <a:buFont typeface="+mj-lt"/>
              <a:buAutoNum type="arabicPeriod" startAt="12"/>
            </a:pPr>
            <a:r>
              <a:rPr lang="en-US" sz="2600" dirty="0" err="1"/>
              <a:t>Siti</a:t>
            </a:r>
            <a:r>
              <a:rPr lang="en-US" sz="2600" dirty="0"/>
              <a:t> </a:t>
            </a:r>
            <a:r>
              <a:rPr lang="en-US" sz="2600" dirty="0" err="1" smtClean="0"/>
              <a:t>Sudaryati</a:t>
            </a:r>
            <a:r>
              <a:rPr lang="id-ID" sz="2600" dirty="0" smtClean="0"/>
              <a:t> (Sewon)</a:t>
            </a:r>
            <a:endParaRPr lang="en-US" sz="2600" dirty="0"/>
          </a:p>
          <a:p>
            <a:pPr marL="457200" indent="-457200" fontAlgn="t">
              <a:buFont typeface="+mj-lt"/>
              <a:buAutoNum type="arabicPeriod" startAt="12"/>
            </a:pPr>
            <a:r>
              <a:rPr lang="en-US" sz="2600" dirty="0" err="1"/>
              <a:t>Wiwik</a:t>
            </a:r>
            <a:r>
              <a:rPr lang="en-US" sz="2600" dirty="0"/>
              <a:t> </a:t>
            </a:r>
            <a:r>
              <a:rPr lang="en-US" sz="2600" dirty="0" err="1"/>
              <a:t>Dwi</a:t>
            </a:r>
            <a:r>
              <a:rPr lang="en-US" sz="2600" dirty="0"/>
              <a:t> </a:t>
            </a:r>
            <a:r>
              <a:rPr lang="en-US" sz="2600" dirty="0" err="1"/>
              <a:t>Prapti</a:t>
            </a:r>
            <a:r>
              <a:rPr lang="en-US" sz="2600" dirty="0"/>
              <a:t>, </a:t>
            </a:r>
            <a:r>
              <a:rPr lang="en-US" sz="2600" dirty="0" err="1" smtClean="0"/>
              <a:t>S.Si.T</a:t>
            </a:r>
            <a:r>
              <a:rPr lang="id-ID" sz="2600" dirty="0" smtClean="0"/>
              <a:t> (Kasihan)</a:t>
            </a:r>
            <a:endParaRPr lang="en-US" sz="2600" dirty="0"/>
          </a:p>
          <a:p>
            <a:pPr marL="457200" indent="-457200" fontAlgn="b">
              <a:buFont typeface="+mj-lt"/>
              <a:buAutoNum type="arabicPeriod" startAt="12"/>
            </a:pPr>
            <a:r>
              <a:rPr lang="en-US" sz="2600" dirty="0" err="1"/>
              <a:t>Gusti</a:t>
            </a:r>
            <a:r>
              <a:rPr lang="en-US" sz="2600" dirty="0"/>
              <a:t> </a:t>
            </a:r>
            <a:r>
              <a:rPr lang="en-US" sz="2600" dirty="0" err="1"/>
              <a:t>Ayu</a:t>
            </a:r>
            <a:r>
              <a:rPr lang="en-US" sz="2600" dirty="0"/>
              <a:t> Made </a:t>
            </a:r>
            <a:r>
              <a:rPr lang="en-US" sz="2600" dirty="0" err="1" smtClean="0"/>
              <a:t>Budiartini</a:t>
            </a:r>
            <a:r>
              <a:rPr lang="id-ID" sz="2600" dirty="0" smtClean="0"/>
              <a:t> (Pandak) </a:t>
            </a:r>
            <a:endParaRPr lang="en-US" sz="2600" dirty="0"/>
          </a:p>
          <a:p>
            <a:pPr marL="457200" indent="-457200" fontAlgn="b">
              <a:buFont typeface="+mj-lt"/>
              <a:buAutoNum type="arabicPeriod" startAt="12"/>
            </a:pPr>
            <a:r>
              <a:rPr lang="en-US" sz="2600" dirty="0" err="1"/>
              <a:t>Mujiasih</a:t>
            </a:r>
            <a:r>
              <a:rPr lang="en-US" sz="2600" dirty="0"/>
              <a:t>, </a:t>
            </a:r>
            <a:r>
              <a:rPr lang="en-US" sz="2600" dirty="0" smtClean="0"/>
              <a:t>SSIT</a:t>
            </a:r>
            <a:r>
              <a:rPr lang="id-ID" sz="2600" dirty="0" smtClean="0"/>
              <a:t> (Pandak)</a:t>
            </a:r>
            <a:endParaRPr lang="en-US" sz="2600" dirty="0"/>
          </a:p>
          <a:p>
            <a:pPr marL="457200" indent="-457200" fontAlgn="t">
              <a:buFont typeface="+mj-lt"/>
              <a:buAutoNum type="arabicPeriod" startAt="12"/>
            </a:pPr>
            <a:r>
              <a:rPr lang="en-US" sz="2600" dirty="0" err="1"/>
              <a:t>Yanuar</a:t>
            </a:r>
            <a:r>
              <a:rPr lang="en-US" sz="2600" dirty="0"/>
              <a:t> </a:t>
            </a:r>
            <a:r>
              <a:rPr lang="en-US" sz="2600" dirty="0" err="1"/>
              <a:t>Rinawati</a:t>
            </a:r>
            <a:r>
              <a:rPr lang="en-US" sz="2600" dirty="0"/>
              <a:t> </a:t>
            </a:r>
            <a:r>
              <a:rPr lang="en-US" sz="2600" dirty="0" err="1"/>
              <a:t>Rahayu</a:t>
            </a:r>
            <a:r>
              <a:rPr lang="en-US" sz="2600" dirty="0"/>
              <a:t>, </a:t>
            </a:r>
            <a:r>
              <a:rPr lang="en-US" sz="2600" dirty="0" err="1" smtClean="0"/>
              <a:t>Amd.Keb</a:t>
            </a:r>
            <a:r>
              <a:rPr lang="id-ID" sz="2600" dirty="0" smtClean="0"/>
              <a:t> (Bantul)</a:t>
            </a:r>
            <a:endParaRPr lang="en-US" sz="2600" dirty="0"/>
          </a:p>
          <a:p>
            <a:pPr marL="457200" indent="-457200" fontAlgn="b">
              <a:buFont typeface="+mj-lt"/>
              <a:buAutoNum type="arabicPeriod" startAt="12"/>
            </a:pPr>
            <a:r>
              <a:rPr lang="en-US" sz="2600" dirty="0"/>
              <a:t>Sri </a:t>
            </a:r>
            <a:r>
              <a:rPr lang="en-US" sz="2600" dirty="0" err="1"/>
              <a:t>Cahyani</a:t>
            </a:r>
            <a:r>
              <a:rPr lang="en-US" sz="2600" dirty="0"/>
              <a:t>, </a:t>
            </a:r>
            <a:r>
              <a:rPr lang="en-US" sz="2600" dirty="0" err="1" smtClean="0"/>
              <a:t>Amd.Keb</a:t>
            </a:r>
            <a:r>
              <a:rPr lang="id-ID" sz="2600" dirty="0" smtClean="0"/>
              <a:t> (Pajangan)</a:t>
            </a:r>
            <a:endParaRPr lang="en-US" sz="2600" dirty="0"/>
          </a:p>
          <a:p>
            <a:pPr marL="457200" indent="-457200" fontAlgn="b">
              <a:buFont typeface="+mj-lt"/>
              <a:buAutoNum type="arabicPeriod" startAt="12"/>
            </a:pPr>
            <a:r>
              <a:rPr lang="en-US" sz="2600" dirty="0" err="1"/>
              <a:t>Siti</a:t>
            </a:r>
            <a:r>
              <a:rPr lang="en-US" sz="2600" dirty="0"/>
              <a:t> </a:t>
            </a:r>
            <a:r>
              <a:rPr lang="en-US" sz="2600" dirty="0" err="1"/>
              <a:t>Markasanah</a:t>
            </a:r>
            <a:r>
              <a:rPr lang="en-US" sz="2600" dirty="0"/>
              <a:t>, </a:t>
            </a:r>
            <a:r>
              <a:rPr lang="en-US" sz="2600" dirty="0" smtClean="0"/>
              <a:t>S.ST</a:t>
            </a:r>
            <a:r>
              <a:rPr lang="id-ID" sz="2600" dirty="0" smtClean="0"/>
              <a:t> (Pajangan)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600" dirty="0" smtClean="0"/>
              <a:t>BPM </a:t>
            </a:r>
            <a:r>
              <a:rPr lang="en-US" sz="2600" dirty="0" err="1" smtClean="0"/>
              <a:t>Siti</a:t>
            </a:r>
            <a:r>
              <a:rPr lang="en-US" sz="2600" dirty="0" smtClean="0"/>
              <a:t> </a:t>
            </a:r>
            <a:r>
              <a:rPr lang="en-US" sz="2600" dirty="0" err="1" smtClean="0"/>
              <a:t>Asnah</a:t>
            </a:r>
            <a:r>
              <a:rPr lang="id-ID" sz="2600" dirty="0" smtClean="0"/>
              <a:t> (Sewon)</a:t>
            </a:r>
            <a:endParaRPr lang="en-US" sz="2600" dirty="0" smtClean="0"/>
          </a:p>
          <a:p>
            <a:pPr marL="457200" indent="-457200">
              <a:buFont typeface="+mj-lt"/>
              <a:buAutoNum type="arabicPeriod" startAt="12"/>
            </a:pPr>
            <a:r>
              <a:rPr lang="en-US" sz="2600" dirty="0" smtClean="0"/>
              <a:t>BPM Sri </a:t>
            </a:r>
            <a:r>
              <a:rPr lang="en-US" sz="2600" dirty="0" err="1" smtClean="0"/>
              <a:t>Purwanti</a:t>
            </a:r>
            <a:r>
              <a:rPr lang="id-ID" sz="2600" dirty="0" smtClean="0"/>
              <a:t> (Imogiri)</a:t>
            </a:r>
            <a:endParaRPr lang="en-US" sz="2600" dirty="0" smtClean="0"/>
          </a:p>
          <a:p>
            <a:pPr marL="457200" indent="-457200">
              <a:buFont typeface="+mj-lt"/>
              <a:buAutoNum type="arabicPeriod" startAt="12"/>
            </a:pPr>
            <a:r>
              <a:rPr lang="en-US" sz="2600" dirty="0" smtClean="0"/>
              <a:t>BPM </a:t>
            </a:r>
            <a:r>
              <a:rPr lang="en-US" sz="2600" dirty="0" err="1" smtClean="0"/>
              <a:t>Nur</a:t>
            </a:r>
            <a:r>
              <a:rPr lang="en-US" sz="2600" dirty="0" smtClean="0"/>
              <a:t> </a:t>
            </a:r>
            <a:r>
              <a:rPr lang="en-US" sz="2600" dirty="0" err="1" smtClean="0"/>
              <a:t>Allailiyah</a:t>
            </a:r>
            <a:r>
              <a:rPr lang="id-ID" sz="2600" dirty="0" smtClean="0"/>
              <a:t> (Jetis)</a:t>
            </a:r>
            <a:endParaRPr lang="en-US" sz="2600" dirty="0" smtClean="0"/>
          </a:p>
          <a:p>
            <a:pPr marL="0" indent="0" fontAlgn="b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115328" cy="4248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RUMAH SAKIT :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/>
              <a:t>8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RS. </a:t>
            </a:r>
            <a:r>
              <a:rPr lang="en-US" sz="2000" dirty="0" smtClean="0"/>
              <a:t>Dr. </a:t>
            </a:r>
            <a:r>
              <a:rPr lang="en-US" sz="2000" dirty="0" err="1" smtClean="0"/>
              <a:t>Sardjito</a:t>
            </a:r>
            <a:r>
              <a:rPr lang="en-US" sz="2000" dirty="0" smtClean="0"/>
              <a:t> Yogyakarta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RS. </a:t>
            </a:r>
            <a:r>
              <a:rPr lang="en-US" sz="2000" dirty="0" err="1" smtClean="0"/>
              <a:t>Panembahan</a:t>
            </a:r>
            <a:r>
              <a:rPr lang="en-US" sz="2000" dirty="0" smtClean="0"/>
              <a:t> </a:t>
            </a:r>
            <a:r>
              <a:rPr lang="en-US" sz="2000" dirty="0" err="1" smtClean="0"/>
              <a:t>Senopati</a:t>
            </a:r>
            <a:r>
              <a:rPr lang="en-US" sz="2000" dirty="0" smtClean="0"/>
              <a:t> </a:t>
            </a:r>
            <a:r>
              <a:rPr lang="en-US" sz="2000" dirty="0" err="1" smtClean="0"/>
              <a:t>Bantul</a:t>
            </a:r>
            <a:endParaRPr lang="id-ID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RS. Santa Elisabeth</a:t>
            </a:r>
            <a:endParaRPr lang="id-ID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RS. </a:t>
            </a:r>
            <a:r>
              <a:rPr lang="en-US" sz="2000" dirty="0" err="1" smtClean="0"/>
              <a:t>Rajawali</a:t>
            </a:r>
            <a:r>
              <a:rPr lang="en-US" sz="2000" dirty="0" smtClean="0"/>
              <a:t> Citra</a:t>
            </a:r>
            <a:endParaRPr lang="id-ID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RS. </a:t>
            </a:r>
            <a:r>
              <a:rPr lang="en-US" sz="2000" dirty="0" err="1" smtClean="0"/>
              <a:t>Rachma</a:t>
            </a:r>
            <a:r>
              <a:rPr lang="en-US" sz="2000" dirty="0" smtClean="0"/>
              <a:t> </a:t>
            </a:r>
            <a:r>
              <a:rPr lang="en-US" sz="2000" dirty="0" err="1" smtClean="0"/>
              <a:t>Husada</a:t>
            </a:r>
            <a:endParaRPr lang="id-ID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RS. </a:t>
            </a:r>
            <a:r>
              <a:rPr lang="en-US" sz="2000" dirty="0" err="1" smtClean="0"/>
              <a:t>Griya</a:t>
            </a:r>
            <a:r>
              <a:rPr lang="en-US" sz="2000" dirty="0" smtClean="0"/>
              <a:t> </a:t>
            </a:r>
            <a:r>
              <a:rPr lang="en-US" sz="2000" dirty="0" err="1" smtClean="0"/>
              <a:t>Mahardika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RS. PKU </a:t>
            </a:r>
            <a:r>
              <a:rPr lang="en-US" sz="2000" dirty="0" err="1" smtClean="0"/>
              <a:t>Muhammadiyah</a:t>
            </a:r>
            <a:r>
              <a:rPr lang="en-US" sz="2000" dirty="0" smtClean="0"/>
              <a:t> </a:t>
            </a:r>
            <a:r>
              <a:rPr lang="en-US" sz="2000" dirty="0" err="1" smtClean="0"/>
              <a:t>Bantul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RS. </a:t>
            </a:r>
            <a:r>
              <a:rPr lang="en-US" sz="2000" dirty="0" err="1" smtClean="0"/>
              <a:t>Nur</a:t>
            </a:r>
            <a:r>
              <a:rPr lang="en-US" sz="2000" dirty="0" smtClean="0"/>
              <a:t> </a:t>
            </a:r>
            <a:r>
              <a:rPr lang="en-US" sz="2000" dirty="0" err="1" smtClean="0"/>
              <a:t>Hidayah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PUSKESMAS </a:t>
            </a:r>
            <a:r>
              <a:rPr lang="en-US" sz="2000" dirty="0" smtClean="0"/>
              <a:t>se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Bantul</a:t>
            </a:r>
            <a:r>
              <a:rPr lang="en-US" sz="2000" dirty="0" smtClean="0"/>
              <a:t> : </a:t>
            </a:r>
            <a:r>
              <a:rPr lang="en-US" sz="2000" dirty="0" smtClean="0"/>
              <a:t>27 </a:t>
            </a:r>
            <a:r>
              <a:rPr lang="en-US" sz="2000" dirty="0" err="1" smtClean="0"/>
              <a:t>puskesmas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1054250"/>
          </a:xfrm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Daftar</a:t>
            </a:r>
            <a:r>
              <a:rPr lang="en-US" sz="2800" b="1" dirty="0" smtClean="0">
                <a:solidFill>
                  <a:srgbClr val="FF0000"/>
                </a:solidFill>
              </a:rPr>
              <a:t> RS </a:t>
            </a:r>
            <a:r>
              <a:rPr lang="en-US" sz="2800" b="1" dirty="0" err="1" smtClean="0">
                <a:solidFill>
                  <a:srgbClr val="FF0000"/>
                </a:solidFill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Puskesmas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yang </a:t>
            </a:r>
            <a:r>
              <a:rPr lang="en-US" sz="2800" b="1" dirty="0" err="1" smtClean="0">
                <a:solidFill>
                  <a:srgbClr val="FF0000"/>
                </a:solidFill>
              </a:rPr>
              <a:t>bekerjasama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dalam</a:t>
            </a:r>
            <a:r>
              <a:rPr lang="en-US" sz="2800" b="1" dirty="0" smtClean="0">
                <a:solidFill>
                  <a:srgbClr val="FF0000"/>
                </a:solidFill>
              </a:rPr>
              <a:t> program </a:t>
            </a:r>
            <a:r>
              <a:rPr lang="en-US" sz="2800" b="1" dirty="0" err="1" smtClean="0">
                <a:solidFill>
                  <a:srgbClr val="FF0000"/>
                </a:solidFill>
              </a:rPr>
              <a:t>jampersal</a:t>
            </a:r>
            <a:r>
              <a:rPr lang="id-ID" sz="2800" b="1" dirty="0" smtClean="0">
                <a:solidFill>
                  <a:srgbClr val="FF0000"/>
                </a:solidFill>
              </a:rPr>
              <a:t> Th </a:t>
            </a:r>
            <a:r>
              <a:rPr lang="en-US" sz="2800" b="1" dirty="0" smtClean="0">
                <a:solidFill>
                  <a:srgbClr val="FF0000"/>
                </a:solidFill>
              </a:rPr>
              <a:t>2018 (data per 19 </a:t>
            </a:r>
            <a:r>
              <a:rPr lang="en-US" sz="2800" b="1" dirty="0" err="1" smtClean="0">
                <a:solidFill>
                  <a:srgbClr val="FF0000"/>
                </a:solidFill>
              </a:rPr>
              <a:t>Februari</a:t>
            </a:r>
            <a:r>
              <a:rPr lang="en-US" sz="2800" b="1" dirty="0" smtClean="0">
                <a:solidFill>
                  <a:srgbClr val="FF0000"/>
                </a:solidFill>
              </a:rPr>
              <a:t> 2018)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96944" cy="105425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</a:rPr>
              <a:t>Daftar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Klinik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Pratama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bekerjasama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dalam</a:t>
            </a:r>
            <a:r>
              <a:rPr lang="en-US" sz="2800" b="1" dirty="0">
                <a:solidFill>
                  <a:srgbClr val="FF0000"/>
                </a:solidFill>
              </a:rPr>
              <a:t> program </a:t>
            </a:r>
            <a:r>
              <a:rPr lang="en-US" sz="2800" b="1" dirty="0" err="1">
                <a:solidFill>
                  <a:srgbClr val="FF0000"/>
                </a:solidFill>
              </a:rPr>
              <a:t>jampersal</a:t>
            </a:r>
            <a:r>
              <a:rPr lang="id-ID" sz="2800" b="1" dirty="0">
                <a:solidFill>
                  <a:srgbClr val="FF0000"/>
                </a:solidFill>
              </a:rPr>
              <a:t> Th </a:t>
            </a:r>
            <a:r>
              <a:rPr lang="id-ID" sz="2800" b="1" dirty="0" smtClean="0">
                <a:solidFill>
                  <a:srgbClr val="FF0000"/>
                </a:solidFill>
              </a:rPr>
              <a:t>201</a:t>
            </a:r>
            <a:r>
              <a:rPr lang="en-US" sz="2800" b="1" dirty="0" smtClean="0">
                <a:solidFill>
                  <a:srgbClr val="FF0000"/>
                </a:solidFill>
              </a:rPr>
              <a:t>8 (data </a:t>
            </a:r>
            <a:r>
              <a:rPr lang="en-US" sz="2800" b="1" dirty="0">
                <a:solidFill>
                  <a:srgbClr val="FF0000"/>
                </a:solidFill>
              </a:rPr>
              <a:t>per 19 </a:t>
            </a:r>
            <a:r>
              <a:rPr lang="en-US" sz="2800" b="1" dirty="0" err="1">
                <a:solidFill>
                  <a:srgbClr val="FF0000"/>
                </a:solidFill>
              </a:rPr>
              <a:t>Februari</a:t>
            </a:r>
            <a:r>
              <a:rPr lang="en-US" sz="2800" b="1" dirty="0">
                <a:solidFill>
                  <a:srgbClr val="FF0000"/>
                </a:solidFill>
              </a:rPr>
              <a:t> 2018)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92500" lnSpcReduction="20000"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fi-FI" sz="2600" dirty="0">
                <a:solidFill>
                  <a:schemeClr val="tx1"/>
                </a:solidFill>
              </a:rPr>
              <a:t>Klinik Pratama Rawat Jalan dan Pertolongan Persalinan </a:t>
            </a:r>
            <a:r>
              <a:rPr lang="fi-FI" sz="2600" dirty="0" smtClean="0">
                <a:solidFill>
                  <a:schemeClr val="tx1"/>
                </a:solidFill>
              </a:rPr>
              <a:t>Kedaton</a:t>
            </a:r>
            <a:r>
              <a:rPr lang="id-ID" sz="2600" dirty="0" smtClean="0">
                <a:solidFill>
                  <a:schemeClr val="tx1"/>
                </a:solidFill>
              </a:rPr>
              <a:t> (Pleret)</a:t>
            </a:r>
            <a:endParaRPr lang="en-US" sz="2600" dirty="0">
              <a:solidFill>
                <a:schemeClr val="tx1"/>
              </a:solidFill>
            </a:endParaRPr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Klinik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Pratama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Umum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Pelita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Hati</a:t>
            </a:r>
            <a:r>
              <a:rPr lang="id-ID" sz="2600" dirty="0" smtClean="0">
                <a:solidFill>
                  <a:schemeClr val="tx1"/>
                </a:solidFill>
              </a:rPr>
              <a:t> (Banguntapan)</a:t>
            </a:r>
            <a:endParaRPr lang="en-US" sz="2600" dirty="0">
              <a:solidFill>
                <a:schemeClr val="tx1"/>
              </a:solidFill>
            </a:endParaRPr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Klinik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Pratama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Cahaya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Husada</a:t>
            </a:r>
            <a:r>
              <a:rPr lang="id-ID" sz="2600" dirty="0" smtClean="0">
                <a:solidFill>
                  <a:schemeClr val="tx1"/>
                </a:solidFill>
              </a:rPr>
              <a:t> (Pajangan)</a:t>
            </a:r>
            <a:endParaRPr lang="en-US" sz="2600" dirty="0">
              <a:solidFill>
                <a:schemeClr val="tx1"/>
              </a:solidFill>
            </a:endParaRPr>
          </a:p>
          <a:p>
            <a:pPr marL="514350" indent="-514350" fontAlgn="b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Klinik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Pratama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Rawat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Jalan</a:t>
            </a:r>
            <a:r>
              <a:rPr lang="en-US" sz="2600" dirty="0">
                <a:solidFill>
                  <a:schemeClr val="tx1"/>
                </a:solidFill>
              </a:rPr>
              <a:t> &amp; </a:t>
            </a:r>
            <a:r>
              <a:rPr lang="en-US" sz="2600" dirty="0" err="1">
                <a:solidFill>
                  <a:schemeClr val="tx1"/>
                </a:solidFill>
              </a:rPr>
              <a:t>Inap</a:t>
            </a:r>
            <a:r>
              <a:rPr lang="en-US" sz="2600" dirty="0">
                <a:solidFill>
                  <a:schemeClr val="tx1"/>
                </a:solidFill>
              </a:rPr>
              <a:t> Kartika </a:t>
            </a:r>
            <a:r>
              <a:rPr lang="en-US" sz="2600" dirty="0" err="1" smtClean="0">
                <a:solidFill>
                  <a:schemeClr val="tx1"/>
                </a:solidFill>
              </a:rPr>
              <a:t>Husada</a:t>
            </a:r>
            <a:r>
              <a:rPr lang="id-ID" sz="2600" dirty="0" smtClean="0">
                <a:solidFill>
                  <a:schemeClr val="tx1"/>
                </a:solidFill>
              </a:rPr>
              <a:t> (Piyungan)</a:t>
            </a:r>
            <a:endParaRPr lang="en-US" sz="2600" dirty="0">
              <a:solidFill>
                <a:schemeClr val="tx1"/>
              </a:solidFill>
            </a:endParaRPr>
          </a:p>
          <a:p>
            <a:pPr marL="514350" indent="-514350" fontAlgn="t">
              <a:buFont typeface="+mj-lt"/>
              <a:buAutoNum type="arabicPeriod"/>
            </a:pPr>
            <a:r>
              <a:rPr lang="pl-PL" sz="2600" dirty="0" smtClean="0">
                <a:solidFill>
                  <a:schemeClr val="tx1"/>
                </a:solidFill>
              </a:rPr>
              <a:t>Klinik </a:t>
            </a:r>
            <a:r>
              <a:rPr lang="pl-PL" sz="2600" dirty="0">
                <a:solidFill>
                  <a:schemeClr val="tx1"/>
                </a:solidFill>
              </a:rPr>
              <a:t>Pratama Asih Waluyo </a:t>
            </a:r>
            <a:r>
              <a:rPr lang="pl-PL" sz="2600" dirty="0" smtClean="0">
                <a:solidFill>
                  <a:schemeClr val="tx1"/>
                </a:solidFill>
              </a:rPr>
              <a:t>Jati</a:t>
            </a:r>
            <a:r>
              <a:rPr lang="id-ID" sz="2600" dirty="0" smtClean="0">
                <a:solidFill>
                  <a:schemeClr val="tx1"/>
                </a:solidFill>
              </a:rPr>
              <a:t> (Banguntapan)</a:t>
            </a:r>
            <a:endParaRPr lang="en-US" sz="2600" dirty="0">
              <a:solidFill>
                <a:schemeClr val="tx1"/>
              </a:solidFill>
            </a:endParaRPr>
          </a:p>
          <a:p>
            <a:pPr marL="514350" indent="-514350" fontAlgn="t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Klinik</a:t>
            </a:r>
            <a:r>
              <a:rPr lang="en-US" sz="2600" dirty="0">
                <a:solidFill>
                  <a:schemeClr val="tx1"/>
                </a:solidFill>
              </a:rPr>
              <a:t> Citra </a:t>
            </a:r>
            <a:r>
              <a:rPr lang="en-US" sz="2600" dirty="0" err="1">
                <a:solidFill>
                  <a:schemeClr val="tx1"/>
                </a:solidFill>
              </a:rPr>
              <a:t>Madina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id-ID" sz="2600" dirty="0" smtClean="0">
                <a:solidFill>
                  <a:schemeClr val="tx1"/>
                </a:solidFill>
              </a:rPr>
              <a:t>(Kasihan)</a:t>
            </a:r>
            <a:endParaRPr lang="en-US" sz="2600" dirty="0">
              <a:solidFill>
                <a:schemeClr val="tx1"/>
              </a:solidFill>
            </a:endParaRPr>
          </a:p>
          <a:p>
            <a:pPr marL="514350" indent="-514350" fontAlgn="t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Klinik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Pratama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Rawat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Inap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Kasih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Bunda</a:t>
            </a:r>
            <a:r>
              <a:rPr lang="id-ID" sz="2600" dirty="0" smtClean="0">
                <a:solidFill>
                  <a:schemeClr val="tx1"/>
                </a:solidFill>
              </a:rPr>
              <a:t> (Kasihan)</a:t>
            </a:r>
            <a:endParaRPr lang="en-US" sz="2600" dirty="0">
              <a:solidFill>
                <a:schemeClr val="tx1"/>
              </a:solidFill>
            </a:endParaRPr>
          </a:p>
          <a:p>
            <a:pPr marL="514350" indent="-514350" fontAlgn="t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Klinik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Pratama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Gemilang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Medika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dengan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Persalinan</a:t>
            </a:r>
            <a:r>
              <a:rPr lang="id-ID" sz="2600" dirty="0" smtClean="0">
                <a:solidFill>
                  <a:schemeClr val="tx1"/>
                </a:solidFill>
              </a:rPr>
              <a:t> (Piyungan)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 fontAlgn="b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0156"/>
            <a:ext cx="8352928" cy="1054250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Daftar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Praktek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Mandiri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Bidan</a:t>
            </a:r>
            <a:r>
              <a:rPr lang="en-US" sz="2800" b="1" dirty="0" smtClean="0">
                <a:solidFill>
                  <a:srgbClr val="FF0000"/>
                </a:solidFill>
              </a:rPr>
              <a:t> (PMB) yang </a:t>
            </a:r>
            <a:r>
              <a:rPr lang="en-US" sz="2800" b="1" dirty="0" err="1">
                <a:solidFill>
                  <a:srgbClr val="FF0000"/>
                </a:solidFill>
              </a:rPr>
              <a:t>bekerjasama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dalam</a:t>
            </a:r>
            <a:r>
              <a:rPr lang="en-US" sz="2800" b="1" dirty="0">
                <a:solidFill>
                  <a:srgbClr val="FF0000"/>
                </a:solidFill>
              </a:rPr>
              <a:t> program </a:t>
            </a:r>
            <a:r>
              <a:rPr lang="en-US" sz="2800" b="1" dirty="0" err="1">
                <a:solidFill>
                  <a:srgbClr val="FF0000"/>
                </a:solidFill>
              </a:rPr>
              <a:t>jampersal</a:t>
            </a:r>
            <a:r>
              <a:rPr lang="id-ID" sz="2800" b="1" dirty="0">
                <a:solidFill>
                  <a:srgbClr val="FF0000"/>
                </a:solidFill>
              </a:rPr>
              <a:t> Th </a:t>
            </a:r>
            <a:r>
              <a:rPr lang="id-ID" sz="2800" b="1" dirty="0" smtClean="0">
                <a:solidFill>
                  <a:srgbClr val="FF0000"/>
                </a:solidFill>
              </a:rPr>
              <a:t>201</a:t>
            </a:r>
            <a:r>
              <a:rPr lang="en-US" sz="2800" b="1" dirty="0" smtClean="0">
                <a:solidFill>
                  <a:srgbClr val="FF0000"/>
                </a:solidFill>
              </a:rPr>
              <a:t>8 (data per 19 </a:t>
            </a:r>
            <a:r>
              <a:rPr lang="en-US" sz="2800" b="1" dirty="0" err="1" smtClean="0">
                <a:solidFill>
                  <a:srgbClr val="FF0000"/>
                </a:solidFill>
              </a:rPr>
              <a:t>Februari</a:t>
            </a:r>
            <a:r>
              <a:rPr lang="en-US" sz="2800" b="1" dirty="0" smtClean="0">
                <a:solidFill>
                  <a:srgbClr val="FF0000"/>
                </a:solidFill>
              </a:rPr>
              <a:t> 2018)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Suratni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(Bantul)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fontAlgn="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Lidia </a:t>
            </a:r>
            <a:r>
              <a:rPr lang="en-US" dirty="0" err="1">
                <a:solidFill>
                  <a:schemeClr val="tx1"/>
                </a:solidFill>
              </a:rPr>
              <a:t>Anggraini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Amd.Keb</a:t>
            </a:r>
            <a:r>
              <a:rPr lang="id-ID" dirty="0" smtClean="0">
                <a:solidFill>
                  <a:schemeClr val="tx1"/>
                </a:solidFill>
              </a:rPr>
              <a:t> (Banguntapan)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Sri </a:t>
            </a:r>
            <a:r>
              <a:rPr lang="en-US" dirty="0" err="1">
                <a:solidFill>
                  <a:schemeClr val="tx1"/>
                </a:solidFill>
              </a:rPr>
              <a:t>Marwanti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SPd</a:t>
            </a:r>
            <a:r>
              <a:rPr lang="en-US" dirty="0">
                <a:solidFill>
                  <a:schemeClr val="tx1"/>
                </a:solidFill>
              </a:rPr>
              <a:t>., </a:t>
            </a:r>
            <a:r>
              <a:rPr lang="en-US" dirty="0" err="1" smtClean="0">
                <a:solidFill>
                  <a:schemeClr val="tx1"/>
                </a:solidFill>
              </a:rPr>
              <a:t>S.SiT</a:t>
            </a:r>
            <a:r>
              <a:rPr lang="id-ID" dirty="0" smtClean="0">
                <a:solidFill>
                  <a:schemeClr val="tx1"/>
                </a:solidFill>
              </a:rPr>
              <a:t> (Pandak)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Tatik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Suprihatin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Amd.Keb</a:t>
            </a:r>
            <a:r>
              <a:rPr lang="id-ID" dirty="0" smtClean="0">
                <a:solidFill>
                  <a:schemeClr val="tx1"/>
                </a:solidFill>
              </a:rPr>
              <a:t> (Jetis)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fontAlgn="t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Hajaroh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Hidayati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Amd.Keb</a:t>
            </a:r>
            <a:r>
              <a:rPr lang="id-ID" dirty="0" smtClean="0">
                <a:solidFill>
                  <a:schemeClr val="tx1"/>
                </a:solidFill>
              </a:rPr>
              <a:t> (Sanden)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Nunuk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Setyawati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Amd.Keb</a:t>
            </a:r>
            <a:r>
              <a:rPr lang="id-ID" dirty="0" smtClean="0">
                <a:solidFill>
                  <a:schemeClr val="tx1"/>
                </a:solidFill>
              </a:rPr>
              <a:t> (Dlingo)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Eni </a:t>
            </a:r>
            <a:r>
              <a:rPr lang="en-US" dirty="0" err="1">
                <a:solidFill>
                  <a:schemeClr val="tx1"/>
                </a:solidFill>
              </a:rPr>
              <a:t>Maryuni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S.ST</a:t>
            </a:r>
            <a:r>
              <a:rPr lang="id-ID" dirty="0" smtClean="0">
                <a:solidFill>
                  <a:schemeClr val="tx1"/>
                </a:solidFill>
              </a:rPr>
              <a:t> (Dlingo)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Kusni</a:t>
            </a:r>
            <a:r>
              <a:rPr lang="en-US" dirty="0">
                <a:solidFill>
                  <a:schemeClr val="tx1"/>
                </a:solidFill>
              </a:rPr>
              <a:t> Sri </a:t>
            </a:r>
            <a:r>
              <a:rPr lang="en-US" dirty="0" err="1">
                <a:solidFill>
                  <a:schemeClr val="tx1"/>
                </a:solidFill>
              </a:rPr>
              <a:t>Mawarti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S.ST</a:t>
            </a:r>
            <a:r>
              <a:rPr lang="id-ID" dirty="0" smtClean="0">
                <a:solidFill>
                  <a:schemeClr val="tx1"/>
                </a:solidFill>
              </a:rPr>
              <a:t> (Dlingo)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Sukani</a:t>
            </a:r>
            <a:r>
              <a:rPr lang="en-US" dirty="0">
                <a:solidFill>
                  <a:schemeClr val="tx1"/>
                </a:solidFill>
              </a:rPr>
              <a:t> Edi</a:t>
            </a:r>
            <a:r>
              <a:rPr lang="id-ID" dirty="0">
                <a:solidFill>
                  <a:schemeClr val="tx1"/>
                </a:solidFill>
              </a:rPr>
              <a:t> (Piyungan)</a:t>
            </a:r>
            <a:endParaRPr lang="en-US" dirty="0">
              <a:solidFill>
                <a:schemeClr val="tx1"/>
              </a:solidFill>
            </a:endParaRPr>
          </a:p>
          <a:p>
            <a:pPr marL="0" indent="0" fontAlgn="b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0156"/>
            <a:ext cx="8352928" cy="1054250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Daftar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Praktek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Mandiri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Bidan</a:t>
            </a:r>
            <a:r>
              <a:rPr lang="en-US" sz="2800" b="1" dirty="0">
                <a:solidFill>
                  <a:srgbClr val="FF0000"/>
                </a:solidFill>
              </a:rPr>
              <a:t> (PMB) yang </a:t>
            </a:r>
            <a:r>
              <a:rPr lang="en-US" sz="2800" b="1" dirty="0" err="1">
                <a:solidFill>
                  <a:srgbClr val="FF0000"/>
                </a:solidFill>
              </a:rPr>
              <a:t>bekerjasama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dalam</a:t>
            </a:r>
            <a:r>
              <a:rPr lang="en-US" sz="2800" b="1" dirty="0">
                <a:solidFill>
                  <a:srgbClr val="FF0000"/>
                </a:solidFill>
              </a:rPr>
              <a:t> program </a:t>
            </a:r>
            <a:r>
              <a:rPr lang="en-US" sz="2800" b="1" dirty="0" err="1">
                <a:solidFill>
                  <a:srgbClr val="FF0000"/>
                </a:solidFill>
              </a:rPr>
              <a:t>jampersal</a:t>
            </a:r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</a:rPr>
              <a:t>201</a:t>
            </a:r>
            <a:r>
              <a:rPr lang="en-US" sz="2800" b="1" dirty="0">
                <a:solidFill>
                  <a:srgbClr val="FF0000"/>
                </a:solidFill>
              </a:rPr>
              <a:t>8 (data per 19 </a:t>
            </a:r>
            <a:r>
              <a:rPr lang="en-US" sz="2800" b="1" dirty="0" err="1">
                <a:solidFill>
                  <a:srgbClr val="FF0000"/>
                </a:solidFill>
              </a:rPr>
              <a:t>Februari</a:t>
            </a:r>
            <a:r>
              <a:rPr lang="en-US" sz="2800" b="1" dirty="0">
                <a:solidFill>
                  <a:srgbClr val="FF0000"/>
                </a:solidFill>
              </a:rPr>
              <a:t> 2018)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10. </a:t>
            </a:r>
            <a:r>
              <a:rPr lang="en-US" sz="2600" dirty="0" err="1" smtClean="0">
                <a:solidFill>
                  <a:schemeClr val="tx1"/>
                </a:solidFill>
              </a:rPr>
              <a:t>Wiwik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Dwi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Prapti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S.Si.T</a:t>
            </a:r>
            <a:r>
              <a:rPr lang="id-ID" sz="2600" dirty="0" smtClean="0">
                <a:solidFill>
                  <a:schemeClr val="tx1"/>
                </a:solidFill>
              </a:rPr>
              <a:t> (Kasihan)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 fontAlgn="b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11. </a:t>
            </a:r>
            <a:r>
              <a:rPr lang="en-US" sz="2600" dirty="0" err="1" smtClean="0">
                <a:solidFill>
                  <a:schemeClr val="tx1"/>
                </a:solidFill>
              </a:rPr>
              <a:t>Gusti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Ayu</a:t>
            </a:r>
            <a:r>
              <a:rPr lang="en-US" sz="2600" dirty="0">
                <a:solidFill>
                  <a:schemeClr val="tx1"/>
                </a:solidFill>
              </a:rPr>
              <a:t> Made </a:t>
            </a:r>
            <a:r>
              <a:rPr lang="en-US" sz="2600" dirty="0" err="1" smtClean="0">
                <a:solidFill>
                  <a:schemeClr val="tx1"/>
                </a:solidFill>
              </a:rPr>
              <a:t>Budiartini</a:t>
            </a:r>
            <a:r>
              <a:rPr lang="id-ID" sz="2600" dirty="0" smtClean="0">
                <a:solidFill>
                  <a:schemeClr val="tx1"/>
                </a:solidFill>
              </a:rPr>
              <a:t> (Pandak) 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fontAlgn="b">
              <a:buFont typeface="+mj-lt"/>
              <a:buAutoNum type="arabicPeriod" startAt="12"/>
            </a:pPr>
            <a:r>
              <a:rPr lang="en-US" sz="2600" dirty="0" err="1">
                <a:solidFill>
                  <a:schemeClr val="tx1"/>
                </a:solidFill>
              </a:rPr>
              <a:t>Mujiasih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S.SiT</a:t>
            </a:r>
            <a:r>
              <a:rPr lang="id-ID" sz="2600" dirty="0" smtClean="0">
                <a:solidFill>
                  <a:schemeClr val="tx1"/>
                </a:solidFill>
              </a:rPr>
              <a:t> </a:t>
            </a:r>
            <a:r>
              <a:rPr lang="id-ID" sz="2600" dirty="0" smtClean="0">
                <a:solidFill>
                  <a:schemeClr val="tx1"/>
                </a:solidFill>
              </a:rPr>
              <a:t>(Pandak)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fontAlgn="b">
              <a:buFont typeface="+mj-lt"/>
              <a:buAutoNum type="arabicPeriod" startAt="12"/>
            </a:pPr>
            <a:r>
              <a:rPr lang="en-US" sz="2600" dirty="0" smtClean="0">
                <a:solidFill>
                  <a:schemeClr val="tx1"/>
                </a:solidFill>
              </a:rPr>
              <a:t>Sri </a:t>
            </a:r>
            <a:r>
              <a:rPr lang="en-US" sz="2600" dirty="0" err="1">
                <a:solidFill>
                  <a:schemeClr val="tx1"/>
                </a:solidFill>
              </a:rPr>
              <a:t>Cahyani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Amd.Keb</a:t>
            </a:r>
            <a:r>
              <a:rPr lang="id-ID" sz="2600" dirty="0" smtClean="0">
                <a:solidFill>
                  <a:schemeClr val="tx1"/>
                </a:solidFill>
              </a:rPr>
              <a:t> (Pajangan)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600" dirty="0" err="1" smtClean="0">
                <a:solidFill>
                  <a:schemeClr val="tx1"/>
                </a:solidFill>
              </a:rPr>
              <a:t>Siti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Asnah</a:t>
            </a:r>
            <a:r>
              <a:rPr lang="id-ID" sz="2600" dirty="0" smtClean="0">
                <a:solidFill>
                  <a:schemeClr val="tx1"/>
                </a:solidFill>
              </a:rPr>
              <a:t> (Sewon)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600" dirty="0" err="1" smtClean="0">
                <a:solidFill>
                  <a:schemeClr val="tx1"/>
                </a:solidFill>
              </a:rPr>
              <a:t>Rohani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Widiyanti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S.Tr.Keb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Pajangan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pPr marL="457200" indent="-457200">
              <a:buFont typeface="+mj-lt"/>
              <a:buAutoNum type="arabicPeriod" startAt="12"/>
            </a:pPr>
            <a:r>
              <a:rPr lang="en-US" sz="2600" dirty="0" err="1" smtClean="0"/>
              <a:t>Supiyah</a:t>
            </a:r>
            <a:r>
              <a:rPr lang="en-US" sz="2600" dirty="0" smtClean="0"/>
              <a:t>, </a:t>
            </a:r>
            <a:r>
              <a:rPr lang="en-US" sz="2600" dirty="0" err="1" smtClean="0"/>
              <a:t>S.SiT</a:t>
            </a:r>
            <a:r>
              <a:rPr lang="en-US" sz="2600" dirty="0" smtClean="0"/>
              <a:t> (</a:t>
            </a:r>
            <a:r>
              <a:rPr lang="en-US" sz="2600" dirty="0" err="1" smtClean="0"/>
              <a:t>Jetis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NB. Data </a:t>
            </a:r>
            <a:r>
              <a:rPr lang="en-US" sz="2600" dirty="0" err="1" smtClean="0">
                <a:solidFill>
                  <a:srgbClr val="FF0000"/>
                </a:solidFill>
              </a:rPr>
              <a:t>Fasyankes</a:t>
            </a:r>
            <a:r>
              <a:rPr lang="en-US" sz="2600" dirty="0" smtClean="0">
                <a:solidFill>
                  <a:srgbClr val="FF0000"/>
                </a:solidFill>
              </a:rPr>
              <a:t> yang </a:t>
            </a:r>
            <a:r>
              <a:rPr lang="en-US" sz="2600" dirty="0" err="1" smtClean="0">
                <a:solidFill>
                  <a:srgbClr val="FF0000"/>
                </a:solidFill>
              </a:rPr>
              <a:t>bekerjasama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dalam</a:t>
            </a:r>
            <a:r>
              <a:rPr lang="en-US" sz="2600" dirty="0" smtClean="0">
                <a:solidFill>
                  <a:srgbClr val="FF0000"/>
                </a:solidFill>
              </a:rPr>
              <a:t> program </a:t>
            </a:r>
            <a:r>
              <a:rPr lang="en-US" sz="2600" dirty="0" err="1" smtClean="0">
                <a:solidFill>
                  <a:srgbClr val="FF0000"/>
                </a:solidFill>
              </a:rPr>
              <a:t>Jampersal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kemungkinan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masih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bertambah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sampai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dengan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akhir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Februari</a:t>
            </a:r>
            <a:r>
              <a:rPr lang="en-US" sz="2600" dirty="0" smtClean="0">
                <a:solidFill>
                  <a:srgbClr val="FF0000"/>
                </a:solidFill>
              </a:rPr>
              <a:t> 2018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 fontAlgn="b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043890" cy="42690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Puskesmas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Pundong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Rawat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inap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persalinan</a:t>
            </a:r>
            <a:r>
              <a:rPr lang="en-US" dirty="0" smtClean="0">
                <a:sym typeface="Wingdings" pitchFamily="2" charset="2"/>
              </a:rPr>
              <a:t> 1 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(</a:t>
            </a:r>
            <a:r>
              <a:rPr lang="en-US" dirty="0" err="1" smtClean="0">
                <a:sym typeface="Wingdings" pitchFamily="2" charset="2"/>
              </a:rPr>
              <a:t>klaim</a:t>
            </a:r>
            <a:r>
              <a:rPr lang="en-US" dirty="0" smtClean="0">
                <a:sym typeface="Wingdings" pitchFamily="2" charset="2"/>
              </a:rPr>
              <a:t> September)</a:t>
            </a:r>
            <a:endParaRPr lang="id-ID" dirty="0" smtClean="0">
              <a:sym typeface="Wingdings" pitchFamily="2" charset="2"/>
            </a:endParaRPr>
          </a:p>
          <a:p>
            <a:pPr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- Puskesmas Kasihan 2  Transport rujukan (klaim November 2017)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2. BPM :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BPM </a:t>
            </a:r>
            <a:r>
              <a:rPr lang="en-US" dirty="0" err="1" smtClean="0">
                <a:sym typeface="Wingdings" pitchFamily="2" charset="2"/>
              </a:rPr>
              <a:t>Suratni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persalinan</a:t>
            </a:r>
            <a:r>
              <a:rPr lang="en-US" dirty="0" smtClean="0">
                <a:sym typeface="Wingdings" pitchFamily="2" charset="2"/>
              </a:rPr>
              <a:t> 1 </a:t>
            </a:r>
            <a:r>
              <a:rPr lang="en-US" dirty="0" err="1" smtClean="0">
                <a:sym typeface="Wingdings" pitchFamily="2" charset="2"/>
              </a:rPr>
              <a:t>kasus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Klaim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Oktober</a:t>
            </a:r>
            <a:r>
              <a:rPr lang="en-US" dirty="0" smtClean="0">
                <a:sym typeface="Wingdings" pitchFamily="2" charset="2"/>
              </a:rPr>
              <a:t> 2017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3. </a:t>
            </a:r>
            <a:r>
              <a:rPr lang="en-US" dirty="0" err="1" smtClean="0">
                <a:sym typeface="Wingdings" pitchFamily="2" charset="2"/>
              </a:rPr>
              <a:t>Klinik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Pratama</a:t>
            </a:r>
            <a:r>
              <a:rPr lang="en-US" dirty="0" smtClean="0">
                <a:sym typeface="Wingdings" pitchFamily="2" charset="2"/>
              </a:rPr>
              <a:t> :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- </a:t>
            </a:r>
            <a:r>
              <a:rPr lang="en-US" dirty="0" err="1" smtClean="0">
                <a:sym typeface="Wingdings" pitchFamily="2" charset="2"/>
              </a:rPr>
              <a:t>Kedaton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Rawat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jalan</a:t>
            </a:r>
            <a:r>
              <a:rPr lang="en-US" dirty="0" smtClean="0">
                <a:sym typeface="Wingdings" pitchFamily="2" charset="2"/>
              </a:rPr>
              <a:t> : 5 (</a:t>
            </a:r>
            <a:r>
              <a:rPr lang="en-US" dirty="0" err="1" smtClean="0">
                <a:sym typeface="Wingdings" pitchFamily="2" charset="2"/>
              </a:rPr>
              <a:t>Klaim</a:t>
            </a:r>
            <a:r>
              <a:rPr lang="en-US" dirty="0" smtClean="0">
                <a:sym typeface="Wingdings" pitchFamily="2" charset="2"/>
              </a:rPr>
              <a:t> Sept-Nov 2017)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    </a:t>
            </a:r>
            <a:r>
              <a:rPr lang="en-US" dirty="0" err="1" smtClean="0">
                <a:sym typeface="Wingdings" pitchFamily="2" charset="2"/>
              </a:rPr>
              <a:t>Rawat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inap</a:t>
            </a:r>
            <a:r>
              <a:rPr lang="en-US" dirty="0" smtClean="0">
                <a:sym typeface="Wingdings" pitchFamily="2" charset="2"/>
              </a:rPr>
              <a:t> : 6 (</a:t>
            </a:r>
            <a:r>
              <a:rPr lang="en-US" dirty="0" err="1" smtClean="0">
                <a:sym typeface="Wingdings" pitchFamily="2" charset="2"/>
              </a:rPr>
              <a:t>Klaim</a:t>
            </a:r>
            <a:r>
              <a:rPr lang="en-US" dirty="0" smtClean="0">
                <a:sym typeface="Wingdings" pitchFamily="2" charset="2"/>
              </a:rPr>
              <a:t> Sept-Nov 2017)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- </a:t>
            </a:r>
            <a:r>
              <a:rPr lang="en-US" dirty="0" err="1" smtClean="0">
                <a:sym typeface="Wingdings" pitchFamily="2" charset="2"/>
              </a:rPr>
              <a:t>Pelita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Hati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Rawat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inap</a:t>
            </a:r>
            <a:r>
              <a:rPr lang="en-US" dirty="0" smtClean="0">
                <a:sym typeface="Wingdings" pitchFamily="2" charset="2"/>
              </a:rPr>
              <a:t> : 1 (</a:t>
            </a:r>
            <a:r>
              <a:rPr lang="en-US" dirty="0" err="1" smtClean="0">
                <a:sym typeface="Wingdings" pitchFamily="2" charset="2"/>
              </a:rPr>
              <a:t>Klaim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Desember</a:t>
            </a:r>
            <a:r>
              <a:rPr lang="en-US" dirty="0" smtClean="0">
                <a:sym typeface="Wingdings" pitchFamily="2" charset="2"/>
              </a:rPr>
              <a:t> 2017)</a:t>
            </a:r>
            <a:endParaRPr lang="id-ID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7970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KUNJUNGAN PASIEN JAMPERSAL </a:t>
            </a:r>
            <a:r>
              <a:rPr lang="id-ID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 FASYANKES (per 31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Desember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2017)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59596"/>
              </p:ext>
            </p:extLst>
          </p:nvPr>
        </p:nvGraphicFramePr>
        <p:xfrm>
          <a:off x="457200" y="1285860"/>
          <a:ext cx="8115328" cy="333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259"/>
                <a:gridCol w="3583855"/>
                <a:gridCol w="1757382"/>
                <a:gridCol w="2028832"/>
              </a:tblGrid>
              <a:tr h="10630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RUMAH SAKIT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JUMLAH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KLAIM RAWAT JALAN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JUMLAH KLAIM RAWAT</a:t>
                      </a:r>
                      <a:r>
                        <a:rPr lang="en-US" sz="2000" baseline="0" dirty="0" smtClean="0"/>
                        <a:t> INAP</a:t>
                      </a:r>
                      <a:endParaRPr lang="en-US" sz="2000" dirty="0"/>
                    </a:p>
                  </a:txBody>
                  <a:tcPr/>
                </a:tc>
              </a:tr>
              <a:tr h="8822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Panembahan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Senopati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</a:tr>
              <a:tr h="6941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Rajawali</a:t>
                      </a:r>
                      <a:r>
                        <a:rPr lang="en-US" sz="2400" baseline="0" dirty="0" smtClean="0"/>
                        <a:t> Citra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6941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Rachma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Husada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chemeClr val="tx1"/>
                </a:solidFill>
              </a:rPr>
              <a:t>Klaim </a:t>
            </a:r>
            <a:r>
              <a:rPr lang="en-US" sz="3200" dirty="0" smtClean="0">
                <a:solidFill>
                  <a:schemeClr val="tx1"/>
                </a:solidFill>
              </a:rPr>
              <a:t>RUMAH SAKIT (PER 31 DESEMBER 2017)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05570"/>
              </p:ext>
            </p:extLst>
          </p:nvPr>
        </p:nvGraphicFramePr>
        <p:xfrm>
          <a:off x="304800" y="304800"/>
          <a:ext cx="8458200" cy="1251992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1251992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3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REALISASI </a:t>
                      </a:r>
                      <a:r>
                        <a:rPr lang="sv-SE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DAK NON FISIK </a:t>
                      </a:r>
                      <a:r>
                        <a:rPr lang="sv-SE" sz="3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JAMPERSAL </a:t>
                      </a:r>
                    </a:p>
                    <a:p>
                      <a:pPr algn="ctr" rtl="0" fontAlgn="b"/>
                      <a:r>
                        <a:rPr lang="sv-SE" sz="3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KABUPATEN BANTUL </a:t>
                      </a:r>
                      <a:r>
                        <a:rPr lang="sv-SE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 </a:t>
                      </a:r>
                      <a:r>
                        <a:rPr lang="sv-SE" sz="3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2017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78562"/>
              </p:ext>
            </p:extLst>
          </p:nvPr>
        </p:nvGraphicFramePr>
        <p:xfrm>
          <a:off x="467544" y="2132856"/>
          <a:ext cx="8280920" cy="264833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28392"/>
                <a:gridCol w="4752528"/>
              </a:tblGrid>
              <a:tr h="88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 smtClean="0">
                          <a:effectLst/>
                        </a:rPr>
                        <a:t>Anggaran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 smtClean="0">
                          <a:effectLst/>
                        </a:rPr>
                        <a:t>Rp</a:t>
                      </a:r>
                      <a:r>
                        <a:rPr lang="en-US" sz="2800" u="none" strike="noStrike" dirty="0" smtClean="0">
                          <a:effectLst/>
                        </a:rPr>
                        <a:t> 1.645.150.000     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8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 smtClean="0">
                          <a:effectLst/>
                        </a:rPr>
                        <a:t>Realisasi</a:t>
                      </a:r>
                      <a:endParaRPr lang="id-ID" sz="2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(</a:t>
                      </a:r>
                      <a:r>
                        <a:rPr lang="en-US" sz="2800" u="none" strike="noStrike" dirty="0" err="1" smtClean="0">
                          <a:effectLst/>
                        </a:rPr>
                        <a:t>sd</a:t>
                      </a:r>
                      <a:r>
                        <a:rPr lang="en-US" sz="2800" u="none" strike="noStrike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 err="1" smtClean="0">
                          <a:effectLst/>
                        </a:rPr>
                        <a:t>Desember</a:t>
                      </a:r>
                      <a:r>
                        <a:rPr lang="en-US" sz="2800" u="none" strike="noStrike" dirty="0" smtClean="0">
                          <a:effectLst/>
                        </a:rPr>
                        <a:t> 2017)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 smtClean="0">
                          <a:effectLst/>
                        </a:rPr>
                        <a:t>Rp</a:t>
                      </a:r>
                      <a:r>
                        <a:rPr lang="en-US" sz="2800" u="none" strike="noStrike" dirty="0" smtClean="0">
                          <a:effectLst/>
                        </a:rPr>
                        <a:t>     235.102.800    (14,29</a:t>
                      </a:r>
                      <a:r>
                        <a:rPr lang="en-US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 smtClean="0">
                          <a:effectLst/>
                        </a:rPr>
                        <a:t>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8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effectLst/>
                        </a:rPr>
                        <a:t>Sisa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 smtClean="0">
                          <a:effectLst/>
                        </a:rPr>
                        <a:t>Rp</a:t>
                      </a:r>
                      <a:r>
                        <a:rPr lang="en-US" sz="2800" u="none" strike="noStrike" dirty="0" smtClean="0">
                          <a:effectLst/>
                        </a:rPr>
                        <a:t> 1.410.047.200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5013176"/>
            <a:ext cx="8352927" cy="1112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>
                <a:solidFill>
                  <a:schemeClr val="tx1"/>
                </a:solidFill>
              </a:rPr>
              <a:t>ALOKASI ANGGARAN tahun 2018 : Rp. 2.100.405.000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CAPAIAN AKI DAN AKB 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11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lnSpcReduction="10000"/>
          </a:bodyPr>
          <a:lstStyle/>
          <a:p>
            <a:pPr marL="720725" indent="-720725"/>
            <a:r>
              <a:rPr lang="id-ID" sz="2800" dirty="0" smtClean="0"/>
              <a:t>Juknis jampersal TA 2017 kurang terperinci</a:t>
            </a:r>
          </a:p>
          <a:p>
            <a:pPr marL="720725" indent="-720725"/>
            <a:r>
              <a:rPr lang="id-ID" sz="2800" dirty="0" smtClean="0"/>
              <a:t>Finalisasi peraturan tingkat kabupaten terlambat (Juli 2017)</a:t>
            </a:r>
          </a:p>
          <a:p>
            <a:pPr marL="720725" indent="-720725"/>
            <a:r>
              <a:rPr lang="id-ID" sz="2800" dirty="0" smtClean="0"/>
              <a:t>Keterbatasan ruang lingkup jampersal </a:t>
            </a:r>
          </a:p>
          <a:p>
            <a:pPr marL="1262063" lvl="3" indent="-531813">
              <a:buFont typeface="Wingdings" panose="05000000000000000000" pitchFamily="2" charset="2"/>
              <a:buChar char="Ø"/>
              <a:tabLst>
                <a:tab pos="1262063" algn="l"/>
              </a:tabLst>
            </a:pPr>
            <a:r>
              <a:rPr lang="id-ID" sz="2800" dirty="0" smtClean="0"/>
              <a:t>ANC normal tidak dijamin</a:t>
            </a:r>
          </a:p>
          <a:p>
            <a:pPr marL="720725" indent="-720725"/>
            <a:r>
              <a:rPr lang="id-ID" sz="2800" dirty="0" smtClean="0"/>
              <a:t>Keterbatasan penerima manfaat jampersal</a:t>
            </a:r>
          </a:p>
          <a:p>
            <a:pPr marL="1262063" lvl="1" indent="-541338">
              <a:buFont typeface="Wingdings" panose="05000000000000000000" pitchFamily="2" charset="2"/>
              <a:buChar char="Ø"/>
            </a:pPr>
            <a:r>
              <a:rPr lang="id-ID" sz="2600" dirty="0"/>
              <a:t>Hanya masyarakat miskin, tidak mampu dan tidak mempunyai </a:t>
            </a:r>
            <a:r>
              <a:rPr lang="id-ID" sz="2600" dirty="0" smtClean="0"/>
              <a:t>jaminan</a:t>
            </a:r>
          </a:p>
          <a:p>
            <a:pPr marL="720725" indent="-720725"/>
            <a:r>
              <a:rPr lang="id-ID" sz="2800" dirty="0" smtClean="0"/>
              <a:t>Alternatif pembiayaan persalinan tidak hanya jampersal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67600" cy="939784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tx1"/>
                </a:solidFill>
              </a:rPr>
              <a:t>MASALAH DAN HAMBATAN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1338" indent="-541338"/>
            <a:r>
              <a:rPr lang="id-ID" dirty="0" smtClean="0"/>
              <a:t>Pemahaman yang kurang terhadap alur dan prosedur jampersal dari fasyankes </a:t>
            </a:r>
          </a:p>
          <a:p>
            <a:pPr marL="541338" indent="-541338"/>
            <a:r>
              <a:rPr lang="id-ID" dirty="0" smtClean="0"/>
              <a:t>Sosialisasi jampersal masih terbatas  </a:t>
            </a:r>
            <a:r>
              <a:rPr lang="id-ID" dirty="0" smtClean="0">
                <a:sym typeface="Wingdings" panose="05000000000000000000" pitchFamily="2" charset="2"/>
              </a:rPr>
              <a:t> m</a:t>
            </a:r>
            <a:r>
              <a:rPr lang="en-US" dirty="0" err="1" smtClean="0"/>
              <a:t>asih</a:t>
            </a:r>
            <a:r>
              <a:rPr lang="en-US" dirty="0" smtClean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program </a:t>
            </a:r>
            <a:r>
              <a:rPr lang="en-US" dirty="0" err="1"/>
              <a:t>Jampersal</a:t>
            </a:r>
            <a:endParaRPr lang="en-US" dirty="0"/>
          </a:p>
          <a:p>
            <a:pPr marL="541338" indent="-541338"/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program </a:t>
            </a:r>
            <a:r>
              <a:rPr lang="en-US" dirty="0" err="1"/>
              <a:t>Jampersal</a:t>
            </a:r>
            <a:endParaRPr lang="en-US" dirty="0"/>
          </a:p>
          <a:p>
            <a:pPr marL="541338" indent="-541338"/>
            <a:r>
              <a:rPr lang="en-US" dirty="0" err="1"/>
              <a:t>Ketidaklengkapan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fasyankes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fasyankes</a:t>
            </a:r>
            <a:r>
              <a:rPr lang="en-US" dirty="0"/>
              <a:t> </a:t>
            </a:r>
            <a:r>
              <a:rPr lang="en-US" dirty="0" err="1"/>
              <a:t>terlambat</a:t>
            </a:r>
            <a:endParaRPr lang="en-US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Masalah dan Hambatan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6368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/>
            <a:r>
              <a:rPr lang="en-US" dirty="0" smtClean="0"/>
              <a:t>RS </a:t>
            </a:r>
            <a:r>
              <a:rPr lang="en-US" dirty="0" err="1" smtClean="0"/>
              <a:t>Sardjito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penjaminan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jampersal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bayinya</a:t>
            </a:r>
            <a:r>
              <a:rPr lang="en-US" dirty="0" smtClean="0"/>
              <a:t> </a:t>
            </a:r>
            <a:r>
              <a:rPr lang="id-ID" dirty="0" smtClean="0"/>
              <a:t>, pemberlakuan saat ini masih untuk RS Sarjito</a:t>
            </a:r>
          </a:p>
          <a:p>
            <a:pPr marL="541338" indent="-541338"/>
            <a:r>
              <a:rPr lang="id-ID" dirty="0" smtClean="0">
                <a:sym typeface="Wingdings" pitchFamily="2" charset="2"/>
              </a:rPr>
              <a:t>Adanya perubahan alur pelayanan (ada surat penetapan sasaran jampersal dari dinkes </a:t>
            </a:r>
            <a:r>
              <a:rPr lang="id-ID" dirty="0" smtClean="0">
                <a:sym typeface="Wingdings" pitchFamily="2" charset="2"/>
              </a:rPr>
              <a:t>kabupaten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berupa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surat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keterangan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penerima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manfaat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Jampersal</a:t>
            </a:r>
            <a:r>
              <a:rPr lang="en-US" dirty="0" smtClean="0">
                <a:sym typeface="Wingdings" pitchFamily="2" charset="2"/>
              </a:rPr>
              <a:t>)</a:t>
            </a:r>
            <a:endParaRPr lang="id-ID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Kesepakatan Evaluasi Tk Kabupaten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97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PERSYARATAN </a:t>
            </a:r>
            <a:r>
              <a:rPr lang="en-US" sz="3600" dirty="0" smtClean="0">
                <a:solidFill>
                  <a:srgbClr val="FF0000"/>
                </a:solidFill>
              </a:rPr>
              <a:t>PELAYANAN TRANSPORTASI RUJUKAN</a:t>
            </a:r>
            <a:r>
              <a:rPr lang="en-US" sz="3600" dirty="0" smtClean="0"/>
              <a:t> PROGRAM JAMPERSAL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19340" cy="4392488"/>
          </a:xfrm>
        </p:spPr>
        <p:txBody>
          <a:bodyPr>
            <a:normAutofit/>
          </a:bodyPr>
          <a:lstStyle/>
          <a:p>
            <a:pPr marL="282575" indent="-282575">
              <a:buClr>
                <a:srgbClr val="FF0000"/>
              </a:buClr>
              <a:buNone/>
            </a:pPr>
            <a:r>
              <a:rPr lang="en-US" dirty="0" smtClean="0"/>
              <a:t>   </a:t>
            </a:r>
            <a:r>
              <a:rPr lang="id-ID" dirty="0" smtClean="0"/>
              <a:t>	Syarat Jampersal berupa </a:t>
            </a:r>
            <a:r>
              <a:rPr lang="en-US" dirty="0" err="1" smtClean="0"/>
              <a:t>dokumen</a:t>
            </a:r>
            <a:r>
              <a:rPr lang="en-US" dirty="0" smtClean="0"/>
              <a:t> :</a:t>
            </a:r>
          </a:p>
          <a:p>
            <a:pPr lvl="0">
              <a:buClr>
                <a:srgbClr val="FF0000"/>
              </a:buClr>
            </a:pP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transportasi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rujukan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</a:t>
            </a:r>
          </a:p>
          <a:p>
            <a:pPr marL="727075" lvl="0" indent="-374650">
              <a:buClr>
                <a:srgbClr val="FF0000"/>
              </a:buClr>
              <a:buFont typeface="Wingdings" pitchFamily="2" charset="2"/>
              <a:buChar char="Ø"/>
              <a:tabLst>
                <a:tab pos="727075" algn="l"/>
              </a:tabLst>
            </a:pPr>
            <a:r>
              <a:rPr lang="id-ID" dirty="0" smtClean="0"/>
              <a:t>Surat keterangan Penerima Manfaat </a:t>
            </a:r>
            <a:r>
              <a:rPr lang="id-ID" dirty="0" smtClean="0"/>
              <a:t>Jampersal</a:t>
            </a:r>
            <a:r>
              <a:rPr lang="en-US" dirty="0" smtClean="0"/>
              <a:t> (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. </a:t>
            </a:r>
            <a:r>
              <a:rPr lang="en-US" dirty="0" err="1" smtClean="0"/>
              <a:t>Bantul</a:t>
            </a:r>
            <a:r>
              <a:rPr lang="en-US" dirty="0" smtClean="0"/>
              <a:t>)</a:t>
            </a:r>
            <a:endParaRPr lang="id-ID" dirty="0" smtClean="0"/>
          </a:p>
          <a:p>
            <a:pPr marL="727075" lvl="0" indent="-374650">
              <a:buClr>
                <a:srgbClr val="FF0000"/>
              </a:buClr>
              <a:buFont typeface="Wingdings" pitchFamily="2" charset="2"/>
              <a:buChar char="Ø"/>
              <a:tabLst>
                <a:tab pos="727075" algn="l"/>
              </a:tabLst>
            </a:pPr>
            <a:r>
              <a:rPr lang="en-US" dirty="0" err="1" smtClean="0"/>
              <a:t>Buku</a:t>
            </a:r>
            <a:r>
              <a:rPr lang="en-US" dirty="0" smtClean="0"/>
              <a:t> KIA</a:t>
            </a:r>
          </a:p>
          <a:p>
            <a:pPr marL="727075" lvl="0" indent="-374650">
              <a:buClr>
                <a:srgbClr val="FF0000"/>
              </a:buClr>
              <a:buFont typeface="Wingdings" pitchFamily="2" charset="2"/>
              <a:buChar char="Ø"/>
              <a:tabLst>
                <a:tab pos="727075" algn="l"/>
              </a:tabLst>
            </a:pPr>
            <a:r>
              <a:rPr lang="en-US" dirty="0" err="1" smtClean="0"/>
              <a:t>fotocopy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(KTP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C1)</a:t>
            </a:r>
            <a:endParaRPr lang="id-ID" dirty="0" smtClean="0"/>
          </a:p>
          <a:p>
            <a:pPr marL="727075" lvl="0" indent="-374650">
              <a:buClr>
                <a:srgbClr val="FF0000"/>
              </a:buClr>
              <a:buFont typeface="Wingdings" pitchFamily="2" charset="2"/>
              <a:buChar char="Ø"/>
              <a:tabLst>
                <a:tab pos="727075" algn="l"/>
              </a:tabLst>
            </a:pPr>
            <a:r>
              <a:rPr lang="id-ID" dirty="0" smtClean="0"/>
              <a:t>Surat pernyataan rujukan</a:t>
            </a:r>
            <a:endParaRPr lang="en-US" dirty="0" smtClean="0"/>
          </a:p>
          <a:p>
            <a:pPr marL="0" indent="0">
              <a:buNone/>
            </a:pPr>
            <a:r>
              <a:rPr lang="id-ID" dirty="0" smtClean="0"/>
              <a:t>     (</a:t>
            </a:r>
            <a:r>
              <a:rPr lang="id-ID" dirty="0"/>
              <a:t>fotocopy rangkap 2)</a:t>
            </a:r>
            <a:endParaRPr lang="en-US" dirty="0"/>
          </a:p>
        </p:txBody>
      </p:sp>
      <p:sp>
        <p:nvSpPr>
          <p:cNvPr id="4" name="AutoShape 2" descr="Image result for ambulan de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0081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PERSYARATAN </a:t>
            </a:r>
            <a:r>
              <a:rPr lang="en-US" sz="3600" dirty="0" smtClean="0">
                <a:solidFill>
                  <a:srgbClr val="FF0000"/>
                </a:solidFill>
              </a:rPr>
              <a:t>PELAYANAN PERSALINAN </a:t>
            </a:r>
            <a:r>
              <a:rPr lang="en-US" sz="3600" dirty="0" smtClean="0"/>
              <a:t>PROGRAM JAMPERSAL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19340" cy="4521869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id-ID" sz="2000" dirty="0" smtClean="0"/>
              <a:t>Syarat </a:t>
            </a:r>
            <a:r>
              <a:rPr lang="id-ID" sz="2000" dirty="0"/>
              <a:t>Jampersal berupa </a:t>
            </a:r>
            <a:r>
              <a:rPr lang="en-US" sz="2000" dirty="0" err="1"/>
              <a:t>dokumen</a:t>
            </a:r>
            <a:r>
              <a:rPr lang="en-US" sz="2000" dirty="0"/>
              <a:t> :</a:t>
            </a:r>
          </a:p>
          <a:p>
            <a:pPr lvl="0">
              <a:buClr>
                <a:srgbClr val="FF0000"/>
              </a:buClr>
            </a:pP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persalinan</a:t>
            </a:r>
            <a:r>
              <a:rPr lang="en-US" sz="2000" dirty="0" smtClean="0"/>
              <a:t> : </a:t>
            </a:r>
          </a:p>
          <a:p>
            <a:pPr marL="796925" lvl="0" indent="-444500">
              <a:buClr>
                <a:srgbClr val="FF0000"/>
              </a:buClr>
              <a:buFont typeface="Wingdings" pitchFamily="2" charset="2"/>
              <a:buChar char="Ø"/>
              <a:tabLst>
                <a:tab pos="633413" algn="l"/>
              </a:tabLst>
            </a:pPr>
            <a:r>
              <a:rPr lang="id-ID" sz="2000" dirty="0" smtClean="0"/>
              <a:t>Surat Keterangan Penerima Manfaat </a:t>
            </a:r>
            <a:r>
              <a:rPr lang="id-ID" sz="2000" dirty="0" smtClean="0"/>
              <a:t>Jampersal</a:t>
            </a:r>
            <a:r>
              <a:rPr lang="en-US" sz="2000" dirty="0" smtClean="0"/>
              <a:t> (</a:t>
            </a:r>
            <a:r>
              <a:rPr lang="en-US" sz="2000" dirty="0" err="1" smtClean="0"/>
              <a:t>Dikeluarkan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Bantul</a:t>
            </a:r>
            <a:r>
              <a:rPr lang="en-US" sz="2000" dirty="0" smtClean="0"/>
              <a:t>)</a:t>
            </a:r>
            <a:endParaRPr lang="id-ID" sz="2000" dirty="0" smtClean="0"/>
          </a:p>
          <a:p>
            <a:pPr marL="796925" lvl="0" indent="-444500">
              <a:buClr>
                <a:srgbClr val="FF0000"/>
              </a:buClr>
              <a:buFont typeface="Wingdings" pitchFamily="2" charset="2"/>
              <a:buChar char="Ø"/>
              <a:tabLst>
                <a:tab pos="633413" algn="l"/>
              </a:tabLst>
            </a:pPr>
            <a:r>
              <a:rPr lang="en-US" sz="2000" dirty="0" err="1" smtClean="0"/>
              <a:t>Buku</a:t>
            </a:r>
            <a:r>
              <a:rPr lang="en-US" sz="2000" dirty="0" smtClean="0"/>
              <a:t> KIA</a:t>
            </a:r>
          </a:p>
          <a:p>
            <a:pPr marL="796925" lvl="0" indent="-444500">
              <a:buClr>
                <a:srgbClr val="FF0000"/>
              </a:buClr>
              <a:buFont typeface="Wingdings" pitchFamily="2" charset="2"/>
              <a:buChar char="Ø"/>
              <a:tabLst>
                <a:tab pos="633413" algn="l"/>
              </a:tabLst>
            </a:pPr>
            <a:r>
              <a:rPr lang="en-US" sz="2000" dirty="0" err="1" smtClean="0"/>
              <a:t>fotocopy</a:t>
            </a:r>
            <a:r>
              <a:rPr lang="en-US" sz="2000" dirty="0" smtClean="0"/>
              <a:t> </a:t>
            </a:r>
            <a:r>
              <a:rPr lang="en-US" sz="2000" dirty="0" err="1" smtClean="0"/>
              <a:t>identitas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(KTP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C1)</a:t>
            </a:r>
          </a:p>
          <a:p>
            <a:pPr marL="796925" lvl="0" indent="-444500">
              <a:buClr>
                <a:srgbClr val="FF0000"/>
              </a:buClr>
              <a:buFont typeface="Wingdings" pitchFamily="2" charset="2"/>
              <a:buChar char="Ø"/>
              <a:tabLst>
                <a:tab pos="633413" algn="l"/>
              </a:tabLst>
            </a:pPr>
            <a:r>
              <a:rPr lang="en-US" sz="2000" dirty="0" err="1" smtClean="0"/>
              <a:t>membawa</a:t>
            </a:r>
            <a:r>
              <a:rPr lang="en-US" sz="2000" dirty="0" smtClean="0"/>
              <a:t> SKM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smtClean="0"/>
              <a:t>SKTM yang </a:t>
            </a:r>
            <a:r>
              <a:rPr lang="en-US" sz="2000" dirty="0" err="1" smtClean="0"/>
              <a:t>dikeluarkan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Desa</a:t>
            </a:r>
            <a:endParaRPr lang="en-US" sz="2000" dirty="0" smtClean="0"/>
          </a:p>
          <a:p>
            <a:pPr marL="796925" lvl="0" indent="-444500">
              <a:buClr>
                <a:srgbClr val="FF0000"/>
              </a:buClr>
              <a:buFont typeface="Wingdings" pitchFamily="2" charset="2"/>
              <a:buChar char="Ø"/>
              <a:tabLst>
                <a:tab pos="633413" algn="l"/>
              </a:tabLst>
            </a:pP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pernyataan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jaminan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bermaterai</a:t>
            </a:r>
            <a:r>
              <a:rPr lang="en-US" sz="2000" dirty="0"/>
              <a:t> </a:t>
            </a:r>
            <a:r>
              <a:rPr lang="en-US" sz="2000" dirty="0" smtClean="0"/>
              <a:t>6000 (form </a:t>
            </a: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pernyataan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di </a:t>
            </a:r>
            <a:r>
              <a:rPr lang="en-US" sz="2000" dirty="0" err="1" smtClean="0"/>
              <a:t>fasyankes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/</a:t>
            </a:r>
            <a:r>
              <a:rPr lang="en-US" sz="2000" dirty="0" err="1" smtClean="0"/>
              <a:t>Bidan</a:t>
            </a:r>
            <a:r>
              <a:rPr lang="en-US" sz="2000" dirty="0" smtClean="0"/>
              <a:t> </a:t>
            </a:r>
            <a:r>
              <a:rPr lang="en-US" sz="2000" dirty="0" err="1" smtClean="0"/>
              <a:t>Praktek</a:t>
            </a:r>
            <a:r>
              <a:rPr lang="en-US" sz="2000" dirty="0" smtClean="0"/>
              <a:t> </a:t>
            </a:r>
            <a:r>
              <a:rPr lang="en-US" sz="2000" dirty="0" err="1" smtClean="0"/>
              <a:t>Mandiri</a:t>
            </a:r>
            <a:r>
              <a:rPr lang="en-US" sz="2000" dirty="0" smtClean="0"/>
              <a:t>, </a:t>
            </a:r>
            <a:r>
              <a:rPr lang="en-US" sz="2000" dirty="0" err="1" smtClean="0"/>
              <a:t>Klinik</a:t>
            </a:r>
            <a:r>
              <a:rPr lang="en-US" sz="2000" dirty="0" smtClean="0"/>
              <a:t> </a:t>
            </a:r>
            <a:r>
              <a:rPr lang="en-US" sz="2000" dirty="0" err="1" smtClean="0"/>
              <a:t>Pratama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Dinkes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14575" cy="11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</a:t>
            </a:r>
            <a:r>
              <a:rPr lang="id-ID" sz="4000" dirty="0" smtClean="0"/>
              <a:t>LUR LAYANAN PESERTA JAMPERSAL</a:t>
            </a:r>
            <a:endParaRPr lang="id-ID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9289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Alur pengajuan klaim masyarakat</a:t>
            </a:r>
            <a:endParaRPr lang="id-ID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4" y="1844824"/>
            <a:ext cx="840399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 smtClean="0"/>
              <a:t>Alur pengajuan klaim dari Fasyankes</a:t>
            </a:r>
            <a:endParaRPr lang="id-ID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164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id-ID" dirty="0" smtClean="0"/>
              <a:t>Alur pencairan klaim</a:t>
            </a:r>
            <a:endParaRPr lang="id-ID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24847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Pengajuan klaim paling lambat tanggal 10 bulan berikutnya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Klaim di fotocopy rangkap 2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Klaim transport  pendamping : </a:t>
            </a:r>
          </a:p>
          <a:p>
            <a:pPr marL="996950" lvl="0" indent="-365125"/>
            <a:r>
              <a:rPr lang="id-ID" dirty="0" smtClean="0"/>
              <a:t>Surat </a:t>
            </a:r>
            <a:r>
              <a:rPr lang="id-ID" dirty="0" smtClean="0"/>
              <a:t>Keterangan Penerima Manfaat Jampersal</a:t>
            </a:r>
          </a:p>
          <a:p>
            <a:pPr marL="996950" lvl="0" indent="-365125"/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/>
              <a:t>penerimaan</a:t>
            </a:r>
            <a:r>
              <a:rPr lang="en-US" dirty="0"/>
              <a:t> transport (</a:t>
            </a:r>
            <a:r>
              <a:rPr lang="en-US" dirty="0" err="1"/>
              <a:t>lampiran</a:t>
            </a:r>
            <a:r>
              <a:rPr lang="en-US" dirty="0"/>
              <a:t> 1)</a:t>
            </a:r>
            <a:r>
              <a:rPr lang="en-US" b="1" dirty="0"/>
              <a:t> </a:t>
            </a:r>
            <a:endParaRPr lang="id-ID" sz="1800" dirty="0"/>
          </a:p>
          <a:p>
            <a:pPr marL="996950" lvl="0" indent="-365125"/>
            <a:r>
              <a:rPr lang="en-US" dirty="0" err="1"/>
              <a:t>Kwitansi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id-ID" sz="1800" dirty="0"/>
          </a:p>
          <a:p>
            <a:pPr marL="996950" lvl="0" indent="-365125"/>
            <a:r>
              <a:rPr lang="en-US" dirty="0"/>
              <a:t>Surat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Pendamping</a:t>
            </a:r>
            <a:r>
              <a:rPr lang="en-US" dirty="0"/>
              <a:t> </a:t>
            </a:r>
            <a:r>
              <a:rPr lang="en-US" dirty="0" err="1" smtClean="0"/>
              <a:t>rujukan</a:t>
            </a:r>
            <a:endParaRPr lang="en-US" dirty="0" smtClean="0"/>
          </a:p>
          <a:p>
            <a:pPr marL="996950" lvl="0" indent="-365125"/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Dinkes</a:t>
            </a:r>
            <a:endParaRPr lang="id-ID" dirty="0"/>
          </a:p>
          <a:p>
            <a:pPr marL="457200" indent="-457200">
              <a:buFont typeface="+mj-lt"/>
              <a:buAutoNum type="arabicPeriod" startAt="4"/>
            </a:pPr>
            <a:r>
              <a:rPr lang="id-ID" dirty="0" smtClean="0"/>
              <a:t>Klaim SPPD :</a:t>
            </a:r>
          </a:p>
          <a:p>
            <a:pPr marL="996950" indent="-365125"/>
            <a:r>
              <a:rPr lang="id-ID" dirty="0"/>
              <a:t>Surat Keterangan Penerima Manfaat Jampersal</a:t>
            </a:r>
          </a:p>
          <a:p>
            <a:pPr marL="996950" lvl="0" indent="-365125"/>
            <a:r>
              <a:rPr lang="en-US" dirty="0" smtClean="0"/>
              <a:t>SPPD </a:t>
            </a:r>
            <a:r>
              <a:rPr lang="en-US" dirty="0"/>
              <a:t>(</a:t>
            </a:r>
            <a:r>
              <a:rPr lang="en-US" dirty="0" err="1"/>
              <a:t>lampiran</a:t>
            </a:r>
            <a:r>
              <a:rPr lang="id-ID" dirty="0"/>
              <a:t>2</a:t>
            </a:r>
            <a:r>
              <a:rPr lang="en-US" dirty="0"/>
              <a:t>)</a:t>
            </a:r>
            <a:endParaRPr lang="id-ID" sz="1800" dirty="0"/>
          </a:p>
          <a:p>
            <a:pPr marL="996950" lvl="0" indent="-365125"/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(</a:t>
            </a:r>
            <a:r>
              <a:rPr lang="en-US" dirty="0" err="1"/>
              <a:t>lampiran</a:t>
            </a:r>
            <a:r>
              <a:rPr lang="en-US" dirty="0"/>
              <a:t> </a:t>
            </a:r>
            <a:r>
              <a:rPr lang="id-ID" dirty="0"/>
              <a:t>3</a:t>
            </a:r>
            <a:r>
              <a:rPr lang="en-US" dirty="0"/>
              <a:t>)</a:t>
            </a:r>
            <a:endParaRPr lang="id-ID" sz="1800" dirty="0"/>
          </a:p>
          <a:p>
            <a:pPr marL="996950" lvl="0" indent="-365125"/>
            <a:r>
              <a:rPr lang="id-ID" dirty="0"/>
              <a:t>Surat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id-ID" dirty="0"/>
              <a:t>Tugas (SPT) </a:t>
            </a:r>
            <a:endParaRPr lang="en-US" dirty="0" smtClean="0"/>
          </a:p>
          <a:p>
            <a:pPr marL="996950" indent="-365125"/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Dinkes</a:t>
            </a:r>
            <a:endParaRPr lang="id-ID" dirty="0"/>
          </a:p>
          <a:p>
            <a:pPr marL="631825" lvl="0" indent="0">
              <a:buNone/>
            </a:pPr>
            <a:endParaRPr lang="en-US" dirty="0" smtClean="0"/>
          </a:p>
          <a:p>
            <a:pPr marL="996950" lvl="0" indent="-365125"/>
            <a:endParaRPr lang="id-ID" sz="1800" dirty="0"/>
          </a:p>
          <a:p>
            <a:pPr marL="868680" lvl="1" indent="-457200">
              <a:buFont typeface="+mj-lt"/>
              <a:buAutoNum type="arabicPeriod" startAt="4"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Pengajuan Klaim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07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Trend </a:t>
            </a:r>
            <a:r>
              <a:rPr lang="en-US" b="1" dirty="0" err="1" smtClean="0">
                <a:solidFill>
                  <a:schemeClr val="tx1"/>
                </a:solidFill>
              </a:rPr>
              <a:t>Jumlah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Bayi</a:t>
            </a:r>
            <a:r>
              <a:rPr lang="id-ID" b="1" dirty="0" smtClean="0">
                <a:solidFill>
                  <a:schemeClr val="tx1"/>
                </a:solidFill>
              </a:rPr>
              <a:t> DIY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id-ID" b="1" dirty="0" smtClean="0">
                <a:solidFill>
                  <a:schemeClr val="tx1"/>
                </a:solidFill>
              </a:rPr>
              <a:t>Th </a:t>
            </a:r>
            <a:r>
              <a:rPr lang="en-US" b="1" dirty="0" smtClean="0">
                <a:solidFill>
                  <a:schemeClr val="tx1"/>
                </a:solidFill>
              </a:rPr>
              <a:t>2013-2017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843289"/>
              </p:ext>
            </p:extLst>
          </p:nvPr>
        </p:nvGraphicFramePr>
        <p:xfrm>
          <a:off x="779463" y="1828800"/>
          <a:ext cx="758348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4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32048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id-ID" sz="3600" dirty="0" smtClean="0"/>
              <a:t>Klaim persalinan di fasyankes  (Puskesmas, PMB) :</a:t>
            </a:r>
          </a:p>
          <a:p>
            <a:pPr marL="1085850" indent="-365125"/>
            <a:r>
              <a:rPr lang="id-ID" sz="3600" dirty="0"/>
              <a:t>Surat Keterangan Penerima Manfaat Jampersal</a:t>
            </a:r>
          </a:p>
          <a:p>
            <a:pPr marL="1085850" lvl="0" indent="-365125"/>
            <a:r>
              <a:rPr lang="en-US" sz="3600" dirty="0" smtClean="0"/>
              <a:t>Surat </a:t>
            </a:r>
            <a:r>
              <a:rPr lang="en-US" sz="3600" dirty="0" err="1"/>
              <a:t>Keterangan</a:t>
            </a:r>
            <a:r>
              <a:rPr lang="en-US" sz="3600" dirty="0"/>
              <a:t> </a:t>
            </a:r>
            <a:r>
              <a:rPr lang="en-US" sz="3600" dirty="0" err="1"/>
              <a:t>Miskin</a:t>
            </a:r>
            <a:r>
              <a:rPr lang="en-US" sz="3600" dirty="0"/>
              <a:t> (SKM) </a:t>
            </a:r>
            <a:r>
              <a:rPr lang="en-US" sz="3600" dirty="0" err="1"/>
              <a:t>atau</a:t>
            </a:r>
            <a:r>
              <a:rPr lang="en-US" sz="3600" dirty="0"/>
              <a:t> Surat </a:t>
            </a:r>
            <a:r>
              <a:rPr lang="en-US" sz="3600" dirty="0" err="1"/>
              <a:t>Keterangan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Mampu</a:t>
            </a:r>
            <a:r>
              <a:rPr lang="en-US" sz="3600" dirty="0"/>
              <a:t> (SKTM)</a:t>
            </a:r>
            <a:endParaRPr lang="id-ID" sz="3600" dirty="0"/>
          </a:p>
          <a:p>
            <a:pPr marL="1085850" lvl="0" indent="-365125"/>
            <a:r>
              <a:rPr lang="en-US" sz="3600" dirty="0" err="1"/>
              <a:t>Fotocopy</a:t>
            </a:r>
            <a:r>
              <a:rPr lang="en-US" sz="3600" dirty="0"/>
              <a:t> </a:t>
            </a:r>
            <a:r>
              <a:rPr lang="en-US" sz="3600" dirty="0" err="1"/>
              <a:t>Kartu</a:t>
            </a:r>
            <a:r>
              <a:rPr lang="en-US" sz="3600" dirty="0"/>
              <a:t> </a:t>
            </a:r>
            <a:r>
              <a:rPr lang="en-US" sz="3600" dirty="0" err="1"/>
              <a:t>Tanda</a:t>
            </a:r>
            <a:r>
              <a:rPr lang="en-US" sz="3600" dirty="0"/>
              <a:t> </a:t>
            </a:r>
            <a:r>
              <a:rPr lang="en-US" sz="3600" dirty="0" err="1"/>
              <a:t>Penduduk</a:t>
            </a:r>
            <a:r>
              <a:rPr lang="en-US" sz="3600" dirty="0"/>
              <a:t> (KTP</a:t>
            </a:r>
            <a:r>
              <a:rPr lang="en-US" sz="3600" dirty="0" smtClean="0"/>
              <a:t>)</a:t>
            </a:r>
            <a:r>
              <a:rPr lang="id-ID" sz="3600" dirty="0" smtClean="0"/>
              <a:t> dan atau</a:t>
            </a:r>
            <a:endParaRPr lang="id-ID" sz="3600" dirty="0"/>
          </a:p>
          <a:p>
            <a:pPr marL="1085850" lvl="0" indent="-365125"/>
            <a:r>
              <a:rPr lang="en-US" sz="3600" dirty="0" err="1"/>
              <a:t>Fotocopy</a:t>
            </a:r>
            <a:r>
              <a:rPr lang="en-US" sz="3600" dirty="0"/>
              <a:t> C1/</a:t>
            </a:r>
            <a:r>
              <a:rPr lang="en-US" sz="3600" dirty="0" err="1"/>
              <a:t>Kartu</a:t>
            </a:r>
            <a:r>
              <a:rPr lang="en-US" sz="3600" dirty="0"/>
              <a:t> </a:t>
            </a:r>
            <a:r>
              <a:rPr lang="en-US" sz="3600" dirty="0" err="1"/>
              <a:t>Keluarga</a:t>
            </a:r>
            <a:r>
              <a:rPr lang="en-US" sz="3600" dirty="0"/>
              <a:t> (KK)</a:t>
            </a:r>
            <a:endParaRPr lang="id-ID" sz="3600" dirty="0"/>
          </a:p>
          <a:p>
            <a:pPr marL="1085850" lvl="0" indent="-365125"/>
            <a:r>
              <a:rPr lang="en-US" sz="3600" dirty="0" err="1"/>
              <a:t>Fotocopy</a:t>
            </a:r>
            <a:r>
              <a:rPr lang="en-US" sz="3600" dirty="0"/>
              <a:t> </a:t>
            </a:r>
            <a:r>
              <a:rPr lang="en-US" sz="3600" dirty="0" err="1"/>
              <a:t>buku</a:t>
            </a:r>
            <a:r>
              <a:rPr lang="en-US" sz="3600" dirty="0"/>
              <a:t> KIA </a:t>
            </a:r>
            <a:r>
              <a:rPr lang="en-US" sz="3600" dirty="0" smtClean="0"/>
              <a:t>(</a:t>
            </a:r>
            <a:r>
              <a:rPr lang="id-ID" sz="3600" dirty="0" smtClean="0"/>
              <a:t>bagian : </a:t>
            </a:r>
            <a:r>
              <a:rPr lang="en-US" sz="3600" dirty="0" err="1" smtClean="0"/>
              <a:t>lembar</a:t>
            </a:r>
            <a:r>
              <a:rPr lang="en-US" sz="3600" dirty="0" smtClean="0"/>
              <a:t> </a:t>
            </a:r>
            <a:r>
              <a:rPr lang="en-US" sz="3600" dirty="0" err="1"/>
              <a:t>identitas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id-ID" sz="3600" dirty="0" smtClean="0"/>
              <a:t>bukti </a:t>
            </a:r>
            <a:r>
              <a:rPr lang="en-US" sz="3600" dirty="0" err="1" smtClean="0"/>
              <a:t>pelayanan</a:t>
            </a:r>
            <a:r>
              <a:rPr lang="en-US" sz="3600" dirty="0" smtClean="0"/>
              <a:t> </a:t>
            </a:r>
            <a:r>
              <a:rPr lang="en-US" sz="3600" dirty="0"/>
              <a:t>yang </a:t>
            </a:r>
            <a:r>
              <a:rPr lang="en-US" sz="3600" dirty="0" err="1"/>
              <a:t>diberikan</a:t>
            </a:r>
            <a:r>
              <a:rPr lang="en-US" sz="3600" dirty="0"/>
              <a:t>)</a:t>
            </a:r>
            <a:endParaRPr lang="id-ID" sz="3600" dirty="0"/>
          </a:p>
          <a:p>
            <a:pPr marL="1085850" lvl="0" indent="-365125"/>
            <a:r>
              <a:rPr lang="en-US" sz="3600" dirty="0" err="1"/>
              <a:t>Fotocop</a:t>
            </a:r>
            <a:r>
              <a:rPr lang="id-ID" sz="3600" dirty="0"/>
              <a:t>y</a:t>
            </a:r>
            <a:r>
              <a:rPr lang="en-US" sz="3600" dirty="0"/>
              <a:t> </a:t>
            </a:r>
            <a:r>
              <a:rPr lang="en-US" sz="3600" dirty="0" err="1"/>
              <a:t>Partograf</a:t>
            </a:r>
            <a:r>
              <a:rPr lang="en-US" sz="3600" dirty="0"/>
              <a:t>/</a:t>
            </a:r>
            <a:r>
              <a:rPr lang="en-US" sz="3600" dirty="0" err="1"/>
              <a:t>laporan</a:t>
            </a:r>
            <a:r>
              <a:rPr lang="en-US" sz="3600" dirty="0"/>
              <a:t> </a:t>
            </a:r>
            <a:r>
              <a:rPr lang="en-US" sz="3600" dirty="0" err="1"/>
              <a:t>tindakan</a:t>
            </a:r>
            <a:r>
              <a:rPr lang="en-US" sz="3600" dirty="0"/>
              <a:t> </a:t>
            </a:r>
            <a:r>
              <a:rPr lang="en-US" sz="3600" dirty="0" err="1"/>
              <a:t>persalinan</a:t>
            </a:r>
            <a:endParaRPr lang="id-ID" sz="3600" dirty="0"/>
          </a:p>
          <a:p>
            <a:pPr marL="1085850" lvl="0" indent="-365125"/>
            <a:r>
              <a:rPr lang="en-US" sz="3600" dirty="0" err="1"/>
              <a:t>Fotocop</a:t>
            </a:r>
            <a:r>
              <a:rPr lang="id-ID" sz="3600" dirty="0"/>
              <a:t>y </a:t>
            </a:r>
            <a:r>
              <a:rPr lang="en-US" sz="3600" dirty="0"/>
              <a:t>Surat </a:t>
            </a:r>
            <a:r>
              <a:rPr lang="en-US" sz="3600" dirty="0" err="1"/>
              <a:t>Kelahiran</a:t>
            </a:r>
            <a:r>
              <a:rPr lang="en-US" sz="3600" dirty="0"/>
              <a:t> </a:t>
            </a:r>
            <a:endParaRPr lang="id-ID" sz="3600" dirty="0"/>
          </a:p>
          <a:p>
            <a:pPr marL="1085850" lvl="0" indent="-365125"/>
            <a:r>
              <a:rPr lang="en-US" sz="3600" dirty="0" err="1"/>
              <a:t>Rincian</a:t>
            </a:r>
            <a:r>
              <a:rPr lang="en-US" sz="3600" dirty="0"/>
              <a:t> </a:t>
            </a:r>
            <a:r>
              <a:rPr lang="en-US" sz="3600" dirty="0" err="1"/>
              <a:t>biaya</a:t>
            </a:r>
            <a:r>
              <a:rPr lang="en-US" sz="3600" dirty="0"/>
              <a:t> </a:t>
            </a:r>
            <a:r>
              <a:rPr lang="en-US" sz="3600" dirty="0" err="1"/>
              <a:t>persalinan</a:t>
            </a:r>
            <a:endParaRPr lang="id-ID" sz="3600" dirty="0"/>
          </a:p>
          <a:p>
            <a:pPr marL="1085850" lvl="0" indent="-365125"/>
            <a:r>
              <a:rPr lang="en-US" sz="3600" dirty="0"/>
              <a:t>Surat </a:t>
            </a:r>
            <a:r>
              <a:rPr lang="en-US" sz="3600" dirty="0" err="1"/>
              <a:t>pernyataan</a:t>
            </a:r>
            <a:r>
              <a:rPr lang="en-US" sz="3600" dirty="0"/>
              <a:t> </a:t>
            </a:r>
            <a:r>
              <a:rPr lang="en-US" sz="3600" dirty="0" err="1"/>
              <a:t>kepesertaan</a:t>
            </a:r>
            <a:r>
              <a:rPr lang="en-US" sz="3600" dirty="0"/>
              <a:t> KB </a:t>
            </a:r>
            <a:r>
              <a:rPr lang="en-US" sz="3600" dirty="0" err="1"/>
              <a:t>pasca</a:t>
            </a:r>
            <a:r>
              <a:rPr lang="en-US" sz="3600" dirty="0"/>
              <a:t> </a:t>
            </a:r>
            <a:r>
              <a:rPr lang="en-US" sz="3600" dirty="0" err="1" smtClean="0"/>
              <a:t>salin</a:t>
            </a:r>
            <a:endParaRPr lang="en-US" sz="3600" dirty="0" smtClean="0"/>
          </a:p>
          <a:p>
            <a:pPr marL="1085850" indent="-365125"/>
            <a:r>
              <a:rPr lang="en-US" sz="3600" dirty="0" err="1"/>
              <a:t>Surat</a:t>
            </a:r>
            <a:r>
              <a:rPr lang="en-US" sz="3600" dirty="0"/>
              <a:t> </a:t>
            </a:r>
            <a:r>
              <a:rPr lang="en-US" sz="3600" dirty="0" err="1"/>
              <a:t>Pengantar</a:t>
            </a:r>
            <a:r>
              <a:rPr lang="en-US" sz="3600" dirty="0"/>
              <a:t> </a:t>
            </a:r>
            <a:r>
              <a:rPr lang="en-US" sz="3600" dirty="0" err="1"/>
              <a:t>Pengajuan</a:t>
            </a:r>
            <a:r>
              <a:rPr lang="en-US" sz="3600" dirty="0"/>
              <a:t> </a:t>
            </a:r>
            <a:r>
              <a:rPr lang="en-US" sz="3600" dirty="0" err="1"/>
              <a:t>Klaim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Dinkes</a:t>
            </a:r>
            <a:endParaRPr lang="id-ID" sz="3600" dirty="0"/>
          </a:p>
          <a:p>
            <a:pPr marL="720725" lvl="0" indent="0">
              <a:buNone/>
            </a:pPr>
            <a:endParaRPr lang="id-ID" sz="2800" dirty="0"/>
          </a:p>
          <a:p>
            <a:pPr marL="411480" lvl="1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Pengajuan Klaim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80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46085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id-ID" sz="1800" dirty="0" smtClean="0"/>
              <a:t>Klaim perawatan </a:t>
            </a:r>
            <a:r>
              <a:rPr lang="id-ID" sz="1800" dirty="0" smtClean="0"/>
              <a:t>kehamilan</a:t>
            </a:r>
            <a:r>
              <a:rPr lang="en-US" sz="1800" dirty="0" smtClean="0"/>
              <a:t>/</a:t>
            </a:r>
            <a:r>
              <a:rPr lang="en-US" sz="1800" dirty="0" err="1" smtClean="0"/>
              <a:t>persalinan</a:t>
            </a:r>
            <a:r>
              <a:rPr lang="id-ID" sz="1800" dirty="0" smtClean="0"/>
              <a:t> </a:t>
            </a:r>
            <a:r>
              <a:rPr lang="id-ID" sz="1800" dirty="0" smtClean="0"/>
              <a:t>resiko tinggi  (RS):</a:t>
            </a:r>
          </a:p>
          <a:p>
            <a:pPr lvl="1"/>
            <a:r>
              <a:rPr lang="en-US" sz="1800" dirty="0" err="1" smtClean="0"/>
              <a:t>Surat</a:t>
            </a:r>
            <a:r>
              <a:rPr lang="en-US" sz="1800" dirty="0" smtClean="0"/>
              <a:t> </a:t>
            </a:r>
            <a:r>
              <a:rPr lang="en-US" sz="1800" dirty="0" err="1"/>
              <a:t>Keterangan</a:t>
            </a:r>
            <a:r>
              <a:rPr lang="en-US" sz="1800" dirty="0"/>
              <a:t> </a:t>
            </a:r>
            <a:r>
              <a:rPr lang="en-US" sz="1800" dirty="0" err="1"/>
              <a:t>Miskin</a:t>
            </a:r>
            <a:r>
              <a:rPr lang="en-US" sz="1800" dirty="0"/>
              <a:t> (SKM) </a:t>
            </a:r>
            <a:r>
              <a:rPr lang="en-US" sz="1800" dirty="0" err="1"/>
              <a:t>atau</a:t>
            </a:r>
            <a:r>
              <a:rPr lang="en-US" sz="1800" dirty="0"/>
              <a:t> Surat </a:t>
            </a:r>
            <a:r>
              <a:rPr lang="en-US" sz="1800" dirty="0" err="1"/>
              <a:t>Keterangan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(SKTM)</a:t>
            </a:r>
            <a:endParaRPr lang="id-ID" sz="1800" dirty="0"/>
          </a:p>
          <a:p>
            <a:pPr lvl="1"/>
            <a:r>
              <a:rPr lang="en-US" sz="1800" dirty="0" err="1"/>
              <a:t>Fotocopy</a:t>
            </a:r>
            <a:r>
              <a:rPr lang="en-US" sz="1800" dirty="0"/>
              <a:t> </a:t>
            </a:r>
            <a:r>
              <a:rPr lang="en-US" sz="1800" dirty="0" err="1"/>
              <a:t>Kartu</a:t>
            </a:r>
            <a:r>
              <a:rPr lang="en-US" sz="1800" dirty="0"/>
              <a:t> </a:t>
            </a:r>
            <a:r>
              <a:rPr lang="en-US" sz="1800" dirty="0" err="1"/>
              <a:t>Tanda</a:t>
            </a:r>
            <a:r>
              <a:rPr lang="en-US" sz="1800" dirty="0"/>
              <a:t> </a:t>
            </a:r>
            <a:r>
              <a:rPr lang="en-US" sz="1800" dirty="0" err="1"/>
              <a:t>Penduduk</a:t>
            </a:r>
            <a:r>
              <a:rPr lang="en-US" sz="1800" dirty="0"/>
              <a:t> (KTP)</a:t>
            </a:r>
            <a:endParaRPr lang="id-ID" sz="1800" dirty="0"/>
          </a:p>
          <a:p>
            <a:pPr lvl="1"/>
            <a:r>
              <a:rPr lang="en-US" sz="1800" dirty="0" err="1"/>
              <a:t>Fotocopy</a:t>
            </a:r>
            <a:r>
              <a:rPr lang="en-US" sz="1800" dirty="0"/>
              <a:t> C1/</a:t>
            </a:r>
            <a:r>
              <a:rPr lang="en-US" sz="1800" dirty="0" err="1"/>
              <a:t>Kartu</a:t>
            </a:r>
            <a:r>
              <a:rPr lang="en-US" sz="1800" dirty="0"/>
              <a:t> </a:t>
            </a:r>
            <a:r>
              <a:rPr lang="en-US" sz="1800" dirty="0" err="1"/>
              <a:t>Keluarga</a:t>
            </a:r>
            <a:r>
              <a:rPr lang="en-US" sz="1800" dirty="0"/>
              <a:t> (KK)</a:t>
            </a:r>
            <a:endParaRPr lang="id-ID" sz="1800" dirty="0"/>
          </a:p>
          <a:p>
            <a:pPr lvl="1"/>
            <a:r>
              <a:rPr lang="en-US" sz="1800" dirty="0" err="1"/>
              <a:t>Fotocopy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KIA (</a:t>
            </a:r>
            <a:r>
              <a:rPr lang="en-US" sz="1800" dirty="0" err="1"/>
              <a:t>lembar</a:t>
            </a:r>
            <a:r>
              <a:rPr lang="en-US" sz="1800" dirty="0"/>
              <a:t> </a:t>
            </a:r>
            <a:r>
              <a:rPr lang="en-US" sz="1800" dirty="0" err="1"/>
              <a:t>identitas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yang </a:t>
            </a:r>
            <a:r>
              <a:rPr lang="en-US" sz="1800" dirty="0" err="1"/>
              <a:t>diberikan</a:t>
            </a:r>
            <a:r>
              <a:rPr lang="en-US" sz="1800" dirty="0"/>
              <a:t>)</a:t>
            </a:r>
            <a:endParaRPr lang="id-ID" sz="1800" dirty="0"/>
          </a:p>
          <a:p>
            <a:pPr lvl="1"/>
            <a:r>
              <a:rPr lang="en-US" sz="1800" dirty="0" err="1"/>
              <a:t>Fotocop</a:t>
            </a:r>
            <a:r>
              <a:rPr lang="id-ID" sz="1800" dirty="0"/>
              <a:t>y</a:t>
            </a:r>
            <a:r>
              <a:rPr lang="en-US" sz="1800" dirty="0"/>
              <a:t> </a:t>
            </a:r>
            <a:r>
              <a:rPr lang="en-US" sz="1800" dirty="0" err="1"/>
              <a:t>Partograf</a:t>
            </a:r>
            <a:r>
              <a:rPr lang="en-US" sz="1800" dirty="0"/>
              <a:t> / </a:t>
            </a:r>
            <a:r>
              <a:rPr lang="en-US" sz="1800" dirty="0" err="1"/>
              <a:t>laporan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persalinan</a:t>
            </a:r>
            <a:r>
              <a:rPr lang="en-US" sz="1800" dirty="0"/>
              <a:t> / resume </a:t>
            </a:r>
            <a:r>
              <a:rPr lang="en-US" sz="1800" dirty="0" err="1"/>
              <a:t>perawatan</a:t>
            </a:r>
            <a:r>
              <a:rPr lang="en-US" sz="1800" dirty="0"/>
              <a:t> </a:t>
            </a:r>
            <a:r>
              <a:rPr lang="en-US" sz="1800" dirty="0" err="1"/>
              <a:t>kehamilan</a:t>
            </a:r>
            <a:r>
              <a:rPr lang="en-US" sz="1800" dirty="0"/>
              <a:t> / resume </a:t>
            </a:r>
            <a:r>
              <a:rPr lang="en-US" sz="1800" dirty="0" err="1"/>
              <a:t>perawatan</a:t>
            </a:r>
            <a:r>
              <a:rPr lang="en-US" sz="1800" dirty="0"/>
              <a:t> </a:t>
            </a:r>
            <a:r>
              <a:rPr lang="en-US" sz="1800" dirty="0" err="1"/>
              <a:t>bayi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lahir</a:t>
            </a:r>
            <a:r>
              <a:rPr lang="en-US" sz="1800" dirty="0"/>
              <a:t> </a:t>
            </a:r>
            <a:r>
              <a:rPr lang="en-US" sz="1800" dirty="0" err="1"/>
              <a:t>berisiko</a:t>
            </a:r>
            <a:endParaRPr lang="id-ID" sz="1800" dirty="0"/>
          </a:p>
          <a:p>
            <a:pPr lvl="1"/>
            <a:r>
              <a:rPr lang="en-US" sz="1800" dirty="0" err="1"/>
              <a:t>Fotocop</a:t>
            </a:r>
            <a:r>
              <a:rPr lang="id-ID" sz="1800" dirty="0"/>
              <a:t>y</a:t>
            </a:r>
            <a:r>
              <a:rPr lang="en-US" sz="1800" dirty="0"/>
              <a:t> Surat </a:t>
            </a:r>
            <a:r>
              <a:rPr lang="en-US" sz="1800" dirty="0" err="1"/>
              <a:t>Kelahiran</a:t>
            </a:r>
            <a:r>
              <a:rPr lang="en-US" sz="1800" dirty="0"/>
              <a:t> </a:t>
            </a:r>
            <a:endParaRPr lang="id-ID" sz="1800" dirty="0"/>
          </a:p>
          <a:p>
            <a:pPr lvl="1"/>
            <a:r>
              <a:rPr lang="en-US" sz="1800" dirty="0" err="1"/>
              <a:t>Rincian</a:t>
            </a:r>
            <a:r>
              <a:rPr lang="en-US" sz="1800" dirty="0"/>
              <a:t>   </a:t>
            </a:r>
            <a:r>
              <a:rPr lang="en-US" sz="1800" dirty="0" err="1"/>
              <a:t>biaya</a:t>
            </a:r>
            <a:r>
              <a:rPr lang="en-US" sz="1800" dirty="0"/>
              <a:t>   </a:t>
            </a:r>
            <a:r>
              <a:rPr lang="id-ID" sz="1800" dirty="0"/>
              <a:t>pelayanan   </a:t>
            </a:r>
            <a:r>
              <a:rPr lang="en-US" sz="1800" dirty="0" err="1"/>
              <a:t>perawatan</a:t>
            </a:r>
            <a:r>
              <a:rPr lang="en-US" sz="1800" dirty="0"/>
              <a:t>  </a:t>
            </a:r>
            <a:r>
              <a:rPr lang="en-US" sz="1800" dirty="0" err="1"/>
              <a:t>kehamilan</a:t>
            </a:r>
            <a:r>
              <a:rPr lang="id-ID" sz="1800" dirty="0"/>
              <a:t>,  Persalinan  dan  Bayi  Baru  Lahir </a:t>
            </a:r>
            <a:r>
              <a:rPr lang="en-US" sz="1800" dirty="0" err="1" smtClean="0"/>
              <a:t>berisiko</a:t>
            </a:r>
            <a:r>
              <a:rPr lang="en-US" sz="1800" dirty="0" smtClean="0"/>
              <a:t> </a:t>
            </a:r>
            <a:r>
              <a:rPr lang="en-US" sz="1800" dirty="0"/>
              <a:t>di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endParaRPr lang="id-ID" sz="1800" dirty="0"/>
          </a:p>
          <a:p>
            <a:pPr lvl="1"/>
            <a:r>
              <a:rPr lang="en-US" sz="1800" dirty="0"/>
              <a:t>Surat </a:t>
            </a:r>
            <a:r>
              <a:rPr lang="en-US" sz="1800" dirty="0" err="1"/>
              <a:t>pernyataan</a:t>
            </a:r>
            <a:r>
              <a:rPr lang="en-US" sz="1800" dirty="0"/>
              <a:t> </a:t>
            </a:r>
            <a:r>
              <a:rPr lang="en-US" sz="1800" dirty="0" err="1"/>
              <a:t>kepesertaan</a:t>
            </a:r>
            <a:r>
              <a:rPr lang="en-US" sz="1800" dirty="0"/>
              <a:t> KB </a:t>
            </a:r>
            <a:r>
              <a:rPr lang="en-US" sz="1800" dirty="0" err="1"/>
              <a:t>pasca</a:t>
            </a:r>
            <a:r>
              <a:rPr lang="en-US" sz="1800" dirty="0"/>
              <a:t> </a:t>
            </a:r>
            <a:r>
              <a:rPr lang="en-US" sz="1800" dirty="0" err="1" smtClean="0"/>
              <a:t>salin</a:t>
            </a:r>
            <a:endParaRPr lang="en-US" sz="1800" dirty="0" smtClean="0"/>
          </a:p>
          <a:p>
            <a:pPr lvl="1"/>
            <a:r>
              <a:rPr lang="en-US" sz="1800" dirty="0" err="1" smtClean="0"/>
              <a:t>Surat</a:t>
            </a:r>
            <a:r>
              <a:rPr lang="en-US" sz="1800" dirty="0" smtClean="0"/>
              <a:t> </a:t>
            </a:r>
            <a:r>
              <a:rPr lang="en-US" sz="1800" dirty="0" err="1" smtClean="0"/>
              <a:t>Keterangan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</a:t>
            </a:r>
            <a:r>
              <a:rPr lang="en-US" sz="1800" dirty="0" smtClean="0"/>
              <a:t> </a:t>
            </a:r>
            <a:r>
              <a:rPr lang="en-US" sz="1800" dirty="0" err="1" smtClean="0"/>
              <a:t>Manfaat</a:t>
            </a:r>
            <a:r>
              <a:rPr lang="en-US" sz="1800" dirty="0" smtClean="0"/>
              <a:t> </a:t>
            </a:r>
            <a:r>
              <a:rPr lang="en-US" sz="1800" dirty="0" err="1" smtClean="0"/>
              <a:t>Jampersal</a:t>
            </a:r>
            <a:endParaRPr lang="en-US" sz="1800" dirty="0" smtClean="0"/>
          </a:p>
          <a:p>
            <a:pPr lvl="1"/>
            <a:r>
              <a:rPr lang="en-US" sz="1800" dirty="0" err="1"/>
              <a:t>Surat</a:t>
            </a:r>
            <a:r>
              <a:rPr lang="en-US" sz="1800" dirty="0"/>
              <a:t> </a:t>
            </a:r>
            <a:r>
              <a:rPr lang="en-US" sz="1800" dirty="0" err="1"/>
              <a:t>Pengantar</a:t>
            </a:r>
            <a:r>
              <a:rPr lang="en-US" sz="1800" dirty="0"/>
              <a:t> </a:t>
            </a:r>
            <a:r>
              <a:rPr lang="en-US" sz="1800" dirty="0" err="1"/>
              <a:t>Pengajuan</a:t>
            </a:r>
            <a:r>
              <a:rPr lang="en-US" sz="1800" dirty="0"/>
              <a:t> </a:t>
            </a:r>
            <a:r>
              <a:rPr lang="en-US" sz="1800" dirty="0" err="1"/>
              <a:t>Klaim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 smtClean="0"/>
              <a:t>Dinkes</a:t>
            </a:r>
            <a:endParaRPr lang="en-US" sz="1800" dirty="0" smtClean="0"/>
          </a:p>
          <a:p>
            <a:pPr lvl="1"/>
            <a:endParaRPr lang="id-ID" sz="1800" dirty="0"/>
          </a:p>
          <a:p>
            <a:pPr marL="868680" lvl="1" indent="-457200">
              <a:buFont typeface="+mj-lt"/>
              <a:buAutoNum type="arabicPeriod" startAt="6"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id-ID" dirty="0"/>
              <a:t>Pengajuan Klaim</a:t>
            </a:r>
          </a:p>
        </p:txBody>
      </p:sp>
    </p:spTree>
    <p:extLst>
      <p:ext uri="{BB962C8B-B14F-4D97-AF65-F5344CB8AC3E}">
        <p14:creationId xmlns:p14="http://schemas.microsoft.com/office/powerpoint/2010/main" val="32165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Klaim lengkap dan benar </a:t>
            </a:r>
            <a:r>
              <a:rPr lang="id-ID" dirty="0" smtClean="0">
                <a:sym typeface="Wingdings" panose="05000000000000000000" pitchFamily="2" charset="2"/>
              </a:rPr>
              <a:t> diajukan pembayaran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Klaim yang belum lengkap dan benar  disampaikan dalam 10 hari kerja sejak diterima klaim  </a:t>
            </a:r>
          </a:p>
          <a:p>
            <a:pPr marL="0" indent="0">
              <a:buNone/>
            </a:pPr>
            <a:r>
              <a:rPr lang="id-ID" dirty="0">
                <a:sym typeface="Wingdings" panose="05000000000000000000" pitchFamily="2" charset="2"/>
              </a:rPr>
              <a:t> </a:t>
            </a:r>
            <a:r>
              <a:rPr lang="id-ID" dirty="0" smtClean="0">
                <a:sym typeface="Wingdings" panose="05000000000000000000" pitchFamily="2" charset="2"/>
              </a:rPr>
              <a:t>    (kec. RS tipe A dan B s/d 15 hari kerja)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Pengiriman kembali perbaikan setelah verifikasi selambat-lambatnya 5 hari kerja sejak diterima verifikasi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Pembayaran klaim paling lambat 30 hari setelah </a:t>
            </a:r>
            <a:r>
              <a:rPr lang="id-ID" dirty="0" smtClean="0">
                <a:sym typeface="Wingdings" panose="05000000000000000000" pitchFamily="2" charset="2"/>
              </a:rPr>
              <a:t>berk</a:t>
            </a:r>
            <a:r>
              <a:rPr lang="en-US" dirty="0" smtClean="0">
                <a:sym typeface="Wingdings" panose="05000000000000000000" pitchFamily="2" charset="2"/>
              </a:rPr>
              <a:t>a</a:t>
            </a:r>
            <a:r>
              <a:rPr lang="id-ID" dirty="0" smtClean="0">
                <a:sym typeface="Wingdings" panose="05000000000000000000" pitchFamily="2" charset="2"/>
              </a:rPr>
              <a:t>s </a:t>
            </a:r>
            <a:r>
              <a:rPr lang="id-ID" dirty="0" smtClean="0">
                <a:sym typeface="Wingdings" panose="05000000000000000000" pitchFamily="2" charset="2"/>
              </a:rPr>
              <a:t>lengkap dan benar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Pembayaran klaim melalui rekening fasyankes</a:t>
            </a:r>
          </a:p>
          <a:p>
            <a:endParaRPr lang="id-ID" dirty="0" smtClean="0">
              <a:sym typeface="Wingdings" panose="05000000000000000000" pitchFamily="2" charset="2"/>
            </a:endParaRPr>
          </a:p>
          <a:p>
            <a:endParaRPr lang="id-ID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Verifikasi Klaim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35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BUKTI PENDUKUNG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03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6402"/>
            <a:ext cx="876898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0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000" dirty="0" smtClean="0"/>
              <a:t>Bukti penerimaan transport pendamping</a:t>
            </a:r>
            <a:endParaRPr lang="id-ID" sz="4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57783" cy="430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8105" y="6238438"/>
            <a:ext cx="54726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Blanko bisa diperbanyak oleh faskes atau pihak desa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85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Bukti Pendukung Layanan</a:t>
            </a:r>
            <a:endParaRPr lang="id-ID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3"/>
            <a:ext cx="5976664" cy="45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8105" y="6238438"/>
            <a:ext cx="5472608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Blanko bisa diperbanyak oleh faskes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95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77" y="260648"/>
            <a:ext cx="7756263" cy="1054250"/>
          </a:xfrm>
        </p:spPr>
        <p:txBody>
          <a:bodyPr/>
          <a:lstStyle/>
          <a:p>
            <a:r>
              <a:rPr lang="id-ID" dirty="0"/>
              <a:t>Bukti Pendukung Layanan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359650" cy="49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8105" y="6238438"/>
            <a:ext cx="5472608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Blanko bisa diperbanyak oleh faskes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73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936104"/>
          </a:xfrm>
        </p:spPr>
        <p:txBody>
          <a:bodyPr/>
          <a:lstStyle/>
          <a:p>
            <a:r>
              <a:rPr lang="id-ID" sz="4800" dirty="0"/>
              <a:t>Bukti Pendukung Layanan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99" y="960798"/>
            <a:ext cx="4618419" cy="527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8105" y="6418458"/>
            <a:ext cx="54726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Blanko bisa diperbanyak oleh faskes atau pihak desa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01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623888"/>
            <a:r>
              <a:rPr lang="id-ID" sz="3200" dirty="0" smtClean="0"/>
              <a:t>Rakor Tim Jampersal </a:t>
            </a:r>
            <a:r>
              <a:rPr lang="id-ID" sz="2800" dirty="0" smtClean="0"/>
              <a:t>(Januari 2018)</a:t>
            </a:r>
          </a:p>
          <a:p>
            <a:pPr marL="623888" indent="-623888"/>
            <a:r>
              <a:rPr lang="en-US" sz="3200" dirty="0" err="1" smtClean="0"/>
              <a:t>Sosialisasi</a:t>
            </a:r>
            <a:r>
              <a:rPr lang="en-US" sz="3200" dirty="0" smtClean="0"/>
              <a:t> program </a:t>
            </a:r>
            <a:r>
              <a:rPr lang="en-US" sz="3200" dirty="0" err="1" smtClean="0"/>
              <a:t>Jampersal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fasyankes</a:t>
            </a:r>
            <a:r>
              <a:rPr lang="id-ID" sz="3200" dirty="0" smtClean="0"/>
              <a:t> </a:t>
            </a:r>
            <a:r>
              <a:rPr lang="id-ID" sz="2800" dirty="0" smtClean="0"/>
              <a:t>(Februari 2018)</a:t>
            </a:r>
          </a:p>
          <a:p>
            <a:pPr marL="623888" indent="-623888"/>
            <a:r>
              <a:rPr lang="id-ID" sz="3200" dirty="0" smtClean="0"/>
              <a:t>Pembayaran klaim dan penggantian biaya sewa kendaraan </a:t>
            </a:r>
            <a:r>
              <a:rPr lang="id-ID" sz="2800" dirty="0" smtClean="0"/>
              <a:t>(Januari-Desember 2018)</a:t>
            </a:r>
          </a:p>
          <a:p>
            <a:pPr marL="623888" indent="-623888"/>
            <a:r>
              <a:rPr lang="id-ID" sz="3200" dirty="0" smtClean="0"/>
              <a:t>Evaluasi Jampersal </a:t>
            </a:r>
            <a:r>
              <a:rPr lang="id-ID" sz="2800" dirty="0" smtClean="0"/>
              <a:t>(November 2018)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dirty="0" smtClean="0">
                <a:solidFill>
                  <a:schemeClr val="tx1"/>
                </a:solidFill>
              </a:rPr>
              <a:t>RKA Jampersal th 2018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Trend </a:t>
            </a:r>
            <a:r>
              <a:rPr lang="en-US" b="1" dirty="0" err="1" smtClean="0">
                <a:solidFill>
                  <a:schemeClr val="tx1"/>
                </a:solidFill>
              </a:rPr>
              <a:t>Jumlah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Ibu</a:t>
            </a:r>
            <a:r>
              <a:rPr lang="id-ID" b="1" dirty="0" smtClean="0">
                <a:solidFill>
                  <a:schemeClr val="tx1"/>
                </a:solidFill>
              </a:rPr>
              <a:t> DIY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id-ID" b="1" dirty="0" smtClean="0">
                <a:solidFill>
                  <a:schemeClr val="tx1"/>
                </a:solidFill>
              </a:rPr>
              <a:t>Th </a:t>
            </a:r>
            <a:r>
              <a:rPr lang="en-US" b="1" dirty="0" smtClean="0">
                <a:solidFill>
                  <a:schemeClr val="tx1"/>
                </a:solidFill>
              </a:rPr>
              <a:t>2013-2017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409366"/>
              </p:ext>
            </p:extLst>
          </p:nvPr>
        </p:nvGraphicFramePr>
        <p:xfrm>
          <a:off x="779463" y="1828800"/>
          <a:ext cx="758348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3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/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Pratama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Fotokopi</a:t>
            </a:r>
            <a:r>
              <a:rPr lang="en-US" dirty="0" smtClean="0"/>
              <a:t> SK </a:t>
            </a:r>
            <a:r>
              <a:rPr lang="en-US" dirty="0" err="1" smtClean="0"/>
              <a:t>Direktur</a:t>
            </a:r>
            <a:r>
              <a:rPr lang="en-US" dirty="0" smtClean="0"/>
              <a:t>, SK </a:t>
            </a:r>
            <a:r>
              <a:rPr lang="en-US" dirty="0" err="1" smtClean="0"/>
              <a:t>Pendirian</a:t>
            </a:r>
            <a:r>
              <a:rPr lang="en-US" dirty="0" smtClean="0"/>
              <a:t>,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enetapan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elas</a:t>
            </a:r>
            <a:r>
              <a:rPr lang="en-US" dirty="0" smtClean="0"/>
              <a:t>,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bank BPD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Fotokopi</a:t>
            </a:r>
            <a:r>
              <a:rPr lang="en-US" dirty="0" smtClean="0"/>
              <a:t> NPWP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PKS </a:t>
            </a:r>
            <a:r>
              <a:rPr lang="en-US" dirty="0" err="1" smtClean="0"/>
              <a:t>rangkap</a:t>
            </a:r>
            <a:r>
              <a:rPr lang="en-US" dirty="0" smtClean="0"/>
              <a:t> 2 </a:t>
            </a:r>
            <a:r>
              <a:rPr lang="en-US" dirty="0" err="1" smtClean="0"/>
              <a:t>bermaterai</a:t>
            </a:r>
            <a:r>
              <a:rPr lang="en-US" smtClean="0"/>
              <a:t> 6000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KELENGKAPAN BERKAS PENGAJUAN PERJANJIAN KERJASAMA (PKS) ANTARA DINAS KESEHATAN KABUPATEN BANTUL DENGAN FASYANKES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8769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829" y="1484784"/>
            <a:ext cx="7467600" cy="36163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/>
          </a:p>
        </p:txBody>
      </p:sp>
      <p:pic>
        <p:nvPicPr>
          <p:cNvPr id="3074" name="Picture 2" descr="animasi-bergerak-terima-kasih-0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80720" cy="47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Verifikasi kepemilikan jaminan ? -&gt; p care, jamkesda</a:t>
            </a:r>
          </a:p>
          <a:p>
            <a:r>
              <a:rPr lang="id-ID" dirty="0" smtClean="0"/>
              <a:t>Maksimal klaim masuk tanggal 10 bulan berikutnya</a:t>
            </a:r>
          </a:p>
          <a:p>
            <a:r>
              <a:rPr lang="id-ID" dirty="0" smtClean="0"/>
              <a:t>Maksimal penerimaan PKS : 28 Februari 2018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DISKUSI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52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83488" cy="1283167"/>
          </a:xfrm>
        </p:spPr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Trend </a:t>
            </a:r>
            <a:r>
              <a:rPr lang="en-US" b="1" dirty="0" err="1" smtClean="0">
                <a:solidFill>
                  <a:schemeClr val="tx1"/>
                </a:solidFill>
              </a:rPr>
              <a:t>Angka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Ibu</a:t>
            </a:r>
            <a:r>
              <a:rPr lang="en-US" b="1" dirty="0" smtClean="0">
                <a:solidFill>
                  <a:schemeClr val="tx1"/>
                </a:solidFill>
              </a:rPr>
              <a:t> (AKI)</a:t>
            </a:r>
            <a:r>
              <a:rPr lang="id-ID" b="1" dirty="0" smtClean="0">
                <a:solidFill>
                  <a:schemeClr val="tx1"/>
                </a:solidFill>
              </a:rPr>
              <a:t> DIY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id-ID" b="1" dirty="0" smtClean="0">
                <a:solidFill>
                  <a:schemeClr val="tx1"/>
                </a:solidFill>
              </a:rPr>
              <a:t>Th </a:t>
            </a:r>
            <a:r>
              <a:rPr lang="en-US" b="1" dirty="0" smtClean="0">
                <a:solidFill>
                  <a:schemeClr val="tx1"/>
                </a:solidFill>
              </a:rPr>
              <a:t>2013-2017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483643"/>
              </p:ext>
            </p:extLst>
          </p:nvPr>
        </p:nvGraphicFramePr>
        <p:xfrm>
          <a:off x="251521" y="1828800"/>
          <a:ext cx="811143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76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83488" cy="1283167"/>
          </a:xfrm>
        </p:spPr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Trend </a:t>
            </a:r>
            <a:r>
              <a:rPr lang="en-US" b="1" dirty="0" err="1" smtClean="0">
                <a:solidFill>
                  <a:schemeClr val="tx1"/>
                </a:solidFill>
              </a:rPr>
              <a:t>Angka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Bayi</a:t>
            </a:r>
            <a:r>
              <a:rPr lang="en-US" b="1" dirty="0" smtClean="0">
                <a:solidFill>
                  <a:schemeClr val="tx1"/>
                </a:solidFill>
              </a:rPr>
              <a:t> (AKB)</a:t>
            </a:r>
            <a:r>
              <a:rPr lang="id-ID" b="1" dirty="0" smtClean="0">
                <a:solidFill>
                  <a:schemeClr val="tx1"/>
                </a:solidFill>
              </a:rPr>
              <a:t> DIY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id-ID" b="1" dirty="0" smtClean="0">
                <a:solidFill>
                  <a:schemeClr val="tx1"/>
                </a:solidFill>
              </a:rPr>
              <a:t>Th </a:t>
            </a:r>
            <a:r>
              <a:rPr lang="en-US" b="1" dirty="0" smtClean="0">
                <a:solidFill>
                  <a:schemeClr val="tx1"/>
                </a:solidFill>
              </a:rPr>
              <a:t>2013-2017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251373"/>
              </p:ext>
            </p:extLst>
          </p:nvPr>
        </p:nvGraphicFramePr>
        <p:xfrm>
          <a:off x="779463" y="1828800"/>
          <a:ext cx="7896993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2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pPr>
              <a:defRPr sz="3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Trend </a:t>
            </a:r>
            <a:r>
              <a:rPr lang="en-US" b="1" dirty="0" err="1" smtClean="0">
                <a:solidFill>
                  <a:schemeClr val="tx1"/>
                </a:solidFill>
              </a:rPr>
              <a:t>Jumlah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Ibu</a:t>
            </a:r>
            <a:r>
              <a:rPr lang="en-US" b="1" dirty="0" smtClean="0">
                <a:solidFill>
                  <a:schemeClr val="tx1"/>
                </a:solidFill>
              </a:rPr>
              <a:t> per </a:t>
            </a:r>
            <a:r>
              <a:rPr lang="en-US" b="1" dirty="0" err="1" smtClean="0">
                <a:solidFill>
                  <a:schemeClr val="tx1"/>
                </a:solidFill>
              </a:rPr>
              <a:t>Kabupaten</a:t>
            </a:r>
            <a:r>
              <a:rPr lang="en-US" b="1" dirty="0" smtClean="0">
                <a:solidFill>
                  <a:schemeClr val="tx1"/>
                </a:solidFill>
              </a:rPr>
              <a:t>/Kota se DIY </a:t>
            </a:r>
            <a:r>
              <a:rPr lang="en-US" b="1" dirty="0" err="1" smtClean="0">
                <a:solidFill>
                  <a:schemeClr val="tx1"/>
                </a:solidFill>
              </a:rPr>
              <a:t>Tahun</a:t>
            </a:r>
            <a:r>
              <a:rPr lang="en-US" b="1" dirty="0" smtClean="0">
                <a:solidFill>
                  <a:schemeClr val="tx1"/>
                </a:solidFill>
              </a:rPr>
              <a:t> 2017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412486"/>
              </p:ext>
            </p:extLst>
          </p:nvPr>
        </p:nvGraphicFramePr>
        <p:xfrm>
          <a:off x="779463" y="1828800"/>
          <a:ext cx="758348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5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2334</TotalTime>
  <Words>2038</Words>
  <Application>Microsoft Office PowerPoint</Application>
  <PresentationFormat>On-screen Show (4:3)</PresentationFormat>
  <Paragraphs>335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Hardcover</vt:lpstr>
      <vt:lpstr>EVALUASI PELAKSANAAN PROGRAM JAMPERSAL KABUPATEN BANTUL TAHUN 2017  DAN  SOSIALISASI PELAKSANAAN PROGRAM JAMPERSAL KABUPATEN BANTUL TAHUN 2018</vt:lpstr>
      <vt:lpstr>LATAR BELAKANG</vt:lpstr>
      <vt:lpstr>LATAR BELAKANG </vt:lpstr>
      <vt:lpstr> CAPAIAN AKI DAN AKB </vt:lpstr>
      <vt:lpstr>Trend Jumlah Kematian Bayi DIY  Th 2013-2017</vt:lpstr>
      <vt:lpstr>Trend Jumlah Kematian Ibu DIY   Th 2013-2017</vt:lpstr>
      <vt:lpstr>Trend Angka Kematian Ibu (AKI) DIY Th 2013-2017</vt:lpstr>
      <vt:lpstr>Trend Angka Kematian Bayi (AKB) DIY Th 2013-2017</vt:lpstr>
      <vt:lpstr>Trend Jumlah Kematian Ibu per Kabupaten/Kota se DIY Tahun 2017</vt:lpstr>
      <vt:lpstr>PowerPoint Presentation</vt:lpstr>
      <vt:lpstr>Trend Jumlah Kematian Bayi per Kabupaten/Kota se DIY Tahun 2017</vt:lpstr>
      <vt:lpstr>Distribusi Kasus Kematian Ibu Berdasarkan Kategori Umur</vt:lpstr>
      <vt:lpstr>Distribusi Kasus Kematian Ibu Berdasarkan Tingkat Pendidikan</vt:lpstr>
      <vt:lpstr>Distribusi Kasus Kematian Ibu Berdasarkan Gravida</vt:lpstr>
      <vt:lpstr>Distribusi Kasus Kematian Ibu Berdasarkan Paritas</vt:lpstr>
      <vt:lpstr>Grafik Trend Kematian Ibu Kab Bantul   Th 2012-2017</vt:lpstr>
      <vt:lpstr>Grafik Trend Kematian Bayi Kab Bantul   Th 2012-2017</vt:lpstr>
      <vt:lpstr>JAMPERSAL</vt:lpstr>
      <vt:lpstr>JAMINAN PERSALINAN (JAMPERSAL)</vt:lpstr>
      <vt:lpstr>DASAR HUKUM PELAKSANAAN</vt:lpstr>
      <vt:lpstr>TUJUAN</vt:lpstr>
      <vt:lpstr>SASARAN</vt:lpstr>
      <vt:lpstr>KEBIJAKAN OPERASIONAL</vt:lpstr>
      <vt:lpstr>RUANG LINGKUP</vt:lpstr>
      <vt:lpstr>PEMANFAATAN DANA JAMPERSAL</vt:lpstr>
      <vt:lpstr>Jenis pelayanan Jampersal</vt:lpstr>
      <vt:lpstr>Perubahan Juknis DAK 2018 </vt:lpstr>
      <vt:lpstr>PowerPoint Presentation</vt:lpstr>
      <vt:lpstr>Daftar RS dan Puskesmas yang bekerjasama dalam program jampersal Th 2017</vt:lpstr>
      <vt:lpstr>Daftar Klinik Pratama yang bekerjasama dalam program jampersal Th 2017</vt:lpstr>
      <vt:lpstr>Daftar Praktek Mandiri Bidan (PMB) yang bekerjasama dalam program jampersal Th 2017</vt:lpstr>
      <vt:lpstr>Daftar Praktek Mandiri Bidan (PMB) yang bekerjasama dalam program jampersal Th 2017</vt:lpstr>
      <vt:lpstr>Daftar RS dan Puskesmas yang bekerjasama dalam program jampersal Th 2018 (data per 19 Februari 2018)</vt:lpstr>
      <vt:lpstr>Daftar Klinik Pratama yang bekerjasama dalam program jampersal Th 2018 (data per 19 Februari 2018)</vt:lpstr>
      <vt:lpstr>Daftar Praktek Mandiri Bidan (PMB) yang bekerjasama dalam program jampersal Th 2018 (data per 19 Februari 2018)</vt:lpstr>
      <vt:lpstr>Daftar Praktek Mandiri Bidan (PMB) yang bekerjasama dalam program jampersal Th 2018 (data per 19 Februari 2018) </vt:lpstr>
      <vt:lpstr>DATA KUNJUNGAN PASIEN JAMPERSAL  DI FASYANKES (per 31 Desember 2017)</vt:lpstr>
      <vt:lpstr>Klaim RUMAH SAKIT (PER 31 DESEMBER 2017)</vt:lpstr>
      <vt:lpstr>PowerPoint Presentation</vt:lpstr>
      <vt:lpstr>MASALAH DAN HAMBATAN</vt:lpstr>
      <vt:lpstr>Masalah dan Hambatan</vt:lpstr>
      <vt:lpstr>Kesepakatan Evaluasi Tk Kabupaten</vt:lpstr>
      <vt:lpstr>PERSYARATAN PELAYANAN TRANSPORTASI RUJUKAN PROGRAM JAMPERSAL</vt:lpstr>
      <vt:lpstr>PERSYARATAN PELAYANAN PERSALINAN PROGRAM JAMPERSAL</vt:lpstr>
      <vt:lpstr>ALUR LAYANAN PESERTA JAMPERSAL</vt:lpstr>
      <vt:lpstr>Alur pengajuan klaim masyarakat</vt:lpstr>
      <vt:lpstr>Alur pengajuan klaim dari Fasyankes</vt:lpstr>
      <vt:lpstr>Alur pencairan klaim</vt:lpstr>
      <vt:lpstr>Pengajuan Klaim</vt:lpstr>
      <vt:lpstr>Pengajuan Klaim</vt:lpstr>
      <vt:lpstr>Pengajuan Klaim</vt:lpstr>
      <vt:lpstr>Verifikasi Klaim</vt:lpstr>
      <vt:lpstr>BUKTI PENDUKUNG</vt:lpstr>
      <vt:lpstr>PowerPoint Presentation</vt:lpstr>
      <vt:lpstr>Bukti penerimaan transport pendamping</vt:lpstr>
      <vt:lpstr>Bukti Pendukung Layanan</vt:lpstr>
      <vt:lpstr>Bukti Pendukung Layanan</vt:lpstr>
      <vt:lpstr>Bukti Pendukung Layanan</vt:lpstr>
      <vt:lpstr>RKA Jampersal th 2018</vt:lpstr>
      <vt:lpstr>KELENGKAPAN BERKAS PENGAJUAN PERJANJIAN KERJASAMA (PKS) ANTARA DINAS KESEHATAN KABUPATEN BANTUL DENGAN FASYANKES</vt:lpstr>
      <vt:lpstr>PowerPoint Presentation</vt:lpstr>
      <vt:lpstr>DISKUSI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PELAKSANAAN PROGRAM JAMPERSAL DI KABUPATEN BANTUL TAHUN 2017</dc:title>
  <dc:creator>User</dc:creator>
  <cp:lastModifiedBy>user</cp:lastModifiedBy>
  <cp:revision>99</cp:revision>
  <cp:lastPrinted>2017-12-11T02:32:39Z</cp:lastPrinted>
  <dcterms:created xsi:type="dcterms:W3CDTF">2017-12-10T04:00:52Z</dcterms:created>
  <dcterms:modified xsi:type="dcterms:W3CDTF">2011-06-04T02:00:22Z</dcterms:modified>
</cp:coreProperties>
</file>