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38"/>
  </p:notesMasterIdLst>
  <p:handoutMasterIdLst>
    <p:handoutMasterId r:id="rId39"/>
  </p:handoutMasterIdLst>
  <p:sldIdLst>
    <p:sldId id="469" r:id="rId2"/>
    <p:sldId id="584" r:id="rId3"/>
    <p:sldId id="585" r:id="rId4"/>
    <p:sldId id="587" r:id="rId5"/>
    <p:sldId id="590" r:id="rId6"/>
    <p:sldId id="632" r:id="rId7"/>
    <p:sldId id="634" r:id="rId8"/>
    <p:sldId id="635" r:id="rId9"/>
    <p:sldId id="636" r:id="rId10"/>
    <p:sldId id="637" r:id="rId11"/>
    <p:sldId id="633" r:id="rId12"/>
    <p:sldId id="638" r:id="rId13"/>
    <p:sldId id="640" r:id="rId14"/>
    <p:sldId id="610" r:id="rId15"/>
    <p:sldId id="611" r:id="rId16"/>
    <p:sldId id="612" r:id="rId17"/>
    <p:sldId id="614" r:id="rId18"/>
    <p:sldId id="615" r:id="rId19"/>
    <p:sldId id="616" r:id="rId20"/>
    <p:sldId id="617" r:id="rId21"/>
    <p:sldId id="618" r:id="rId22"/>
    <p:sldId id="619" r:id="rId23"/>
    <p:sldId id="621" r:id="rId24"/>
    <p:sldId id="622" r:id="rId25"/>
    <p:sldId id="623" r:id="rId26"/>
    <p:sldId id="624" r:id="rId27"/>
    <p:sldId id="625" r:id="rId28"/>
    <p:sldId id="626" r:id="rId29"/>
    <p:sldId id="627" r:id="rId30"/>
    <p:sldId id="628" r:id="rId31"/>
    <p:sldId id="629" r:id="rId32"/>
    <p:sldId id="630" r:id="rId33"/>
    <p:sldId id="631" r:id="rId34"/>
    <p:sldId id="568" r:id="rId35"/>
    <p:sldId id="577" r:id="rId36"/>
    <p:sldId id="549" r:id="rId37"/>
  </p:sldIdLst>
  <p:sldSz cx="9144000" cy="6858000" type="screen4x3"/>
  <p:notesSz cx="6813550" cy="9945688"/>
  <p:custDataLst>
    <p:tags r:id="rId40"/>
  </p:custDataLst>
  <p:defaultTextStyle>
    <a:defPPr>
      <a:defRPr lang="id-ID"/>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33" autoAdjust="0"/>
  </p:normalViewPr>
  <p:slideViewPr>
    <p:cSldViewPr>
      <p:cViewPr varScale="1">
        <p:scale>
          <a:sx n="68" d="100"/>
          <a:sy n="68" d="100"/>
        </p:scale>
        <p:origin x="1362"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2750" cy="496888"/>
          </a:xfrm>
          <a:prstGeom prst="rect">
            <a:avLst/>
          </a:prstGeom>
        </p:spPr>
        <p:txBody>
          <a:bodyPr vert="horz" lIns="91731" tIns="45865" rIns="91731" bIns="45865" rtlCol="0"/>
          <a:lstStyle>
            <a:lvl1pPr algn="l" eaLnBrk="1" hangingPunct="1">
              <a:defRPr sz="1200">
                <a:cs typeface="Arial" charset="0"/>
              </a:defRPr>
            </a:lvl1pPr>
          </a:lstStyle>
          <a:p>
            <a:pPr>
              <a:defRPr/>
            </a:pPr>
            <a:endParaRPr lang="id-ID"/>
          </a:p>
        </p:txBody>
      </p:sp>
      <p:sp>
        <p:nvSpPr>
          <p:cNvPr id="3" name="Date Placeholder 2"/>
          <p:cNvSpPr>
            <a:spLocks noGrp="1"/>
          </p:cNvSpPr>
          <p:nvPr>
            <p:ph type="dt" sz="quarter" idx="1"/>
          </p:nvPr>
        </p:nvSpPr>
        <p:spPr>
          <a:xfrm>
            <a:off x="3859213" y="0"/>
            <a:ext cx="2952750" cy="496888"/>
          </a:xfrm>
          <a:prstGeom prst="rect">
            <a:avLst/>
          </a:prstGeom>
        </p:spPr>
        <p:txBody>
          <a:bodyPr vert="horz" lIns="91731" tIns="45865" rIns="91731" bIns="45865" rtlCol="0"/>
          <a:lstStyle>
            <a:lvl1pPr algn="r" eaLnBrk="1" hangingPunct="1">
              <a:defRPr sz="1200">
                <a:cs typeface="Arial" charset="0"/>
              </a:defRPr>
            </a:lvl1pPr>
          </a:lstStyle>
          <a:p>
            <a:pPr>
              <a:defRPr/>
            </a:pPr>
            <a:fld id="{07CCF63A-AC72-492C-932C-585000D046DD}" type="datetimeFigureOut">
              <a:rPr lang="id-ID"/>
              <a:pPr>
                <a:defRPr/>
              </a:pPr>
              <a:t>17/12/2018</a:t>
            </a:fld>
            <a:endParaRPr lang="id-ID"/>
          </a:p>
        </p:txBody>
      </p:sp>
      <p:sp>
        <p:nvSpPr>
          <p:cNvPr id="4" name="Footer Placeholder 3"/>
          <p:cNvSpPr>
            <a:spLocks noGrp="1"/>
          </p:cNvSpPr>
          <p:nvPr>
            <p:ph type="ftr" sz="quarter" idx="2"/>
          </p:nvPr>
        </p:nvSpPr>
        <p:spPr>
          <a:xfrm>
            <a:off x="0" y="9447213"/>
            <a:ext cx="2952750" cy="496887"/>
          </a:xfrm>
          <a:prstGeom prst="rect">
            <a:avLst/>
          </a:prstGeom>
        </p:spPr>
        <p:txBody>
          <a:bodyPr vert="horz" lIns="91731" tIns="45865" rIns="91731" bIns="45865" rtlCol="0" anchor="b"/>
          <a:lstStyle>
            <a:lvl1pPr algn="l" eaLnBrk="1" hangingPunct="1">
              <a:defRPr sz="1200">
                <a:cs typeface="Arial" charset="0"/>
              </a:defRPr>
            </a:lvl1pPr>
          </a:lstStyle>
          <a:p>
            <a:pPr>
              <a:defRPr/>
            </a:pPr>
            <a:endParaRPr lang="id-ID"/>
          </a:p>
        </p:txBody>
      </p:sp>
      <p:sp>
        <p:nvSpPr>
          <p:cNvPr id="5" name="Slide Number Placeholder 4"/>
          <p:cNvSpPr>
            <a:spLocks noGrp="1"/>
          </p:cNvSpPr>
          <p:nvPr>
            <p:ph type="sldNum" sz="quarter" idx="3"/>
          </p:nvPr>
        </p:nvSpPr>
        <p:spPr>
          <a:xfrm>
            <a:off x="3859213" y="9447213"/>
            <a:ext cx="2952750" cy="496887"/>
          </a:xfrm>
          <a:prstGeom prst="rect">
            <a:avLst/>
          </a:prstGeom>
        </p:spPr>
        <p:txBody>
          <a:bodyPr vert="horz" wrap="square" lIns="91731" tIns="45865" rIns="91731" bIns="45865" numCol="1" anchor="b" anchorCtr="0" compatLnSpc="1">
            <a:prstTxWarp prst="textNoShape">
              <a:avLst/>
            </a:prstTxWarp>
          </a:bodyPr>
          <a:lstStyle>
            <a:lvl1pPr algn="r" eaLnBrk="1" hangingPunct="1">
              <a:defRPr sz="1200" smtClean="0"/>
            </a:lvl1pPr>
          </a:lstStyle>
          <a:p>
            <a:pPr>
              <a:defRPr/>
            </a:pPr>
            <a:fld id="{F86FA4F7-A232-4BC5-824E-DFF4494BA1C6}" type="slidenum">
              <a:rPr lang="id-ID"/>
              <a:pPr>
                <a:defRPr/>
              </a:pPr>
              <a:t>‹#›</a:t>
            </a:fld>
            <a:endParaRPr lang="id-ID"/>
          </a:p>
        </p:txBody>
      </p:sp>
    </p:spTree>
    <p:extLst>
      <p:ext uri="{BB962C8B-B14F-4D97-AF65-F5344CB8AC3E}">
        <p14:creationId xmlns:p14="http://schemas.microsoft.com/office/powerpoint/2010/main" val="1642768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2750" cy="496888"/>
          </a:xfrm>
          <a:prstGeom prst="rect">
            <a:avLst/>
          </a:prstGeom>
        </p:spPr>
        <p:txBody>
          <a:bodyPr vert="horz" lIns="91731" tIns="45865" rIns="91731" bIns="45865" rtlCol="0"/>
          <a:lstStyle>
            <a:lvl1pPr algn="l" eaLnBrk="1" hangingPunct="1">
              <a:defRPr sz="1200">
                <a:cs typeface="Arial" charset="0"/>
              </a:defRPr>
            </a:lvl1pPr>
          </a:lstStyle>
          <a:p>
            <a:pPr>
              <a:defRPr/>
            </a:pPr>
            <a:endParaRPr lang="id-ID"/>
          </a:p>
        </p:txBody>
      </p:sp>
      <p:sp>
        <p:nvSpPr>
          <p:cNvPr id="3" name="Date Placeholder 2"/>
          <p:cNvSpPr>
            <a:spLocks noGrp="1"/>
          </p:cNvSpPr>
          <p:nvPr>
            <p:ph type="dt" idx="1"/>
          </p:nvPr>
        </p:nvSpPr>
        <p:spPr>
          <a:xfrm>
            <a:off x="3859213" y="0"/>
            <a:ext cx="2952750" cy="496888"/>
          </a:xfrm>
          <a:prstGeom prst="rect">
            <a:avLst/>
          </a:prstGeom>
        </p:spPr>
        <p:txBody>
          <a:bodyPr vert="horz" lIns="91731" tIns="45865" rIns="91731" bIns="45865" rtlCol="0"/>
          <a:lstStyle>
            <a:lvl1pPr algn="r" eaLnBrk="1" hangingPunct="1">
              <a:defRPr sz="1200">
                <a:cs typeface="Arial" charset="0"/>
              </a:defRPr>
            </a:lvl1pPr>
          </a:lstStyle>
          <a:p>
            <a:pPr>
              <a:defRPr/>
            </a:pPr>
            <a:fld id="{F964ECCC-D39B-4E72-8202-55729DE1B4AD}" type="datetimeFigureOut">
              <a:rPr lang="id-ID"/>
              <a:pPr>
                <a:defRPr/>
              </a:pPr>
              <a:t>17/12/2018</a:t>
            </a:fld>
            <a:endParaRPr lang="id-ID"/>
          </a:p>
        </p:txBody>
      </p:sp>
      <p:sp>
        <p:nvSpPr>
          <p:cNvPr id="4" name="Slide Image Placeholder 3"/>
          <p:cNvSpPr>
            <a:spLocks noGrp="1" noRot="1" noChangeAspect="1"/>
          </p:cNvSpPr>
          <p:nvPr>
            <p:ph type="sldImg" idx="2"/>
          </p:nvPr>
        </p:nvSpPr>
        <p:spPr>
          <a:xfrm>
            <a:off x="920750" y="746125"/>
            <a:ext cx="4972050" cy="3729038"/>
          </a:xfrm>
          <a:prstGeom prst="rect">
            <a:avLst/>
          </a:prstGeom>
          <a:noFill/>
          <a:ln w="12700">
            <a:solidFill>
              <a:prstClr val="black"/>
            </a:solidFill>
          </a:ln>
        </p:spPr>
        <p:txBody>
          <a:bodyPr vert="horz" lIns="91731" tIns="45865" rIns="91731" bIns="45865" rtlCol="0" anchor="ctr"/>
          <a:lstStyle/>
          <a:p>
            <a:pPr lvl="0"/>
            <a:endParaRPr lang="id-ID" noProof="0"/>
          </a:p>
        </p:txBody>
      </p:sp>
      <p:sp>
        <p:nvSpPr>
          <p:cNvPr id="5" name="Notes Placeholder 4"/>
          <p:cNvSpPr>
            <a:spLocks noGrp="1"/>
          </p:cNvSpPr>
          <p:nvPr>
            <p:ph type="body" sz="quarter" idx="3"/>
          </p:nvPr>
        </p:nvSpPr>
        <p:spPr>
          <a:xfrm>
            <a:off x="681038" y="4724400"/>
            <a:ext cx="5451475" cy="4475163"/>
          </a:xfrm>
          <a:prstGeom prst="rect">
            <a:avLst/>
          </a:prstGeom>
        </p:spPr>
        <p:txBody>
          <a:bodyPr vert="horz" lIns="91731" tIns="45865" rIns="91731" bIns="45865"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d-ID" noProof="0"/>
          </a:p>
        </p:txBody>
      </p:sp>
      <p:sp>
        <p:nvSpPr>
          <p:cNvPr id="6" name="Footer Placeholder 5"/>
          <p:cNvSpPr>
            <a:spLocks noGrp="1"/>
          </p:cNvSpPr>
          <p:nvPr>
            <p:ph type="ftr" sz="quarter" idx="4"/>
          </p:nvPr>
        </p:nvSpPr>
        <p:spPr>
          <a:xfrm>
            <a:off x="0" y="9447213"/>
            <a:ext cx="2952750" cy="496887"/>
          </a:xfrm>
          <a:prstGeom prst="rect">
            <a:avLst/>
          </a:prstGeom>
        </p:spPr>
        <p:txBody>
          <a:bodyPr vert="horz" lIns="91731" tIns="45865" rIns="91731" bIns="45865" rtlCol="0" anchor="b"/>
          <a:lstStyle>
            <a:lvl1pPr algn="l" eaLnBrk="1" hangingPunct="1">
              <a:defRPr sz="1200">
                <a:cs typeface="Arial" charset="0"/>
              </a:defRPr>
            </a:lvl1pPr>
          </a:lstStyle>
          <a:p>
            <a:pPr>
              <a:defRPr/>
            </a:pPr>
            <a:endParaRPr lang="id-ID"/>
          </a:p>
        </p:txBody>
      </p:sp>
      <p:sp>
        <p:nvSpPr>
          <p:cNvPr id="7" name="Slide Number Placeholder 6"/>
          <p:cNvSpPr>
            <a:spLocks noGrp="1"/>
          </p:cNvSpPr>
          <p:nvPr>
            <p:ph type="sldNum" sz="quarter" idx="5"/>
          </p:nvPr>
        </p:nvSpPr>
        <p:spPr>
          <a:xfrm>
            <a:off x="3859213" y="9447213"/>
            <a:ext cx="2952750" cy="496887"/>
          </a:xfrm>
          <a:prstGeom prst="rect">
            <a:avLst/>
          </a:prstGeom>
        </p:spPr>
        <p:txBody>
          <a:bodyPr vert="horz" wrap="square" lIns="91731" tIns="45865" rIns="91731" bIns="45865" numCol="1" anchor="b" anchorCtr="0" compatLnSpc="1">
            <a:prstTxWarp prst="textNoShape">
              <a:avLst/>
            </a:prstTxWarp>
          </a:bodyPr>
          <a:lstStyle>
            <a:lvl1pPr algn="r" eaLnBrk="1" hangingPunct="1">
              <a:defRPr sz="1200" smtClean="0"/>
            </a:lvl1pPr>
          </a:lstStyle>
          <a:p>
            <a:pPr>
              <a:defRPr/>
            </a:pPr>
            <a:fld id="{1157CD0F-0DD5-4AF4-BF89-3BAA75FA23E3}" type="slidenum">
              <a:rPr lang="id-ID"/>
              <a:pPr>
                <a:defRPr/>
              </a:pPr>
              <a:t>‹#›</a:t>
            </a:fld>
            <a:endParaRPr lang="id-ID"/>
          </a:p>
        </p:txBody>
      </p:sp>
    </p:spTree>
    <p:extLst>
      <p:ext uri="{BB962C8B-B14F-4D97-AF65-F5344CB8AC3E}">
        <p14:creationId xmlns:p14="http://schemas.microsoft.com/office/powerpoint/2010/main" val="38758582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pPr>
              <a:defRPr/>
            </a:pPr>
            <a:fld id="{1157CD0F-0DD5-4AF4-BF89-3BAA75FA23E3}" type="slidenum">
              <a:rPr lang="id-ID" smtClean="0"/>
              <a:pPr>
                <a:defRPr/>
              </a:pPr>
              <a:t>14</a:t>
            </a:fld>
            <a:endParaRPr lang="id-ID"/>
          </a:p>
        </p:txBody>
      </p:sp>
    </p:spTree>
    <p:extLst>
      <p:ext uri="{BB962C8B-B14F-4D97-AF65-F5344CB8AC3E}">
        <p14:creationId xmlns:p14="http://schemas.microsoft.com/office/powerpoint/2010/main" val="3559922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9F0455-4E61-4766-8D76-CC361659AD66}" type="slidenum">
              <a:rPr lang="en-US" smtClean="0"/>
              <a:pPr/>
              <a:t>30</a:t>
            </a:fld>
            <a:endParaRPr lang="en-US"/>
          </a:p>
        </p:txBody>
      </p:sp>
    </p:spTree>
    <p:extLst>
      <p:ext uri="{BB962C8B-B14F-4D97-AF65-F5344CB8AC3E}">
        <p14:creationId xmlns:p14="http://schemas.microsoft.com/office/powerpoint/2010/main" val="3236409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609F0455-4E61-4766-8D76-CC361659AD66}" type="slidenum">
              <a:rPr lang="en-US" smtClean="0"/>
              <a:pPr/>
              <a:t>33</a:t>
            </a:fld>
            <a:endParaRPr lang="en-US"/>
          </a:p>
        </p:txBody>
      </p:sp>
    </p:spTree>
    <p:extLst>
      <p:ext uri="{BB962C8B-B14F-4D97-AF65-F5344CB8AC3E}">
        <p14:creationId xmlns:p14="http://schemas.microsoft.com/office/powerpoint/2010/main" val="2304855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pPr>
              <a:defRPr/>
            </a:pPr>
            <a:fld id="{1157CD0F-0DD5-4AF4-BF89-3BAA75FA23E3}" type="slidenum">
              <a:rPr lang="id-ID" smtClean="0"/>
              <a:pPr>
                <a:defRPr/>
              </a:pPr>
              <a:t>34</a:t>
            </a:fld>
            <a:endParaRPr lang="id-ID"/>
          </a:p>
        </p:txBody>
      </p:sp>
    </p:spTree>
    <p:extLst>
      <p:ext uri="{BB962C8B-B14F-4D97-AF65-F5344CB8AC3E}">
        <p14:creationId xmlns:p14="http://schemas.microsoft.com/office/powerpoint/2010/main" val="3808046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ltLang="id-ID" smtClean="0"/>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2422685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5B7F8655-D07C-49E0-B472-7258D156C484}" type="datetimeFigureOut">
              <a:rPr lang="id-ID" smtClean="0"/>
              <a:pPr>
                <a:defRPr/>
              </a:pPr>
              <a:t>17/12/2018</a:t>
            </a:fld>
            <a:endParaRPr lang="id-ID"/>
          </a:p>
        </p:txBody>
      </p:sp>
      <p:sp>
        <p:nvSpPr>
          <p:cNvPr id="5" name="Footer Placeholder 4"/>
          <p:cNvSpPr>
            <a:spLocks noGrp="1"/>
          </p:cNvSpPr>
          <p:nvPr>
            <p:ph type="ftr" sz="quarter" idx="11"/>
          </p:nvPr>
        </p:nvSpPr>
        <p:spPr/>
        <p:txBody>
          <a:bodyPr/>
          <a:lstStyle/>
          <a:p>
            <a:pPr>
              <a:defRPr/>
            </a:pPr>
            <a:endParaRPr lang="id-ID"/>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A4BB04D9-2CD9-4DE1-AE93-E05C69A462CE}" type="slidenum">
              <a:rPr lang="id-ID" smtClean="0"/>
              <a:pPr>
                <a:defRPr/>
              </a:pPr>
              <a:t>‹#›</a:t>
            </a:fld>
            <a:endParaRPr lang="id-ID"/>
          </a:p>
        </p:txBody>
      </p:sp>
    </p:spTree>
    <p:extLst>
      <p:ext uri="{BB962C8B-B14F-4D97-AF65-F5344CB8AC3E}">
        <p14:creationId xmlns:p14="http://schemas.microsoft.com/office/powerpoint/2010/main" val="3878995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16F8EE7B-CF06-4D70-9525-838E596AF3E3}" type="datetimeFigureOut">
              <a:rPr lang="id-ID" smtClean="0"/>
              <a:pPr>
                <a:defRPr/>
              </a:pPr>
              <a:t>17/12/2018</a:t>
            </a:fld>
            <a:endParaRPr lang="id-ID"/>
          </a:p>
        </p:txBody>
      </p:sp>
      <p:sp>
        <p:nvSpPr>
          <p:cNvPr id="5" name="Footer Placeholder 4"/>
          <p:cNvSpPr>
            <a:spLocks noGrp="1"/>
          </p:cNvSpPr>
          <p:nvPr>
            <p:ph type="ftr" sz="quarter" idx="11"/>
          </p:nvPr>
        </p:nvSpPr>
        <p:spPr/>
        <p:txBody>
          <a:bodyPr/>
          <a:lstStyle/>
          <a:p>
            <a:pPr>
              <a:defRPr/>
            </a:pPr>
            <a:endParaRPr lang="id-ID"/>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993537DA-CA50-4085-BA26-26627CB46C92}" type="slidenum">
              <a:rPr lang="id-ID" smtClean="0"/>
              <a:pPr>
                <a:defRPr/>
              </a:pPr>
              <a:t>‹#›</a:t>
            </a:fld>
            <a:endParaRPr lang="id-ID"/>
          </a:p>
        </p:txBody>
      </p:sp>
    </p:spTree>
    <p:extLst>
      <p:ext uri="{BB962C8B-B14F-4D97-AF65-F5344CB8AC3E}">
        <p14:creationId xmlns:p14="http://schemas.microsoft.com/office/powerpoint/2010/main" val="139905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16F8EE7B-CF06-4D70-9525-838E596AF3E3}" type="datetimeFigureOut">
              <a:rPr lang="id-ID" smtClean="0"/>
              <a:pPr>
                <a:defRPr/>
              </a:pPr>
              <a:t>17/12/2018</a:t>
            </a:fld>
            <a:endParaRPr lang="id-ID"/>
          </a:p>
        </p:txBody>
      </p:sp>
      <p:sp>
        <p:nvSpPr>
          <p:cNvPr id="5" name="Footer Placeholder 4"/>
          <p:cNvSpPr>
            <a:spLocks noGrp="1"/>
          </p:cNvSpPr>
          <p:nvPr>
            <p:ph type="ftr" sz="quarter" idx="11"/>
          </p:nvPr>
        </p:nvSpPr>
        <p:spPr/>
        <p:txBody>
          <a:bodyPr/>
          <a:lstStyle/>
          <a:p>
            <a:pPr>
              <a:defRPr/>
            </a:pPr>
            <a:endParaRPr lang="id-ID"/>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993537DA-CA50-4085-BA26-26627CB46C92}" type="slidenum">
              <a:rPr lang="id-ID" smtClean="0"/>
              <a:pPr>
                <a:defRPr/>
              </a:pPr>
              <a:t>‹#›</a:t>
            </a:fld>
            <a:endParaRPr lang="id-ID"/>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3881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a:defRPr/>
            </a:pPr>
            <a:fld id="{16F8EE7B-CF06-4D70-9525-838E596AF3E3}" type="datetimeFigureOut">
              <a:rPr lang="id-ID" smtClean="0"/>
              <a:pPr>
                <a:defRPr/>
              </a:pPr>
              <a:t>17/12/2018</a:t>
            </a:fld>
            <a:endParaRPr lang="id-ID"/>
          </a:p>
        </p:txBody>
      </p:sp>
      <p:sp>
        <p:nvSpPr>
          <p:cNvPr id="6" name="Footer Placeholder 5"/>
          <p:cNvSpPr>
            <a:spLocks noGrp="1"/>
          </p:cNvSpPr>
          <p:nvPr>
            <p:ph type="ftr" sz="quarter" idx="11"/>
          </p:nvPr>
        </p:nvSpPr>
        <p:spPr/>
        <p:txBody>
          <a:bodyPr/>
          <a:lstStyle/>
          <a:p>
            <a:pPr>
              <a:defRPr/>
            </a:pPr>
            <a:endParaRPr lang="id-ID"/>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993537DA-CA50-4085-BA26-26627CB46C92}" type="slidenum">
              <a:rPr lang="id-ID" smtClean="0"/>
              <a:pPr>
                <a:defRPr/>
              </a:pPr>
              <a:t>‹#›</a:t>
            </a:fld>
            <a:endParaRPr lang="id-ID"/>
          </a:p>
        </p:txBody>
      </p:sp>
    </p:spTree>
    <p:extLst>
      <p:ext uri="{BB962C8B-B14F-4D97-AF65-F5344CB8AC3E}">
        <p14:creationId xmlns:p14="http://schemas.microsoft.com/office/powerpoint/2010/main" val="2291351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a:defRPr/>
            </a:pPr>
            <a:fld id="{16F8EE7B-CF06-4D70-9525-838E596AF3E3}" type="datetimeFigureOut">
              <a:rPr lang="id-ID" smtClean="0"/>
              <a:pPr>
                <a:defRPr/>
              </a:pPr>
              <a:t>17/12/2018</a:t>
            </a:fld>
            <a:endParaRPr lang="id-ID"/>
          </a:p>
        </p:txBody>
      </p:sp>
      <p:sp>
        <p:nvSpPr>
          <p:cNvPr id="6" name="Footer Placeholder 5"/>
          <p:cNvSpPr>
            <a:spLocks noGrp="1"/>
          </p:cNvSpPr>
          <p:nvPr>
            <p:ph type="ftr" sz="quarter" idx="11"/>
          </p:nvPr>
        </p:nvSpPr>
        <p:spPr/>
        <p:txBody>
          <a:bodyPr/>
          <a:lstStyle/>
          <a:p>
            <a:pPr>
              <a:defRPr/>
            </a:pPr>
            <a:endParaRPr lang="id-ID"/>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993537DA-CA50-4085-BA26-26627CB46C92}" type="slidenum">
              <a:rPr lang="id-ID" smtClean="0"/>
              <a:pPr>
                <a:defRPr/>
              </a:pPr>
              <a:t>‹#›</a:t>
            </a:fld>
            <a:endParaRPr lang="id-ID"/>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38728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a:defRPr/>
            </a:pPr>
            <a:fld id="{16F8EE7B-CF06-4D70-9525-838E596AF3E3}" type="datetimeFigureOut">
              <a:rPr lang="id-ID" smtClean="0"/>
              <a:pPr>
                <a:defRPr/>
              </a:pPr>
              <a:t>17/12/2018</a:t>
            </a:fld>
            <a:endParaRPr lang="id-ID"/>
          </a:p>
        </p:txBody>
      </p:sp>
      <p:sp>
        <p:nvSpPr>
          <p:cNvPr id="6" name="Footer Placeholder 5"/>
          <p:cNvSpPr>
            <a:spLocks noGrp="1"/>
          </p:cNvSpPr>
          <p:nvPr>
            <p:ph type="ftr" sz="quarter" idx="11"/>
          </p:nvPr>
        </p:nvSpPr>
        <p:spPr/>
        <p:txBody>
          <a:bodyPr/>
          <a:lstStyle/>
          <a:p>
            <a:pPr>
              <a:defRPr/>
            </a:pPr>
            <a:endParaRPr lang="id-ID"/>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993537DA-CA50-4085-BA26-26627CB46C92}" type="slidenum">
              <a:rPr lang="id-ID" smtClean="0"/>
              <a:pPr>
                <a:defRPr/>
              </a:pPr>
              <a:t>‹#›</a:t>
            </a:fld>
            <a:endParaRPr lang="id-ID"/>
          </a:p>
        </p:txBody>
      </p:sp>
    </p:spTree>
    <p:extLst>
      <p:ext uri="{BB962C8B-B14F-4D97-AF65-F5344CB8AC3E}">
        <p14:creationId xmlns:p14="http://schemas.microsoft.com/office/powerpoint/2010/main" val="1811753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59F74A8-EADC-48F4-9A67-B0A906CB63B3}" type="datetimeFigureOut">
              <a:rPr lang="id-ID" smtClean="0"/>
              <a:pPr>
                <a:defRPr/>
              </a:pPr>
              <a:t>17/12/2018</a:t>
            </a:fld>
            <a:endParaRPr lang="id-ID"/>
          </a:p>
        </p:txBody>
      </p:sp>
      <p:sp>
        <p:nvSpPr>
          <p:cNvPr id="5" name="Footer Placeholder 4"/>
          <p:cNvSpPr>
            <a:spLocks noGrp="1"/>
          </p:cNvSpPr>
          <p:nvPr>
            <p:ph type="ftr" sz="quarter" idx="11"/>
          </p:nvPr>
        </p:nvSpPr>
        <p:spPr/>
        <p:txBody>
          <a:bodyPr/>
          <a:lstStyle/>
          <a:p>
            <a:pPr>
              <a:defRPr/>
            </a:pPr>
            <a:endParaRPr lang="id-ID"/>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07977BAC-5ABF-41FC-BBD6-D5040C61AB07}" type="slidenum">
              <a:rPr lang="id-ID" smtClean="0"/>
              <a:pPr>
                <a:defRPr/>
              </a:pPr>
              <a:t>‹#›</a:t>
            </a:fld>
            <a:endParaRPr lang="id-ID"/>
          </a:p>
        </p:txBody>
      </p:sp>
    </p:spTree>
    <p:extLst>
      <p:ext uri="{BB962C8B-B14F-4D97-AF65-F5344CB8AC3E}">
        <p14:creationId xmlns:p14="http://schemas.microsoft.com/office/powerpoint/2010/main" val="3309277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5BE20BC-E0FA-4E3D-8F9D-CE28C117BD4C}" type="datetimeFigureOut">
              <a:rPr lang="id-ID" smtClean="0"/>
              <a:pPr>
                <a:defRPr/>
              </a:pPr>
              <a:t>17/12/2018</a:t>
            </a:fld>
            <a:endParaRPr lang="id-ID"/>
          </a:p>
        </p:txBody>
      </p:sp>
      <p:sp>
        <p:nvSpPr>
          <p:cNvPr id="5" name="Footer Placeholder 4"/>
          <p:cNvSpPr>
            <a:spLocks noGrp="1"/>
          </p:cNvSpPr>
          <p:nvPr>
            <p:ph type="ftr" sz="quarter" idx="11"/>
          </p:nvPr>
        </p:nvSpPr>
        <p:spPr/>
        <p:txBody>
          <a:bodyPr/>
          <a:lstStyle/>
          <a:p>
            <a:pPr>
              <a:defRPr/>
            </a:pPr>
            <a:endParaRPr lang="id-ID"/>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3A74AAA1-E0A1-4D3A-8616-D172F21A2A55}" type="slidenum">
              <a:rPr lang="id-ID" smtClean="0"/>
              <a:pPr>
                <a:defRPr/>
              </a:pPr>
              <a:t>‹#›</a:t>
            </a:fld>
            <a:endParaRPr lang="id-ID"/>
          </a:p>
        </p:txBody>
      </p:sp>
    </p:spTree>
    <p:extLst>
      <p:ext uri="{BB962C8B-B14F-4D97-AF65-F5344CB8AC3E}">
        <p14:creationId xmlns:p14="http://schemas.microsoft.com/office/powerpoint/2010/main" val="2692368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8" descr="C:\Users\Armytha Alistair\Documents\Downloads\logo_depkeu (1).png"/>
          <p:cNvPicPr>
            <a:picLocks noChangeAspect="1" noChangeArrowheads="1"/>
          </p:cNvPicPr>
          <p:nvPr userDrawn="1"/>
        </p:nvPicPr>
        <p:blipFill>
          <a:blip r:embed="rId2"/>
          <a:srcRect/>
          <a:stretch>
            <a:fillRect/>
          </a:stretch>
        </p:blipFill>
        <p:spPr bwMode="auto">
          <a:xfrm>
            <a:off x="8453438" y="165100"/>
            <a:ext cx="690562" cy="596900"/>
          </a:xfrm>
          <a:prstGeom prst="rect">
            <a:avLst/>
          </a:prstGeom>
          <a:noFill/>
          <a:ln w="9525">
            <a:noFill/>
            <a:miter lim="800000"/>
            <a:headEnd/>
            <a:tailEnd/>
          </a:ln>
        </p:spPr>
      </p:pic>
      <p:pic>
        <p:nvPicPr>
          <p:cNvPr id="5" name="Picture 3" descr="E:\HUNT\E\LOGO\garuda.png"/>
          <p:cNvPicPr>
            <a:picLocks noChangeAspect="1" noChangeArrowheads="1"/>
          </p:cNvPicPr>
          <p:nvPr userDrawn="1"/>
        </p:nvPicPr>
        <p:blipFill>
          <a:blip r:embed="rId3"/>
          <a:srcRect/>
          <a:stretch>
            <a:fillRect/>
          </a:stretch>
        </p:blipFill>
        <p:spPr bwMode="auto">
          <a:xfrm>
            <a:off x="103188" y="192088"/>
            <a:ext cx="533400" cy="533400"/>
          </a:xfrm>
          <a:prstGeom prst="rect">
            <a:avLst/>
          </a:prstGeom>
          <a:noFill/>
          <a:ln w="9525">
            <a:noFill/>
            <a:miter lim="800000"/>
            <a:headEnd/>
            <a:tailEnd/>
          </a:ln>
        </p:spPr>
      </p:pic>
      <p:sp>
        <p:nvSpPr>
          <p:cNvPr id="6" name="Title 1"/>
          <p:cNvSpPr txBox="1">
            <a:spLocks/>
          </p:cNvSpPr>
          <p:nvPr userDrawn="1"/>
        </p:nvSpPr>
        <p:spPr>
          <a:xfrm>
            <a:off x="0" y="0"/>
            <a:ext cx="9144000" cy="914400"/>
          </a:xfrm>
          <a:prstGeom prst="rect">
            <a:avLst/>
          </a:prstGeom>
          <a:solidFill>
            <a:srgbClr val="0070C0"/>
          </a:solidFill>
          <a:ln>
            <a:noFill/>
          </a:ln>
        </p:spPr>
        <p:txBody>
          <a:bodyPr/>
          <a:lstStyle>
            <a:lvl1pPr>
              <a:defRPr>
                <a:solidFill>
                  <a:schemeClr val="bg1"/>
                </a:solidFill>
              </a:defRPr>
            </a:lvl1pPr>
          </a:lstStyle>
          <a:p>
            <a:pPr algn="ctr" fontAlgn="auto">
              <a:spcBef>
                <a:spcPts val="0"/>
              </a:spcBef>
              <a:spcAft>
                <a:spcPts val="0"/>
              </a:spcAft>
              <a:defRPr/>
            </a:pPr>
            <a:endParaRPr lang="en-US" sz="4400" dirty="0">
              <a:latin typeface="Cambria" pitchFamily="18" charset="0"/>
              <a:ea typeface="+mj-ea"/>
              <a:cs typeface="+mj-cs"/>
            </a:endParaRPr>
          </a:p>
        </p:txBody>
      </p:sp>
      <p:pic>
        <p:nvPicPr>
          <p:cNvPr id="7" name="Picture 8" descr="C:\Users\Armytha Alistair\Documents\Downloads\logo_depkeu (1).png"/>
          <p:cNvPicPr>
            <a:picLocks noChangeAspect="1" noChangeArrowheads="1"/>
          </p:cNvPicPr>
          <p:nvPr userDrawn="1"/>
        </p:nvPicPr>
        <p:blipFill>
          <a:blip r:embed="rId2"/>
          <a:srcRect/>
          <a:stretch>
            <a:fillRect/>
          </a:stretch>
        </p:blipFill>
        <p:spPr bwMode="auto">
          <a:xfrm>
            <a:off x="8458200" y="66675"/>
            <a:ext cx="685800" cy="592138"/>
          </a:xfrm>
          <a:prstGeom prst="rect">
            <a:avLst/>
          </a:prstGeom>
          <a:noFill/>
          <a:ln w="9525">
            <a:noFill/>
            <a:miter lim="800000"/>
            <a:headEnd/>
            <a:tailEnd/>
          </a:ln>
        </p:spPr>
      </p:pic>
      <p:pic>
        <p:nvPicPr>
          <p:cNvPr id="8" name="Picture 3" descr="E:\HUNT\E\LOGO\garuda.png"/>
          <p:cNvPicPr>
            <a:picLocks noChangeAspect="1" noChangeArrowheads="1"/>
          </p:cNvPicPr>
          <p:nvPr userDrawn="1"/>
        </p:nvPicPr>
        <p:blipFill>
          <a:blip r:embed="rId4"/>
          <a:srcRect/>
          <a:stretch>
            <a:fillRect/>
          </a:stretch>
        </p:blipFill>
        <p:spPr bwMode="auto">
          <a:xfrm>
            <a:off x="44450" y="80963"/>
            <a:ext cx="528638" cy="530225"/>
          </a:xfrm>
          <a:prstGeom prst="rect">
            <a:avLst/>
          </a:prstGeom>
          <a:noFill/>
          <a:ln w="9525">
            <a:noFill/>
            <a:miter lim="800000"/>
            <a:headEnd/>
            <a:tailEnd/>
          </a:ln>
        </p:spPr>
      </p:pic>
      <p:sp>
        <p:nvSpPr>
          <p:cNvPr id="3" name="Content Placeholder 2"/>
          <p:cNvSpPr>
            <a:spLocks noGrp="1"/>
          </p:cNvSpPr>
          <p:nvPr>
            <p:ph idx="1"/>
          </p:nvPr>
        </p:nvSpPr>
        <p:spPr>
          <a:xfrm>
            <a:off x="152400" y="1219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3"/>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fld id="{0F431F46-8073-414F-8881-15397F8E7284}" type="datetime1">
              <a:rPr lang="id-ID" smtClean="0"/>
              <a:pPr>
                <a:defRPr/>
              </a:pPr>
              <a:t>17/12/2018</a:t>
            </a:fld>
            <a:endParaRPr lang="en-US"/>
          </a:p>
        </p:txBody>
      </p:sp>
      <p:sp>
        <p:nvSpPr>
          <p:cNvPr id="10" name="Footer Placeholder 4"/>
          <p:cNvSpPr>
            <a:spLocks noGrp="1"/>
          </p:cNvSpPr>
          <p:nvPr>
            <p:ph type="ftr" sz="quarter" idx="11"/>
          </p:nvPr>
        </p:nvSpPr>
        <p:spPr/>
        <p:txBody>
          <a:bodyPr/>
          <a:lstStyle>
            <a:lvl1pPr>
              <a:defRPr/>
            </a:lvl1pPr>
          </a:lstStyle>
          <a:p>
            <a:pPr>
              <a:defRPr/>
            </a:pPr>
            <a:endParaRPr lang="id-ID"/>
          </a:p>
        </p:txBody>
      </p:sp>
      <p:sp>
        <p:nvSpPr>
          <p:cNvPr id="11" name="Slide Number Placeholder 5"/>
          <p:cNvSpPr>
            <a:spLocks noGrp="1"/>
          </p:cNvSpPr>
          <p:nvPr>
            <p:ph type="sldNum" sz="quarter" idx="12"/>
          </p:nvPr>
        </p:nvSpPr>
        <p:spPr>
          <a:xfrm>
            <a:off x="8534400" y="6400800"/>
            <a:ext cx="609600" cy="457200"/>
          </a:xfrm>
        </p:spPr>
        <p:txBody>
          <a:bodyPr/>
          <a:lstStyle>
            <a:lvl1pPr>
              <a:defRPr b="1">
                <a:solidFill>
                  <a:schemeClr val="tx1"/>
                </a:solidFill>
                <a:latin typeface="Cambria" pitchFamily="18" charset="0"/>
              </a:defRPr>
            </a:lvl1pPr>
          </a:lstStyle>
          <a:p>
            <a:pPr>
              <a:defRPr/>
            </a:pPr>
            <a:fld id="{24FE5E4D-98BD-4EB8-9B19-8B4F1B4EEA5D}" type="slidenum">
              <a:rPr lang="en-US" altLang="en-US"/>
              <a:pPr>
                <a:defRPr/>
              </a:pPr>
              <a:t>‹#›</a:t>
            </a:fld>
            <a:endParaRPr lang="en-US" altLang="en-US"/>
          </a:p>
        </p:txBody>
      </p:sp>
    </p:spTree>
    <p:extLst>
      <p:ext uri="{BB962C8B-B14F-4D97-AF65-F5344CB8AC3E}">
        <p14:creationId xmlns:p14="http://schemas.microsoft.com/office/powerpoint/2010/main" val="1717797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78EBB3CF-92AB-4C14-8609-75B29FA46787}" type="datetimeFigureOut">
              <a:rPr lang="id-ID" smtClean="0"/>
              <a:pPr>
                <a:defRPr/>
              </a:pPr>
              <a:t>17/12/2018</a:t>
            </a:fld>
            <a:endParaRPr lang="id-ID"/>
          </a:p>
        </p:txBody>
      </p:sp>
      <p:sp>
        <p:nvSpPr>
          <p:cNvPr id="5" name="Footer Placeholder 4"/>
          <p:cNvSpPr>
            <a:spLocks noGrp="1"/>
          </p:cNvSpPr>
          <p:nvPr>
            <p:ph type="ftr" sz="quarter" idx="11"/>
          </p:nvPr>
        </p:nvSpPr>
        <p:spPr/>
        <p:txBody>
          <a:bodyPr/>
          <a:lstStyle/>
          <a:p>
            <a:pPr>
              <a:defRPr/>
            </a:pPr>
            <a:endParaRPr lang="id-ID"/>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7EABF337-70DB-4025-9DA5-D74FD28E57F8}" type="slidenum">
              <a:rPr lang="id-ID" smtClean="0"/>
              <a:pPr>
                <a:defRPr/>
              </a:pPr>
              <a:t>‹#›</a:t>
            </a:fld>
            <a:endParaRPr lang="id-ID"/>
          </a:p>
        </p:txBody>
      </p:sp>
    </p:spTree>
    <p:extLst>
      <p:ext uri="{BB962C8B-B14F-4D97-AF65-F5344CB8AC3E}">
        <p14:creationId xmlns:p14="http://schemas.microsoft.com/office/powerpoint/2010/main" val="3213695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C52520BF-63C2-418B-A530-9E046F34E9AA}" type="datetimeFigureOut">
              <a:rPr lang="id-ID" smtClean="0"/>
              <a:pPr>
                <a:defRPr/>
              </a:pPr>
              <a:t>17/12/2018</a:t>
            </a:fld>
            <a:endParaRPr lang="id-ID"/>
          </a:p>
        </p:txBody>
      </p:sp>
      <p:sp>
        <p:nvSpPr>
          <p:cNvPr id="5" name="Footer Placeholder 4"/>
          <p:cNvSpPr>
            <a:spLocks noGrp="1"/>
          </p:cNvSpPr>
          <p:nvPr>
            <p:ph type="ftr" sz="quarter" idx="11"/>
          </p:nvPr>
        </p:nvSpPr>
        <p:spPr/>
        <p:txBody>
          <a:bodyPr/>
          <a:lstStyle/>
          <a:p>
            <a:pPr>
              <a:defRPr/>
            </a:pPr>
            <a:endParaRPr lang="id-ID"/>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AD2FDC4B-98DB-445E-97AF-512077F917AF}" type="slidenum">
              <a:rPr lang="id-ID" smtClean="0"/>
              <a:pPr>
                <a:defRPr/>
              </a:pPr>
              <a:t>‹#›</a:t>
            </a:fld>
            <a:endParaRPr lang="id-ID"/>
          </a:p>
        </p:txBody>
      </p:sp>
    </p:spTree>
    <p:extLst>
      <p:ext uri="{BB962C8B-B14F-4D97-AF65-F5344CB8AC3E}">
        <p14:creationId xmlns:p14="http://schemas.microsoft.com/office/powerpoint/2010/main" val="1631430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E52DC291-16F5-4AA9-8332-E43C7627D10E}" type="datetimeFigureOut">
              <a:rPr lang="id-ID" smtClean="0"/>
              <a:pPr>
                <a:defRPr/>
              </a:pPr>
              <a:t>17/12/2018</a:t>
            </a:fld>
            <a:endParaRPr lang="id-ID"/>
          </a:p>
        </p:txBody>
      </p:sp>
      <p:sp>
        <p:nvSpPr>
          <p:cNvPr id="6" name="Footer Placeholder 5"/>
          <p:cNvSpPr>
            <a:spLocks noGrp="1"/>
          </p:cNvSpPr>
          <p:nvPr>
            <p:ph type="ftr" sz="quarter" idx="11"/>
          </p:nvPr>
        </p:nvSpPr>
        <p:spPr/>
        <p:txBody>
          <a:bodyPr/>
          <a:lstStyle/>
          <a:p>
            <a:pPr>
              <a:defRPr/>
            </a:pPr>
            <a:endParaRPr lang="id-ID"/>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a:defRPr/>
            </a:pPr>
            <a:fld id="{361BC856-B34A-44B4-9A74-D5A871678B90}" type="slidenum">
              <a:rPr lang="id-ID" smtClean="0"/>
              <a:pPr>
                <a:defRPr/>
              </a:pPr>
              <a:t>‹#›</a:t>
            </a:fld>
            <a:endParaRPr lang="id-ID"/>
          </a:p>
        </p:txBody>
      </p:sp>
    </p:spTree>
    <p:extLst>
      <p:ext uri="{BB962C8B-B14F-4D97-AF65-F5344CB8AC3E}">
        <p14:creationId xmlns:p14="http://schemas.microsoft.com/office/powerpoint/2010/main" val="2415232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1AD8D94B-D0C7-4E0C-9255-B57119369085}" type="datetimeFigureOut">
              <a:rPr lang="id-ID" smtClean="0"/>
              <a:pPr>
                <a:defRPr/>
              </a:pPr>
              <a:t>17/12/2018</a:t>
            </a:fld>
            <a:endParaRPr lang="id-ID"/>
          </a:p>
        </p:txBody>
      </p:sp>
      <p:sp>
        <p:nvSpPr>
          <p:cNvPr id="8" name="Footer Placeholder 7"/>
          <p:cNvSpPr>
            <a:spLocks noGrp="1"/>
          </p:cNvSpPr>
          <p:nvPr>
            <p:ph type="ftr" sz="quarter" idx="11"/>
          </p:nvPr>
        </p:nvSpPr>
        <p:spPr/>
        <p:txBody>
          <a:bodyPr/>
          <a:lstStyle/>
          <a:p>
            <a:pPr>
              <a:defRPr/>
            </a:pPr>
            <a:endParaRPr lang="id-ID"/>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ECCE2D46-4DA8-4E83-8409-4E8DD7DB2A49}" type="slidenum">
              <a:rPr lang="id-ID" smtClean="0"/>
              <a:pPr>
                <a:defRPr/>
              </a:pPr>
              <a:t>‹#›</a:t>
            </a:fld>
            <a:endParaRPr lang="id-ID"/>
          </a:p>
        </p:txBody>
      </p:sp>
    </p:spTree>
    <p:extLst>
      <p:ext uri="{BB962C8B-B14F-4D97-AF65-F5344CB8AC3E}">
        <p14:creationId xmlns:p14="http://schemas.microsoft.com/office/powerpoint/2010/main" val="117707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020707B0-7BCB-4AC1-871D-9B81886B766D}" type="datetimeFigureOut">
              <a:rPr lang="id-ID" smtClean="0"/>
              <a:pPr>
                <a:defRPr/>
              </a:pPr>
              <a:t>17/12/2018</a:t>
            </a:fld>
            <a:endParaRPr lang="id-ID"/>
          </a:p>
        </p:txBody>
      </p:sp>
      <p:sp>
        <p:nvSpPr>
          <p:cNvPr id="4" name="Footer Placeholder 3"/>
          <p:cNvSpPr>
            <a:spLocks noGrp="1"/>
          </p:cNvSpPr>
          <p:nvPr>
            <p:ph type="ftr" sz="quarter" idx="11"/>
          </p:nvPr>
        </p:nvSpPr>
        <p:spPr/>
        <p:txBody>
          <a:bodyPr/>
          <a:lstStyle/>
          <a:p>
            <a:pPr>
              <a:defRPr/>
            </a:pPr>
            <a:endParaRPr lang="id-ID"/>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95252D0A-7B4B-40B8-B2AC-0F205A0E3FCD}" type="slidenum">
              <a:rPr lang="id-ID" smtClean="0"/>
              <a:pPr>
                <a:defRPr/>
              </a:pPr>
              <a:t>‹#›</a:t>
            </a:fld>
            <a:endParaRPr lang="id-ID"/>
          </a:p>
        </p:txBody>
      </p:sp>
    </p:spTree>
    <p:extLst>
      <p:ext uri="{BB962C8B-B14F-4D97-AF65-F5344CB8AC3E}">
        <p14:creationId xmlns:p14="http://schemas.microsoft.com/office/powerpoint/2010/main" val="4290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CA788E3-A473-42E4-B8BC-4D2529AFEC32}" type="datetimeFigureOut">
              <a:rPr lang="id-ID" smtClean="0"/>
              <a:pPr>
                <a:defRPr/>
              </a:pPr>
              <a:t>17/12/2018</a:t>
            </a:fld>
            <a:endParaRPr lang="id-ID"/>
          </a:p>
        </p:txBody>
      </p:sp>
      <p:sp>
        <p:nvSpPr>
          <p:cNvPr id="3" name="Footer Placeholder 2"/>
          <p:cNvSpPr>
            <a:spLocks noGrp="1"/>
          </p:cNvSpPr>
          <p:nvPr>
            <p:ph type="ftr" sz="quarter" idx="11"/>
          </p:nvPr>
        </p:nvSpPr>
        <p:spPr/>
        <p:txBody>
          <a:bodyPr/>
          <a:lstStyle/>
          <a:p>
            <a:pPr>
              <a:defRPr/>
            </a:pPr>
            <a:endParaRPr lang="id-ID"/>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02CE4AF9-1BB6-4FAF-AFF4-23364E12C6B2}" type="slidenum">
              <a:rPr lang="id-ID" smtClean="0"/>
              <a:pPr>
                <a:defRPr/>
              </a:pPr>
              <a:t>‹#›</a:t>
            </a:fld>
            <a:endParaRPr lang="id-ID"/>
          </a:p>
        </p:txBody>
      </p:sp>
    </p:spTree>
    <p:extLst>
      <p:ext uri="{BB962C8B-B14F-4D97-AF65-F5344CB8AC3E}">
        <p14:creationId xmlns:p14="http://schemas.microsoft.com/office/powerpoint/2010/main" val="3011916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5E8FDDD-2919-4223-BB08-2BFBA2C6537B}" type="datetimeFigureOut">
              <a:rPr lang="id-ID" smtClean="0"/>
              <a:pPr>
                <a:defRPr/>
              </a:pPr>
              <a:t>17/12/2018</a:t>
            </a:fld>
            <a:endParaRPr lang="id-ID"/>
          </a:p>
        </p:txBody>
      </p:sp>
      <p:sp>
        <p:nvSpPr>
          <p:cNvPr id="6" name="Footer Placeholder 5"/>
          <p:cNvSpPr>
            <a:spLocks noGrp="1"/>
          </p:cNvSpPr>
          <p:nvPr>
            <p:ph type="ftr" sz="quarter" idx="11"/>
          </p:nvPr>
        </p:nvSpPr>
        <p:spPr/>
        <p:txBody>
          <a:bodyPr/>
          <a:lstStyle/>
          <a:p>
            <a:pPr>
              <a:defRPr/>
            </a:pPr>
            <a:endParaRPr lang="id-ID"/>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5B75FF8B-61A5-43C8-9F8B-E42BE1FC4DF7}" type="slidenum">
              <a:rPr lang="id-ID" smtClean="0"/>
              <a:pPr>
                <a:defRPr/>
              </a:pPr>
              <a:t>‹#›</a:t>
            </a:fld>
            <a:endParaRPr lang="id-ID"/>
          </a:p>
        </p:txBody>
      </p:sp>
    </p:spTree>
    <p:extLst>
      <p:ext uri="{BB962C8B-B14F-4D97-AF65-F5344CB8AC3E}">
        <p14:creationId xmlns:p14="http://schemas.microsoft.com/office/powerpoint/2010/main" val="1983208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9451C7E-BF4C-4F53-896F-31E4336C83B9}" type="datetimeFigureOut">
              <a:rPr lang="id-ID" smtClean="0"/>
              <a:pPr>
                <a:defRPr/>
              </a:pPr>
              <a:t>17/12/2018</a:t>
            </a:fld>
            <a:endParaRPr lang="id-ID"/>
          </a:p>
        </p:txBody>
      </p:sp>
      <p:sp>
        <p:nvSpPr>
          <p:cNvPr id="6" name="Footer Placeholder 5"/>
          <p:cNvSpPr>
            <a:spLocks noGrp="1"/>
          </p:cNvSpPr>
          <p:nvPr>
            <p:ph type="ftr" sz="quarter" idx="11"/>
          </p:nvPr>
        </p:nvSpPr>
        <p:spPr/>
        <p:txBody>
          <a:bodyPr/>
          <a:lstStyle/>
          <a:p>
            <a:pPr>
              <a:defRPr/>
            </a:pPr>
            <a:endParaRPr lang="id-ID"/>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DABC9D27-CDAA-4C76-8815-2C3DE801DCBA}" type="slidenum">
              <a:rPr lang="id-ID" smtClean="0"/>
              <a:pPr>
                <a:defRPr/>
              </a:pPr>
              <a:t>‹#›</a:t>
            </a:fld>
            <a:endParaRPr lang="id-ID"/>
          </a:p>
        </p:txBody>
      </p:sp>
    </p:spTree>
    <p:extLst>
      <p:ext uri="{BB962C8B-B14F-4D97-AF65-F5344CB8AC3E}">
        <p14:creationId xmlns:p14="http://schemas.microsoft.com/office/powerpoint/2010/main" val="783747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6F8EE7B-CF06-4D70-9525-838E596AF3E3}" type="datetimeFigureOut">
              <a:rPr lang="id-ID" smtClean="0"/>
              <a:pPr>
                <a:defRPr/>
              </a:pPr>
              <a:t>17/12/2018</a:t>
            </a:fld>
            <a:endParaRPr lang="id-ID"/>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id-ID"/>
          </a:p>
        </p:txBody>
      </p:sp>
      <p:sp>
        <p:nvSpPr>
          <p:cNvPr id="6" name="Slide Number Placeholder 5"/>
          <p:cNvSpPr>
            <a:spLocks noGrp="1"/>
          </p:cNvSpPr>
          <p:nvPr>
            <p:ph type="sldNum" sz="quarter" idx="4"/>
          </p:nvPr>
        </p:nvSpPr>
        <p:spPr>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a:defRPr/>
            </a:pPr>
            <a:fld id="{993537DA-CA50-4085-BA26-26627CB46C92}" type="slidenum">
              <a:rPr lang="id-ID" smtClean="0"/>
              <a:pPr>
                <a:defRPr/>
              </a:pPr>
              <a:t>‹#›</a:t>
            </a:fld>
            <a:endParaRPr lang="id-ID"/>
          </a:p>
        </p:txBody>
      </p:sp>
    </p:spTree>
    <p:extLst>
      <p:ext uri="{BB962C8B-B14F-4D97-AF65-F5344CB8AC3E}">
        <p14:creationId xmlns:p14="http://schemas.microsoft.com/office/powerpoint/2010/main" val="123680929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0000"/>
              </a:lnSpc>
              <a:spcBef>
                <a:spcPct val="0"/>
              </a:spcBef>
              <a:buFontTx/>
              <a:buNone/>
            </a:pPr>
            <a:fld id="{9FF51A22-BF8A-492D-B974-8713CBCC8F21}" type="slidenum">
              <a:rPr lang="en-US" altLang="id-ID" sz="1200">
                <a:solidFill>
                  <a:srgbClr val="898989"/>
                </a:solidFill>
              </a:rPr>
              <a:pPr>
                <a:lnSpc>
                  <a:spcPct val="80000"/>
                </a:lnSpc>
                <a:spcBef>
                  <a:spcPct val="0"/>
                </a:spcBef>
                <a:buFontTx/>
                <a:buNone/>
              </a:pPr>
              <a:t>1</a:t>
            </a:fld>
            <a:endParaRPr lang="en-US" altLang="id-ID" sz="1200" dirty="0">
              <a:solidFill>
                <a:srgbClr val="898989"/>
              </a:solidFill>
            </a:endParaRPr>
          </a:p>
        </p:txBody>
      </p:sp>
      <p:sp>
        <p:nvSpPr>
          <p:cNvPr id="5123" name="Rectangle 8"/>
          <p:cNvSpPr>
            <a:spLocks noChangeArrowheads="1"/>
          </p:cNvSpPr>
          <p:nvPr/>
        </p:nvSpPr>
        <p:spPr bwMode="auto">
          <a:xfrm>
            <a:off x="179511" y="95898"/>
            <a:ext cx="8785225" cy="667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sz="3600" b="1" dirty="0"/>
          </a:p>
          <a:p>
            <a:pPr algn="ctr" eaLnBrk="1" hangingPunct="1">
              <a:spcBef>
                <a:spcPct val="0"/>
              </a:spcBef>
              <a:buFontTx/>
              <a:buNone/>
            </a:pPr>
            <a:endParaRPr lang="en-US" sz="3600" b="1" dirty="0"/>
          </a:p>
          <a:p>
            <a:pPr algn="ctr" eaLnBrk="1" hangingPunct="1">
              <a:spcBef>
                <a:spcPct val="0"/>
              </a:spcBef>
              <a:buFontTx/>
              <a:buNone/>
            </a:pPr>
            <a:endParaRPr lang="id-ID" sz="2800" b="1" dirty="0" smtClean="0"/>
          </a:p>
          <a:p>
            <a:pPr algn="ctr" eaLnBrk="1" hangingPunct="1">
              <a:spcBef>
                <a:spcPct val="0"/>
              </a:spcBef>
              <a:buFontTx/>
              <a:buNone/>
            </a:pPr>
            <a:r>
              <a:rPr lang="id-ID" sz="2800" b="1" dirty="0" smtClean="0"/>
              <a:t>PROGRAM KERJA  KELOMPOK KERJA IV</a:t>
            </a:r>
            <a:r>
              <a:rPr lang="en-US" sz="2800" b="1" dirty="0" smtClean="0"/>
              <a:t> </a:t>
            </a:r>
            <a:r>
              <a:rPr lang="id-ID" sz="2800" b="1" dirty="0" smtClean="0"/>
              <a:t>TIM </a:t>
            </a:r>
            <a:r>
              <a:rPr lang="id-ID" altLang="id-ID" sz="2800" b="1" dirty="0" smtClean="0"/>
              <a:t>PENGGERAK PKK KABUPATEN BANTUL</a:t>
            </a:r>
          </a:p>
          <a:p>
            <a:pPr algn="ctr" eaLnBrk="1" hangingPunct="1">
              <a:spcBef>
                <a:spcPct val="0"/>
              </a:spcBef>
              <a:buFontTx/>
              <a:buNone/>
            </a:pPr>
            <a:endParaRPr lang="en-US" altLang="id-ID" sz="2800" b="1" dirty="0" smtClean="0"/>
          </a:p>
          <a:p>
            <a:pPr algn="ctr" eaLnBrk="1" hangingPunct="1">
              <a:spcBef>
                <a:spcPct val="0"/>
              </a:spcBef>
              <a:buFontTx/>
              <a:buNone/>
            </a:pPr>
            <a:endParaRPr lang="en-US" altLang="id-ID" b="1" dirty="0" smtClean="0"/>
          </a:p>
          <a:p>
            <a:pPr algn="ctr" eaLnBrk="1" hangingPunct="1">
              <a:spcBef>
                <a:spcPct val="0"/>
              </a:spcBef>
              <a:buFontTx/>
              <a:buNone/>
            </a:pPr>
            <a:endParaRPr lang="en-US" altLang="id-ID" b="1" dirty="0"/>
          </a:p>
          <a:p>
            <a:pPr algn="ctr" eaLnBrk="1" hangingPunct="1">
              <a:spcBef>
                <a:spcPct val="0"/>
              </a:spcBef>
              <a:buNone/>
            </a:pPr>
            <a:r>
              <a:rPr lang="en-US" altLang="id-ID" dirty="0" err="1">
                <a:latin typeface="Arial" panose="020B0604020202020204" pitchFamily="34" charset="0"/>
              </a:rPr>
              <a:t>Oleh</a:t>
            </a:r>
            <a:r>
              <a:rPr lang="en-US" altLang="id-ID" dirty="0">
                <a:latin typeface="Arial" panose="020B0604020202020204" pitchFamily="34" charset="0"/>
              </a:rPr>
              <a:t>: </a:t>
            </a:r>
            <a:r>
              <a:rPr lang="en-US" altLang="id-ID" dirty="0" smtClean="0">
                <a:latin typeface="Arial" panose="020B0604020202020204" pitchFamily="34" charset="0"/>
              </a:rPr>
              <a:t>K</a:t>
            </a:r>
            <a:r>
              <a:rPr lang="id-ID" altLang="id-ID" dirty="0" smtClean="0">
                <a:latin typeface="Arial" panose="020B0604020202020204" pitchFamily="34" charset="0"/>
              </a:rPr>
              <a:t>elompok Kerja </a:t>
            </a:r>
            <a:r>
              <a:rPr lang="en-US" altLang="id-ID" dirty="0" smtClean="0">
                <a:latin typeface="Arial" panose="020B0604020202020204" pitchFamily="34" charset="0"/>
              </a:rPr>
              <a:t> IV</a:t>
            </a:r>
            <a:endParaRPr lang="id-ID" altLang="id-ID" dirty="0">
              <a:latin typeface="Arial" panose="020B0604020202020204" pitchFamily="34" charset="0"/>
            </a:endParaRPr>
          </a:p>
          <a:p>
            <a:pPr algn="ctr" eaLnBrk="1" hangingPunct="1">
              <a:spcBef>
                <a:spcPct val="0"/>
              </a:spcBef>
              <a:buFontTx/>
              <a:buNone/>
            </a:pPr>
            <a:endParaRPr lang="en-US" altLang="id-ID" b="1" dirty="0" smtClean="0"/>
          </a:p>
          <a:p>
            <a:pPr algn="ctr" eaLnBrk="1" hangingPunct="1">
              <a:spcBef>
                <a:spcPct val="0"/>
              </a:spcBef>
              <a:buFontTx/>
              <a:buNone/>
            </a:pPr>
            <a:endParaRPr lang="en-US" altLang="id-ID" b="1" dirty="0"/>
          </a:p>
          <a:p>
            <a:pPr algn="ctr" eaLnBrk="1" hangingPunct="1">
              <a:spcBef>
                <a:spcPct val="0"/>
              </a:spcBef>
              <a:buFontTx/>
              <a:buNone/>
            </a:pPr>
            <a:r>
              <a:rPr lang="en-US" altLang="id-ID" sz="2000" b="1" dirty="0" err="1" smtClean="0">
                <a:latin typeface="Arial" panose="020B0604020202020204" pitchFamily="34" charset="0"/>
              </a:rPr>
              <a:t>Disampaikan</a:t>
            </a:r>
            <a:r>
              <a:rPr lang="en-US" altLang="id-ID" sz="2000" b="1" dirty="0" smtClean="0">
                <a:latin typeface="Arial" panose="020B0604020202020204" pitchFamily="34" charset="0"/>
              </a:rPr>
              <a:t> </a:t>
            </a:r>
            <a:r>
              <a:rPr lang="en-US" altLang="id-ID" sz="2000" b="1" dirty="0" err="1" smtClean="0">
                <a:latin typeface="Arial" panose="020B0604020202020204" pitchFamily="34" charset="0"/>
              </a:rPr>
              <a:t>Pada</a:t>
            </a:r>
            <a:r>
              <a:rPr lang="en-US" altLang="id-ID" sz="2000" b="1" dirty="0" smtClean="0">
                <a:latin typeface="Arial" panose="020B0604020202020204" pitchFamily="34" charset="0"/>
              </a:rPr>
              <a:t> </a:t>
            </a:r>
            <a:r>
              <a:rPr lang="id-ID" altLang="id-ID" sz="2000" b="1" dirty="0" smtClean="0">
                <a:latin typeface="Arial" panose="020B0604020202020204" pitchFamily="34" charset="0"/>
              </a:rPr>
              <a:t>Capacity Building Bagi TP PKK Kabupaten</a:t>
            </a:r>
          </a:p>
          <a:p>
            <a:pPr algn="ctr" eaLnBrk="1" hangingPunct="1">
              <a:spcBef>
                <a:spcPct val="0"/>
              </a:spcBef>
              <a:buFontTx/>
              <a:buNone/>
            </a:pPr>
            <a:r>
              <a:rPr lang="en-US" altLang="id-ID" sz="2000" b="1" dirty="0" smtClean="0">
                <a:latin typeface="Arial" panose="020B0604020202020204" pitchFamily="34" charset="0"/>
              </a:rPr>
              <a:t>di </a:t>
            </a:r>
            <a:r>
              <a:rPr lang="id-ID" altLang="id-ID" sz="2000" b="1" dirty="0" smtClean="0">
                <a:latin typeface="Arial" panose="020B0604020202020204" pitchFamily="34" charset="0"/>
              </a:rPr>
              <a:t>Hotel Ros In</a:t>
            </a:r>
            <a:endParaRPr lang="en-US" altLang="id-ID" sz="2000" b="1" dirty="0">
              <a:latin typeface="Arial" panose="020B0604020202020204" pitchFamily="34" charset="0"/>
            </a:endParaRPr>
          </a:p>
          <a:p>
            <a:pPr algn="ctr" eaLnBrk="1" hangingPunct="1">
              <a:spcBef>
                <a:spcPct val="0"/>
              </a:spcBef>
              <a:buFontTx/>
              <a:buNone/>
            </a:pPr>
            <a:r>
              <a:rPr lang="en-US" altLang="id-ID" sz="2000" b="1" dirty="0" err="1" smtClean="0">
                <a:latin typeface="Arial" panose="020B0604020202020204" pitchFamily="34" charset="0"/>
              </a:rPr>
              <a:t>Bantul</a:t>
            </a:r>
            <a:r>
              <a:rPr lang="en-US" altLang="id-ID" sz="2000" b="1" dirty="0" smtClean="0">
                <a:latin typeface="Arial" panose="020B0604020202020204" pitchFamily="34" charset="0"/>
              </a:rPr>
              <a:t>, </a:t>
            </a:r>
            <a:r>
              <a:rPr lang="id-ID" altLang="id-ID" sz="2000" b="1" dirty="0" smtClean="0">
                <a:latin typeface="Arial" panose="020B0604020202020204" pitchFamily="34" charset="0"/>
              </a:rPr>
              <a:t>18 Desember </a:t>
            </a:r>
            <a:r>
              <a:rPr lang="en-US" altLang="id-ID" sz="2000" b="1" dirty="0" smtClean="0">
                <a:latin typeface="Arial" panose="020B0604020202020204" pitchFamily="34" charset="0"/>
              </a:rPr>
              <a:t> 2018</a:t>
            </a:r>
            <a:endParaRPr lang="en-US" altLang="id-ID" sz="2000" b="1" dirty="0">
              <a:latin typeface="Arial" panose="020B0604020202020204" pitchFamily="34" charset="0"/>
            </a:endParaRPr>
          </a:p>
          <a:p>
            <a:pPr algn="ctr" eaLnBrk="1" hangingPunct="1">
              <a:spcBef>
                <a:spcPct val="0"/>
              </a:spcBef>
              <a:buFontTx/>
              <a:buNone/>
            </a:pPr>
            <a:endParaRPr lang="en-US" altLang="id-ID" sz="2400" dirty="0">
              <a:latin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719" y="107160"/>
            <a:ext cx="1440807" cy="141277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725487"/>
          </a:xfrm>
        </p:spPr>
        <p:txBody>
          <a:bodyPr/>
          <a:lstStyle/>
          <a:p>
            <a:pPr eaLnBrk="1" hangingPunct="1"/>
            <a:r>
              <a:rPr lang="en-US" sz="3600" smtClean="0"/>
              <a:t>Prioritas Program Kesehatan (3)</a:t>
            </a:r>
          </a:p>
        </p:txBody>
      </p:sp>
      <p:sp>
        <p:nvSpPr>
          <p:cNvPr id="11267" name="Content Placeholder 2"/>
          <p:cNvSpPr>
            <a:spLocks noGrp="1"/>
          </p:cNvSpPr>
          <p:nvPr>
            <p:ph idx="1"/>
          </p:nvPr>
        </p:nvSpPr>
        <p:spPr>
          <a:xfrm>
            <a:off x="304800" y="1428750"/>
            <a:ext cx="8610600" cy="5429250"/>
          </a:xfrm>
        </p:spPr>
        <p:txBody>
          <a:bodyPr>
            <a:normAutofit fontScale="92500"/>
          </a:bodyPr>
          <a:lstStyle/>
          <a:p>
            <a:pPr>
              <a:buFont typeface="Arial" panose="020B0604020202020204" pitchFamily="34" charset="0"/>
              <a:buNone/>
            </a:pPr>
            <a:r>
              <a:rPr lang="en-US" sz="2400" smtClean="0"/>
              <a:t>e)  Advokasi, Komunikasi, dan Mobilisasi sasaran dalam pelaksanaan Imunisasi Dasar Lengkap serta peningkatan kesadaran dan kemauan masyarakat untuk pencegahan penyakit menular dan tidak menular serta Sosialisasi Asuhan Mandiri dalam keluarga melalui pemanfaatan pengelolaan Hasil Taman Obat Keluarga dan akupresur.</a:t>
            </a:r>
          </a:p>
          <a:p>
            <a:pPr>
              <a:buFont typeface="Arial" panose="020B0604020202020204" pitchFamily="34" charset="0"/>
              <a:buNone/>
            </a:pPr>
            <a:r>
              <a:rPr lang="en-US" sz="2400" smtClean="0"/>
              <a:t>f)  Mendukung dan berperan aktif dalam mewujudkan Keluarga Sadar Gizi (KADARZI).</a:t>
            </a:r>
          </a:p>
          <a:p>
            <a:pPr>
              <a:buFont typeface="Arial" panose="020B0604020202020204" pitchFamily="34" charset="0"/>
              <a:buNone/>
            </a:pPr>
            <a:r>
              <a:rPr lang="fi-FI" sz="2400" smtClean="0"/>
              <a:t>g)  Optimalisasi kegiatan posyandu yang </a:t>
            </a:r>
            <a:r>
              <a:rPr lang="en-US" sz="2400" smtClean="0"/>
              <a:t>terintegrasi dengan layanan dasar masyarakat dalam upaya pencapaian program Desa Siaga serta peningkatan Kualitas Kader Posyandu melalui Sosialisasi modul pelatihan kader Posyandu berkejasama dengan institusi terkait.</a:t>
            </a:r>
          </a:p>
          <a:p>
            <a:pPr>
              <a:buFont typeface="Arial" panose="020B0604020202020204" pitchFamily="34" charset="0"/>
              <a:buNone/>
            </a:pPr>
            <a:r>
              <a:rPr lang="en-US" sz="2400" smtClean="0"/>
              <a:t> </a:t>
            </a:r>
          </a:p>
          <a:p>
            <a:pPr>
              <a:buFont typeface="Arial" panose="020B0604020202020204" pitchFamily="34" charset="0"/>
              <a:buNone/>
            </a:pPr>
            <a:endParaRPr lang="en-US" sz="2400" smtClean="0"/>
          </a:p>
        </p:txBody>
      </p:sp>
    </p:spTree>
    <p:extLst>
      <p:ext uri="{BB962C8B-B14F-4D97-AF65-F5344CB8AC3E}">
        <p14:creationId xmlns:p14="http://schemas.microsoft.com/office/powerpoint/2010/main" val="42492172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1" y="624110"/>
            <a:ext cx="7202760" cy="1280890"/>
          </a:xfrm>
        </p:spPr>
        <p:txBody>
          <a:bodyPr/>
          <a:lstStyle/>
          <a:p>
            <a:r>
              <a:rPr lang="id-ID" dirty="0" smtClean="0"/>
              <a:t>Kelestarian Lingkungan Hidup</a:t>
            </a:r>
            <a:endParaRPr lang="id-ID" dirty="0"/>
          </a:p>
        </p:txBody>
      </p:sp>
      <p:sp>
        <p:nvSpPr>
          <p:cNvPr id="3" name="Content Placeholder 2"/>
          <p:cNvSpPr>
            <a:spLocks noGrp="1"/>
          </p:cNvSpPr>
          <p:nvPr>
            <p:ph idx="1"/>
          </p:nvPr>
        </p:nvSpPr>
        <p:spPr>
          <a:xfrm>
            <a:off x="539552" y="1484784"/>
            <a:ext cx="8291264" cy="5157192"/>
          </a:xfrm>
        </p:spPr>
        <p:txBody>
          <a:bodyPr>
            <a:normAutofit/>
          </a:bodyPr>
          <a:lstStyle/>
          <a:p>
            <a:pPr marL="7938" lvl="2" indent="0">
              <a:buNone/>
            </a:pPr>
            <a:r>
              <a:rPr lang="en-US" sz="2400" dirty="0" smtClean="0"/>
              <a:t>L</a:t>
            </a:r>
            <a:r>
              <a:rPr lang="id-ID" sz="2400" dirty="0" smtClean="0"/>
              <a:t>ingkungan Bersih dan Sehat</a:t>
            </a:r>
          </a:p>
          <a:p>
            <a:pPr marL="465138" lvl="2" indent="-457200">
              <a:buFont typeface="+mj-lt"/>
              <a:buAutoNum type="arabicPeriod"/>
            </a:pPr>
            <a:r>
              <a:rPr lang="id-ID" sz="2400" dirty="0" smtClean="0"/>
              <a:t>Meningkatkan kesadara tentang kebersihan dalam ruman dan pengelolaan SPAL.</a:t>
            </a:r>
          </a:p>
          <a:p>
            <a:pPr marL="465138" lvl="2" indent="-457200">
              <a:buFont typeface="+mj-lt"/>
              <a:buAutoNum type="arabicPeriod"/>
            </a:pPr>
            <a:r>
              <a:rPr lang="id-ID" sz="2400" dirty="0" smtClean="0"/>
              <a:t>Sosialisasi dan menanamkan kebiasaan memilah sampah dan daur ulang limbah RT ( sampah organik ) serta bahan berbahaya dan beracun. ( B3 )</a:t>
            </a:r>
          </a:p>
          <a:p>
            <a:pPr marL="465138" lvl="2" indent="-457200">
              <a:buFont typeface="+mj-lt"/>
              <a:buAutoNum type="arabicPeriod"/>
            </a:pPr>
            <a:r>
              <a:rPr lang="id-ID" sz="2400" dirty="0" smtClean="0"/>
              <a:t>Meningkatkan pengetahuan dan kemampuan masyarakat untuk menggunakan air bersih, Jamban sehat dan memelihara kesehatan lingkungan melalui Sanitasi Total Berbasis Masyarakat </a:t>
            </a:r>
            <a:r>
              <a:rPr lang="en-US" sz="2400" dirty="0" smtClean="0"/>
              <a:t>(STBM</a:t>
            </a:r>
            <a:r>
              <a:rPr lang="en-US" sz="2400" dirty="0" smtClean="0"/>
              <a:t>)</a:t>
            </a:r>
            <a:endParaRPr lang="en-US" sz="2400" dirty="0"/>
          </a:p>
        </p:txBody>
      </p:sp>
    </p:spTree>
    <p:extLst>
      <p:ext uri="{BB962C8B-B14F-4D97-AF65-F5344CB8AC3E}">
        <p14:creationId xmlns:p14="http://schemas.microsoft.com/office/powerpoint/2010/main" val="33581548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260648"/>
            <a:ext cx="7211144" cy="720080"/>
          </a:xfrm>
        </p:spPr>
        <p:txBody>
          <a:bodyPr>
            <a:normAutofit fontScale="90000"/>
          </a:bodyPr>
          <a:lstStyle/>
          <a:p>
            <a:r>
              <a:rPr lang="id-ID" dirty="0" smtClean="0"/>
              <a:t>Lanjutan</a:t>
            </a:r>
            <a:r>
              <a:rPr lang="id-ID" dirty="0" smtClean="0"/>
              <a:t>....</a:t>
            </a:r>
            <a:br>
              <a:rPr lang="id-ID" dirty="0" smtClean="0"/>
            </a:br>
            <a:endParaRPr lang="id-ID" dirty="0"/>
          </a:p>
        </p:txBody>
      </p:sp>
      <p:sp>
        <p:nvSpPr>
          <p:cNvPr id="3" name="Content Placeholder 2"/>
          <p:cNvSpPr>
            <a:spLocks noGrp="1"/>
          </p:cNvSpPr>
          <p:nvPr>
            <p:ph idx="1"/>
          </p:nvPr>
        </p:nvSpPr>
        <p:spPr>
          <a:xfrm>
            <a:off x="803499" y="1008932"/>
            <a:ext cx="8291264" cy="5472608"/>
          </a:xfrm>
        </p:spPr>
        <p:txBody>
          <a:bodyPr>
            <a:normAutofit lnSpcReduction="10000"/>
          </a:bodyPr>
          <a:lstStyle/>
          <a:p>
            <a:pPr marL="7938" lvl="2" indent="0">
              <a:buNone/>
            </a:pPr>
            <a:endParaRPr lang="id-ID" dirty="0" smtClean="0"/>
          </a:p>
          <a:p>
            <a:pPr marL="7938" lvl="2" indent="0">
              <a:buNone/>
            </a:pPr>
            <a:r>
              <a:rPr lang="en-US" sz="2800" dirty="0" smtClean="0"/>
              <a:t>L</a:t>
            </a:r>
            <a:r>
              <a:rPr lang="id-ID" sz="2800" dirty="0" smtClean="0"/>
              <a:t>ingkungan Bersih dan Sehat</a:t>
            </a:r>
          </a:p>
          <a:p>
            <a:pPr marL="465138" lvl="2" indent="-457200">
              <a:buFont typeface="+mj-lt"/>
              <a:buAutoNum type="arabicPeriod"/>
            </a:pPr>
            <a:r>
              <a:rPr lang="id-ID" sz="2800" dirty="0" smtClean="0"/>
              <a:t>Sosialisasi kualitas lingkungan dan pemukiman, kebersihan dan kesehatan pada pemukiman yang padat, dalam rangka mewujudkan kota bersih  dan sehat.</a:t>
            </a:r>
          </a:p>
          <a:p>
            <a:pPr marL="465138" lvl="2" indent="-457200">
              <a:buFont typeface="+mj-lt"/>
              <a:buAutoNum type="arabicPeriod"/>
            </a:pPr>
            <a:r>
              <a:rPr lang="id-ID" sz="2800" dirty="0" smtClean="0"/>
              <a:t>Pembinaan kelestarian lingkungan hidup melalui pembinaan keluarga dalam rangka optimalisasi  upaya mencegah dampak pemanasan global </a:t>
            </a:r>
            <a:r>
              <a:rPr lang="en-US" sz="2800" dirty="0" smtClean="0"/>
              <a:t> </a:t>
            </a:r>
            <a:r>
              <a:rPr lang="en-US" sz="2800" dirty="0"/>
              <a:t>(GLOBAL </a:t>
            </a:r>
            <a:r>
              <a:rPr lang="en-US" sz="2800" dirty="0" smtClean="0"/>
              <a:t>WARMING)</a:t>
            </a:r>
            <a:endParaRPr lang="id-ID" sz="2800" dirty="0" smtClean="0"/>
          </a:p>
          <a:p>
            <a:pPr marL="465138" lvl="2" indent="-457200">
              <a:buFont typeface="+mj-lt"/>
              <a:buAutoNum type="arabicPeriod"/>
            </a:pPr>
            <a:r>
              <a:rPr lang="id-ID" sz="2800" dirty="0" smtClean="0"/>
              <a:t>Mendukung program penanaman pohon sebagai paru-paru kota dan pencegahan polusi udara. </a:t>
            </a:r>
            <a:endParaRPr lang="id-ID" sz="2800" dirty="0"/>
          </a:p>
        </p:txBody>
      </p:sp>
    </p:spTree>
    <p:extLst>
      <p:ext uri="{BB962C8B-B14F-4D97-AF65-F5344CB8AC3E}">
        <p14:creationId xmlns:p14="http://schemas.microsoft.com/office/powerpoint/2010/main" val="39676307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188640"/>
            <a:ext cx="3939952" cy="720080"/>
          </a:xfrm>
        </p:spPr>
        <p:txBody>
          <a:bodyPr>
            <a:normAutofit fontScale="90000"/>
          </a:bodyPr>
          <a:lstStyle/>
          <a:p>
            <a:r>
              <a:rPr lang="id-ID" dirty="0" smtClean="0"/>
              <a:t>Lanjutan</a:t>
            </a:r>
            <a:r>
              <a:rPr lang="id-ID" dirty="0" smtClean="0"/>
              <a:t>....</a:t>
            </a:r>
            <a:br>
              <a:rPr lang="id-ID" dirty="0" smtClean="0"/>
            </a:br>
            <a:endParaRPr lang="id-ID" dirty="0"/>
          </a:p>
        </p:txBody>
      </p:sp>
      <p:sp>
        <p:nvSpPr>
          <p:cNvPr id="3" name="Content Placeholder 2"/>
          <p:cNvSpPr>
            <a:spLocks noGrp="1"/>
          </p:cNvSpPr>
          <p:nvPr>
            <p:ph idx="1"/>
          </p:nvPr>
        </p:nvSpPr>
        <p:spPr>
          <a:xfrm>
            <a:off x="852736" y="1268760"/>
            <a:ext cx="8291264" cy="5184576"/>
          </a:xfrm>
        </p:spPr>
        <p:txBody>
          <a:bodyPr>
            <a:normAutofit/>
          </a:bodyPr>
          <a:lstStyle/>
          <a:p>
            <a:pPr marL="7938" lvl="2" indent="0">
              <a:buNone/>
            </a:pPr>
            <a:r>
              <a:rPr lang="id-ID" sz="2000" b="1" dirty="0" smtClean="0"/>
              <a:t>Perencanaan </a:t>
            </a:r>
            <a:r>
              <a:rPr lang="id-ID" sz="2000" b="1" dirty="0" smtClean="0"/>
              <a:t>Sehat </a:t>
            </a:r>
          </a:p>
          <a:p>
            <a:pPr marL="7938" lvl="2" indent="0">
              <a:buNone/>
            </a:pPr>
            <a:r>
              <a:rPr lang="en-US" sz="2000" dirty="0" smtClean="0"/>
              <a:t>M</a:t>
            </a:r>
            <a:r>
              <a:rPr lang="id-ID" sz="2000" dirty="0" smtClean="0"/>
              <a:t>eningkatkan Kegiatan dalam Program Perencanaan Sehat, dengan :</a:t>
            </a:r>
            <a:endParaRPr lang="id-ID" sz="2000" b="1" dirty="0"/>
          </a:p>
          <a:p>
            <a:pPr marL="465138" lvl="2" indent="-457200">
              <a:buFont typeface="+mj-lt"/>
              <a:buAutoNum type="arabicPeriod"/>
            </a:pPr>
            <a:r>
              <a:rPr lang="id-ID" sz="2000" dirty="0" smtClean="0"/>
              <a:t>Meningkatkan penyuluhan tentang pentingnya pemahaman dan kesertaan dalam program KB menuju keluarga yang berkualitas.</a:t>
            </a:r>
          </a:p>
          <a:p>
            <a:pPr marL="465138" lvl="2" indent="-457200">
              <a:buFont typeface="+mj-lt"/>
              <a:buAutoNum type="arabicPeriod"/>
            </a:pPr>
            <a:r>
              <a:rPr lang="id-ID" sz="2000" dirty="0" smtClean="0"/>
              <a:t>Meningkatkan kemampuan perencanaan kehidupan keluarga sehari-hari  dengan cara membiasakan menabung, unruk keseimbangan pemasukan dan pengeluaran keuangan keluarga.</a:t>
            </a:r>
          </a:p>
          <a:p>
            <a:pPr marL="465138" lvl="2" indent="-457200">
              <a:buFont typeface="+mj-lt"/>
              <a:buAutoNum type="arabicPeriod"/>
            </a:pPr>
            <a:r>
              <a:rPr lang="id-ID" sz="2000" dirty="0" smtClean="0"/>
              <a:t>Mendukung kegiatan </a:t>
            </a:r>
            <a:r>
              <a:rPr lang="en-US" sz="2000" dirty="0" smtClean="0"/>
              <a:t> K</a:t>
            </a:r>
            <a:r>
              <a:rPr lang="id-ID" sz="2000" dirty="0" smtClean="0"/>
              <a:t>esatuan </a:t>
            </a:r>
            <a:r>
              <a:rPr lang="en-US" sz="2000" dirty="0" smtClean="0"/>
              <a:t> </a:t>
            </a:r>
            <a:r>
              <a:rPr lang="en-US" sz="2000" dirty="0"/>
              <a:t>GERAK  PKK-KB-KES  </a:t>
            </a:r>
            <a:r>
              <a:rPr lang="id-ID" sz="2000" dirty="0" smtClean="0"/>
              <a:t>dalam upaya meningkatkan cakupan hasil pelayanan </a:t>
            </a:r>
            <a:r>
              <a:rPr lang="en-US" sz="2000" dirty="0" smtClean="0"/>
              <a:t>KB</a:t>
            </a:r>
            <a:r>
              <a:rPr lang="id-ID" sz="2000" dirty="0" smtClean="0"/>
              <a:t> –</a:t>
            </a:r>
            <a:r>
              <a:rPr lang="en-US" sz="2000" dirty="0" smtClean="0"/>
              <a:t>KESEHATAN</a:t>
            </a:r>
            <a:endParaRPr lang="id-ID" sz="2000" dirty="0" smtClean="0"/>
          </a:p>
        </p:txBody>
      </p:sp>
    </p:spTree>
    <p:extLst>
      <p:ext uri="{BB962C8B-B14F-4D97-AF65-F5344CB8AC3E}">
        <p14:creationId xmlns:p14="http://schemas.microsoft.com/office/powerpoint/2010/main" val="2094140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ctr"/>
            <a:r>
              <a:rPr lang="en-US" b="1" dirty="0" smtClean="0">
                <a:solidFill>
                  <a:schemeClr val="tx1"/>
                </a:solidFill>
              </a:rPr>
              <a:t>KESATUAN  GERAK  PKK-</a:t>
            </a:r>
            <a:br>
              <a:rPr lang="en-US" b="1" dirty="0" smtClean="0">
                <a:solidFill>
                  <a:schemeClr val="tx1"/>
                </a:solidFill>
              </a:rPr>
            </a:br>
            <a:r>
              <a:rPr lang="en-US" b="1" dirty="0" smtClean="0">
                <a:solidFill>
                  <a:schemeClr val="tx1"/>
                </a:solidFill>
              </a:rPr>
              <a:t>KKBPK-KES</a:t>
            </a:r>
            <a:endParaRPr lang="en-US" b="1" dirty="0">
              <a:solidFill>
                <a:schemeClr val="tx1"/>
              </a:solidFill>
            </a:endParaRPr>
          </a:p>
        </p:txBody>
      </p:sp>
      <p:sp>
        <p:nvSpPr>
          <p:cNvPr id="3" name="Content Placeholder 2"/>
          <p:cNvSpPr>
            <a:spLocks noGrp="1"/>
          </p:cNvSpPr>
          <p:nvPr>
            <p:ph idx="1"/>
          </p:nvPr>
        </p:nvSpPr>
        <p:spPr>
          <a:xfrm>
            <a:off x="457200" y="1340768"/>
            <a:ext cx="8229600" cy="5257800"/>
          </a:xfrm>
        </p:spPr>
        <p:txBody>
          <a:bodyPr>
            <a:noAutofit/>
          </a:bodyPr>
          <a:lstStyle/>
          <a:p>
            <a:pPr algn="just"/>
            <a:r>
              <a:rPr lang="en-US" sz="2300" dirty="0" smtClean="0">
                <a:solidFill>
                  <a:schemeClr val="tx1"/>
                </a:solidFill>
              </a:rPr>
              <a:t>A</a:t>
            </a:r>
            <a:r>
              <a:rPr lang="id-ID" sz="2300" dirty="0" smtClean="0">
                <a:solidFill>
                  <a:schemeClr val="tx1"/>
                </a:solidFill>
              </a:rPr>
              <a:t>dalah intensifiaksi peran gerakan PKK dalam program KB Nasional dan pembangunan kesehatan yang dilaksanakan secara terpadundengan lintas sektor terkait disemua wilayah dalam rangka membangun Keluarga yang sejahtera. </a:t>
            </a:r>
            <a:endParaRPr lang="en-US" sz="2300" dirty="0">
              <a:solidFill>
                <a:schemeClr val="tx1"/>
              </a:solidFill>
            </a:endParaRPr>
          </a:p>
          <a:p>
            <a:pPr algn="just"/>
            <a:r>
              <a:rPr lang="en-US" sz="2300" dirty="0" smtClean="0">
                <a:solidFill>
                  <a:schemeClr val="tx1"/>
                </a:solidFill>
              </a:rPr>
              <a:t>K</a:t>
            </a:r>
            <a:r>
              <a:rPr lang="id-ID" sz="2300" dirty="0" smtClean="0">
                <a:solidFill>
                  <a:schemeClr val="tx1"/>
                </a:solidFill>
              </a:rPr>
              <a:t>egiatan kesatuan gerak </a:t>
            </a:r>
            <a:r>
              <a:rPr lang="en-US" sz="2300" dirty="0" smtClean="0">
                <a:solidFill>
                  <a:schemeClr val="tx1"/>
                </a:solidFill>
              </a:rPr>
              <a:t>PKK-KKBPK- </a:t>
            </a:r>
            <a:r>
              <a:rPr lang="en-US" sz="2300" dirty="0">
                <a:solidFill>
                  <a:schemeClr val="tx1"/>
                </a:solidFill>
              </a:rPr>
              <a:t>KESEHATAN  </a:t>
            </a:r>
            <a:r>
              <a:rPr lang="id-ID" sz="2300" dirty="0" smtClean="0">
                <a:solidFill>
                  <a:schemeClr val="tx1"/>
                </a:solidFill>
              </a:rPr>
              <a:t>rangkaian kegaiatan keterpaduan dalam rangka menyambut hari </a:t>
            </a:r>
            <a:r>
              <a:rPr lang="en-US" sz="2300" dirty="0" smtClean="0">
                <a:solidFill>
                  <a:schemeClr val="tx1"/>
                </a:solidFill>
              </a:rPr>
              <a:t>H</a:t>
            </a:r>
            <a:r>
              <a:rPr lang="id-ID" sz="2300" dirty="0" smtClean="0">
                <a:solidFill>
                  <a:schemeClr val="tx1"/>
                </a:solidFill>
              </a:rPr>
              <a:t>ari</a:t>
            </a:r>
            <a:r>
              <a:rPr lang="en-US" sz="2300" dirty="0" smtClean="0">
                <a:solidFill>
                  <a:schemeClr val="tx1"/>
                </a:solidFill>
              </a:rPr>
              <a:t> K</a:t>
            </a:r>
            <a:r>
              <a:rPr lang="id-ID" sz="2300" dirty="0" smtClean="0">
                <a:solidFill>
                  <a:schemeClr val="tx1"/>
                </a:solidFill>
              </a:rPr>
              <a:t>eluarga</a:t>
            </a:r>
            <a:r>
              <a:rPr lang="en-US" sz="2300" dirty="0" smtClean="0">
                <a:solidFill>
                  <a:schemeClr val="tx1"/>
                </a:solidFill>
              </a:rPr>
              <a:t> N</a:t>
            </a:r>
            <a:r>
              <a:rPr lang="id-ID" sz="2300" dirty="0" smtClean="0">
                <a:solidFill>
                  <a:schemeClr val="tx1"/>
                </a:solidFill>
              </a:rPr>
              <a:t>asional </a:t>
            </a:r>
            <a:r>
              <a:rPr lang="id-ID" sz="2300" dirty="0" smtClean="0"/>
              <a:t>tanggal </a:t>
            </a:r>
            <a:r>
              <a:rPr lang="en-US" sz="2300" dirty="0" smtClean="0">
                <a:solidFill>
                  <a:schemeClr val="tx1"/>
                </a:solidFill>
              </a:rPr>
              <a:t> </a:t>
            </a:r>
            <a:r>
              <a:rPr lang="en-US" sz="2300" dirty="0">
                <a:solidFill>
                  <a:schemeClr val="tx1"/>
                </a:solidFill>
              </a:rPr>
              <a:t>29 </a:t>
            </a:r>
            <a:r>
              <a:rPr lang="id-ID" sz="2300" dirty="0" smtClean="0"/>
              <a:t>Juni </a:t>
            </a:r>
            <a:r>
              <a:rPr lang="en-US" sz="2300" dirty="0" smtClean="0">
                <a:solidFill>
                  <a:schemeClr val="tx1"/>
                </a:solidFill>
              </a:rPr>
              <a:t>  H</a:t>
            </a:r>
            <a:r>
              <a:rPr lang="id-ID" sz="2300" dirty="0" smtClean="0">
                <a:solidFill>
                  <a:schemeClr val="tx1"/>
                </a:solidFill>
              </a:rPr>
              <a:t>ari </a:t>
            </a:r>
            <a:r>
              <a:rPr lang="en-US" sz="2300" dirty="0" smtClean="0">
                <a:solidFill>
                  <a:schemeClr val="tx1"/>
                </a:solidFill>
              </a:rPr>
              <a:t>K</a:t>
            </a:r>
            <a:r>
              <a:rPr lang="id-ID" sz="2300" dirty="0" smtClean="0">
                <a:solidFill>
                  <a:schemeClr val="tx1"/>
                </a:solidFill>
              </a:rPr>
              <a:t>esehatan</a:t>
            </a:r>
            <a:r>
              <a:rPr lang="en-US" sz="2300" dirty="0" smtClean="0">
                <a:solidFill>
                  <a:schemeClr val="tx1"/>
                </a:solidFill>
              </a:rPr>
              <a:t> N</a:t>
            </a:r>
            <a:r>
              <a:rPr lang="id-ID" sz="2300" dirty="0" smtClean="0">
                <a:solidFill>
                  <a:schemeClr val="tx1"/>
                </a:solidFill>
              </a:rPr>
              <a:t>asional</a:t>
            </a:r>
            <a:r>
              <a:rPr lang="en-US" sz="2300" dirty="0" smtClean="0">
                <a:solidFill>
                  <a:schemeClr val="tx1"/>
                </a:solidFill>
              </a:rPr>
              <a:t>  </a:t>
            </a:r>
            <a:r>
              <a:rPr lang="id-ID" sz="2300" dirty="0" smtClean="0">
                <a:solidFill>
                  <a:schemeClr val="tx1"/>
                </a:solidFill>
              </a:rPr>
              <a:t>tanggal </a:t>
            </a:r>
            <a:r>
              <a:rPr lang="en-US" sz="2300" dirty="0" smtClean="0">
                <a:solidFill>
                  <a:schemeClr val="tx1"/>
                </a:solidFill>
              </a:rPr>
              <a:t>12  N</a:t>
            </a:r>
            <a:r>
              <a:rPr lang="id-ID" sz="2300" dirty="0" smtClean="0">
                <a:solidFill>
                  <a:schemeClr val="tx1"/>
                </a:solidFill>
              </a:rPr>
              <a:t>ovember dan </a:t>
            </a:r>
            <a:r>
              <a:rPr lang="en-US" sz="2300" dirty="0" smtClean="0">
                <a:solidFill>
                  <a:schemeClr val="tx1"/>
                </a:solidFill>
              </a:rPr>
              <a:t>  H</a:t>
            </a:r>
            <a:r>
              <a:rPr lang="id-ID" sz="2300" dirty="0" smtClean="0">
                <a:solidFill>
                  <a:schemeClr val="tx1"/>
                </a:solidFill>
              </a:rPr>
              <a:t>ari</a:t>
            </a:r>
            <a:r>
              <a:rPr lang="en-US" sz="2300" dirty="0" smtClean="0">
                <a:solidFill>
                  <a:schemeClr val="tx1"/>
                </a:solidFill>
              </a:rPr>
              <a:t> K</a:t>
            </a:r>
            <a:r>
              <a:rPr lang="id-ID" sz="2300" dirty="0" smtClean="0">
                <a:solidFill>
                  <a:schemeClr val="tx1"/>
                </a:solidFill>
              </a:rPr>
              <a:t>esatuan</a:t>
            </a:r>
            <a:r>
              <a:rPr lang="en-US" sz="2300" dirty="0" smtClean="0">
                <a:solidFill>
                  <a:schemeClr val="tx1"/>
                </a:solidFill>
              </a:rPr>
              <a:t> G</a:t>
            </a:r>
            <a:r>
              <a:rPr lang="id-ID" sz="2300" dirty="0" smtClean="0">
                <a:solidFill>
                  <a:schemeClr val="tx1"/>
                </a:solidFill>
              </a:rPr>
              <a:t>erak</a:t>
            </a:r>
            <a:r>
              <a:rPr lang="en-US" sz="2300" dirty="0" smtClean="0">
                <a:solidFill>
                  <a:schemeClr val="tx1"/>
                </a:solidFill>
              </a:rPr>
              <a:t> PKK.</a:t>
            </a:r>
            <a:endParaRPr lang="id-ID" sz="2300" dirty="0" smtClean="0">
              <a:solidFill>
                <a:schemeClr val="tx1"/>
              </a:solidFill>
            </a:endParaRPr>
          </a:p>
          <a:p>
            <a:pPr algn="just"/>
            <a:r>
              <a:rPr lang="id-ID" sz="2300" dirty="0" smtClean="0"/>
              <a:t>Rangkaian pelaksanaan kegiatan Kesehatan </a:t>
            </a:r>
            <a:r>
              <a:rPr lang="en-US" sz="2300" dirty="0" smtClean="0">
                <a:solidFill>
                  <a:schemeClr val="tx1"/>
                </a:solidFill>
              </a:rPr>
              <a:t>R</a:t>
            </a:r>
            <a:r>
              <a:rPr lang="id-ID" sz="2300" dirty="0" smtClean="0">
                <a:solidFill>
                  <a:schemeClr val="tx1"/>
                </a:solidFill>
              </a:rPr>
              <a:t>angkaian</a:t>
            </a:r>
            <a:r>
              <a:rPr lang="en-US" sz="2300" dirty="0" smtClean="0">
                <a:solidFill>
                  <a:schemeClr val="tx1"/>
                </a:solidFill>
              </a:rPr>
              <a:t> P</a:t>
            </a:r>
            <a:r>
              <a:rPr lang="id-ID" sz="2300" dirty="0" smtClean="0">
                <a:solidFill>
                  <a:schemeClr val="tx1"/>
                </a:solidFill>
              </a:rPr>
              <a:t>elaksanaan </a:t>
            </a:r>
            <a:r>
              <a:rPr lang="en-US" sz="2300" dirty="0" smtClean="0">
                <a:solidFill>
                  <a:schemeClr val="tx1"/>
                </a:solidFill>
              </a:rPr>
              <a:t>K</a:t>
            </a:r>
            <a:r>
              <a:rPr lang="id-ID" sz="2300" dirty="0" smtClean="0">
                <a:solidFill>
                  <a:schemeClr val="tx1"/>
                </a:solidFill>
              </a:rPr>
              <a:t>esatuan</a:t>
            </a:r>
            <a:r>
              <a:rPr lang="en-US" sz="2300" dirty="0" smtClean="0">
                <a:solidFill>
                  <a:schemeClr val="tx1"/>
                </a:solidFill>
              </a:rPr>
              <a:t> </a:t>
            </a:r>
            <a:r>
              <a:rPr lang="id-ID" sz="2300" dirty="0" smtClean="0">
                <a:solidFill>
                  <a:schemeClr val="tx1"/>
                </a:solidFill>
              </a:rPr>
              <a:t>Gerak</a:t>
            </a:r>
            <a:r>
              <a:rPr lang="en-US" sz="2300" dirty="0" smtClean="0">
                <a:solidFill>
                  <a:schemeClr val="tx1"/>
                </a:solidFill>
              </a:rPr>
              <a:t>  </a:t>
            </a:r>
            <a:r>
              <a:rPr lang="en-US" sz="2300" dirty="0">
                <a:solidFill>
                  <a:schemeClr val="tx1"/>
                </a:solidFill>
              </a:rPr>
              <a:t>PKK- KKBPK- KESEHATAN  </a:t>
            </a:r>
            <a:r>
              <a:rPr lang="id-ID" sz="2300" dirty="0" smtClean="0">
                <a:solidFill>
                  <a:schemeClr val="tx1"/>
                </a:solidFill>
              </a:rPr>
              <a:t>dilakukan bulan Januari pada tahun berjalan. </a:t>
            </a:r>
            <a:endParaRPr lang="id-ID" sz="2300" dirty="0"/>
          </a:p>
        </p:txBody>
      </p:sp>
    </p:spTree>
    <p:extLst>
      <p:ext uri="{BB962C8B-B14F-4D97-AF65-F5344CB8AC3E}">
        <p14:creationId xmlns:p14="http://schemas.microsoft.com/office/powerpoint/2010/main" val="149111096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82000" cy="868362"/>
          </a:xfrm>
        </p:spPr>
        <p:txBody>
          <a:bodyPr>
            <a:normAutofit/>
          </a:bodyPr>
          <a:lstStyle/>
          <a:p>
            <a:pPr algn="r"/>
            <a:r>
              <a:rPr lang="en-US" sz="3600" dirty="0" err="1" smtClean="0">
                <a:solidFill>
                  <a:schemeClr val="tx1"/>
                </a:solidFill>
              </a:rPr>
              <a:t>Lanjutan</a:t>
            </a:r>
            <a:r>
              <a:rPr lang="en-US" sz="3600" dirty="0" smtClean="0">
                <a:solidFill>
                  <a:schemeClr val="tx1"/>
                </a:solidFill>
              </a:rPr>
              <a:t> KKG…..</a:t>
            </a:r>
            <a:endParaRPr lang="en-US" sz="3600" dirty="0">
              <a:solidFill>
                <a:schemeClr val="tx1"/>
              </a:solidFill>
            </a:endParaRPr>
          </a:p>
        </p:txBody>
      </p:sp>
      <p:sp>
        <p:nvSpPr>
          <p:cNvPr id="3" name="Content Placeholder 2"/>
          <p:cNvSpPr>
            <a:spLocks noGrp="1"/>
          </p:cNvSpPr>
          <p:nvPr>
            <p:ph idx="1"/>
          </p:nvPr>
        </p:nvSpPr>
        <p:spPr>
          <a:xfrm>
            <a:off x="1118944" y="1212591"/>
            <a:ext cx="8001000" cy="5638800"/>
          </a:xfrm>
        </p:spPr>
        <p:txBody>
          <a:bodyPr>
            <a:noAutofit/>
          </a:bodyPr>
          <a:lstStyle/>
          <a:p>
            <a:r>
              <a:rPr lang="en-US" sz="2000" dirty="0" smtClean="0">
                <a:solidFill>
                  <a:schemeClr val="tx1"/>
                </a:solidFill>
              </a:rPr>
              <a:t>P</a:t>
            </a:r>
            <a:r>
              <a:rPr lang="id-ID" sz="2000" dirty="0" smtClean="0">
                <a:solidFill>
                  <a:schemeClr val="tx1"/>
                </a:solidFill>
              </a:rPr>
              <a:t>enilaian lomba kesatuan gerak </a:t>
            </a:r>
            <a:r>
              <a:rPr lang="en-US" sz="2000" dirty="0" smtClean="0">
                <a:solidFill>
                  <a:schemeClr val="tx1"/>
                </a:solidFill>
              </a:rPr>
              <a:t> PKK-KKBPK-KESEHATAN  </a:t>
            </a:r>
            <a:r>
              <a:rPr lang="id-ID" sz="2000" dirty="0" smtClean="0">
                <a:solidFill>
                  <a:schemeClr val="tx1"/>
                </a:solidFill>
              </a:rPr>
              <a:t>dibagi dalam 4 jenis lomba : </a:t>
            </a:r>
            <a:r>
              <a:rPr lang="en-US" sz="2000" dirty="0" smtClean="0">
                <a:solidFill>
                  <a:schemeClr val="tx1"/>
                </a:solidFill>
              </a:rPr>
              <a:t>PELAKSANA  TERBAIK  KEGIATAN  KESATUAN  GERAK  PKK-KKBPK- </a:t>
            </a:r>
            <a:r>
              <a:rPr lang="en-US" sz="2000" dirty="0" smtClean="0">
                <a:solidFill>
                  <a:schemeClr val="tx1"/>
                </a:solidFill>
              </a:rPr>
              <a:t>KESEHATAN</a:t>
            </a:r>
            <a:endParaRPr lang="id-ID" sz="2000" dirty="0" smtClean="0">
              <a:solidFill>
                <a:schemeClr val="tx1"/>
              </a:solidFill>
            </a:endParaRPr>
          </a:p>
          <a:p>
            <a:pPr marL="1147762" lvl="0" indent="-457200">
              <a:buFont typeface="+mj-lt"/>
              <a:buAutoNum type="arabicPeriod"/>
            </a:pPr>
            <a:r>
              <a:rPr lang="en-US" sz="2000" dirty="0" smtClean="0">
                <a:solidFill>
                  <a:schemeClr val="tx1"/>
                </a:solidFill>
              </a:rPr>
              <a:t>PELAKSANA  TERBAIK  LINGKUNGAN  BERSIH  </a:t>
            </a:r>
            <a:r>
              <a:rPr lang="en-US" sz="2000" dirty="0" smtClean="0">
                <a:solidFill>
                  <a:schemeClr val="tx1"/>
                </a:solidFill>
              </a:rPr>
              <a:t>&amp; SEHAT</a:t>
            </a:r>
            <a:endParaRPr lang="id-ID" sz="2000" dirty="0"/>
          </a:p>
          <a:p>
            <a:pPr marL="1147762" lvl="0" indent="-457200">
              <a:buFont typeface="+mj-lt"/>
              <a:buAutoNum type="arabicPeriod"/>
            </a:pPr>
            <a:r>
              <a:rPr lang="en-US" sz="2000" dirty="0" smtClean="0">
                <a:solidFill>
                  <a:schemeClr val="tx1"/>
                </a:solidFill>
              </a:rPr>
              <a:t>PELAKSANA  TERBAIK  POSYANDU</a:t>
            </a:r>
            <a:endParaRPr lang="id-ID" sz="2000" dirty="0" smtClean="0">
              <a:solidFill>
                <a:schemeClr val="tx1"/>
              </a:solidFill>
            </a:endParaRPr>
          </a:p>
          <a:p>
            <a:pPr marL="1147762" lvl="0" indent="-457200">
              <a:buFont typeface="+mj-lt"/>
              <a:buAutoNum type="arabicPeriod"/>
            </a:pPr>
            <a:r>
              <a:rPr lang="en-US" sz="2000" dirty="0" smtClean="0">
                <a:solidFill>
                  <a:schemeClr val="tx1"/>
                </a:solidFill>
              </a:rPr>
              <a:t>PELAKSANA  TERBAIK  PHBS  DI  RUMAH  </a:t>
            </a:r>
            <a:r>
              <a:rPr lang="en-US" sz="2000" dirty="0" smtClean="0">
                <a:solidFill>
                  <a:schemeClr val="tx1"/>
                </a:solidFill>
              </a:rPr>
              <a:t>TANGGA</a:t>
            </a:r>
            <a:endParaRPr lang="id-ID" sz="2000" dirty="0"/>
          </a:p>
          <a:p>
            <a:r>
              <a:rPr lang="en-US" sz="2000" dirty="0" smtClean="0">
                <a:solidFill>
                  <a:schemeClr val="tx1"/>
                </a:solidFill>
              </a:rPr>
              <a:t>I</a:t>
            </a:r>
            <a:r>
              <a:rPr lang="id-ID" sz="2000" dirty="0" smtClean="0">
                <a:solidFill>
                  <a:schemeClr val="tx1"/>
                </a:solidFill>
              </a:rPr>
              <a:t>ndikator penilaian terdiri dari :</a:t>
            </a:r>
          </a:p>
          <a:p>
            <a:pPr marL="0" indent="0">
              <a:buNone/>
            </a:pPr>
            <a:r>
              <a:rPr lang="id-ID" sz="2000" dirty="0"/>
              <a:t>	</a:t>
            </a:r>
            <a:r>
              <a:rPr lang="id-ID" sz="2000" dirty="0" smtClean="0"/>
              <a:t>1. Input</a:t>
            </a:r>
          </a:p>
          <a:p>
            <a:pPr marL="0" indent="0">
              <a:buNone/>
            </a:pPr>
            <a:r>
              <a:rPr lang="id-ID" sz="2000" dirty="0"/>
              <a:t>	</a:t>
            </a:r>
            <a:r>
              <a:rPr lang="id-ID" sz="2000" dirty="0" smtClean="0"/>
              <a:t>2. </a:t>
            </a:r>
            <a:r>
              <a:rPr lang="id-ID" sz="2000" dirty="0" smtClean="0">
                <a:solidFill>
                  <a:schemeClr val="tx1"/>
                </a:solidFill>
              </a:rPr>
              <a:t>Proses</a:t>
            </a:r>
          </a:p>
          <a:p>
            <a:pPr marL="0" indent="0">
              <a:buNone/>
            </a:pPr>
            <a:r>
              <a:rPr lang="id-ID" sz="2000" dirty="0" smtClean="0"/>
              <a:t>	3. Out </a:t>
            </a:r>
            <a:r>
              <a:rPr lang="id-ID" sz="2000" dirty="0" smtClean="0"/>
              <a:t>put</a:t>
            </a:r>
            <a:endParaRPr lang="en-US" sz="2000" dirty="0" smtClean="0">
              <a:solidFill>
                <a:schemeClr val="tx1"/>
              </a:solidFill>
            </a:endParaRPr>
          </a:p>
          <a:p>
            <a:r>
              <a:rPr lang="en-US" sz="2000" b="1" dirty="0" err="1" smtClean="0">
                <a:solidFill>
                  <a:schemeClr val="tx1"/>
                </a:solidFill>
              </a:rPr>
              <a:t>Ada</a:t>
            </a:r>
            <a:r>
              <a:rPr lang="en-US" sz="2000" b="1" dirty="0" smtClean="0">
                <a:solidFill>
                  <a:schemeClr val="tx1"/>
                </a:solidFill>
              </a:rPr>
              <a:t> 2 </a:t>
            </a:r>
            <a:r>
              <a:rPr lang="en-US" sz="2000" b="1" dirty="0" err="1" smtClean="0">
                <a:solidFill>
                  <a:schemeClr val="tx1"/>
                </a:solidFill>
              </a:rPr>
              <a:t>Matrik</a:t>
            </a:r>
            <a:r>
              <a:rPr lang="en-US" sz="2000" b="1" dirty="0" smtClean="0">
                <a:solidFill>
                  <a:schemeClr val="tx1"/>
                </a:solidFill>
              </a:rPr>
              <a:t> yang </a:t>
            </a:r>
            <a:r>
              <a:rPr lang="en-US" sz="2000" b="1" dirty="0" err="1" smtClean="0">
                <a:solidFill>
                  <a:schemeClr val="tx1"/>
                </a:solidFill>
              </a:rPr>
              <a:t>harus</a:t>
            </a:r>
            <a:r>
              <a:rPr lang="en-US" sz="2000" b="1" dirty="0" smtClean="0">
                <a:solidFill>
                  <a:schemeClr val="tx1"/>
                </a:solidFill>
              </a:rPr>
              <a:t> </a:t>
            </a:r>
            <a:r>
              <a:rPr lang="en-US" sz="2000" b="1" dirty="0" err="1" smtClean="0">
                <a:solidFill>
                  <a:schemeClr val="tx1"/>
                </a:solidFill>
              </a:rPr>
              <a:t>dibuat</a:t>
            </a:r>
            <a:r>
              <a:rPr lang="en-US" sz="2000" b="1" dirty="0" smtClean="0">
                <a:solidFill>
                  <a:schemeClr val="tx1"/>
                </a:solidFill>
              </a:rPr>
              <a:t> </a:t>
            </a:r>
            <a:r>
              <a:rPr lang="en-US" sz="2000" b="1" dirty="0" err="1" smtClean="0">
                <a:solidFill>
                  <a:schemeClr val="tx1"/>
                </a:solidFill>
              </a:rPr>
              <a:t>dalam</a:t>
            </a:r>
            <a:r>
              <a:rPr lang="en-US" sz="2000" b="1" dirty="0" smtClean="0">
                <a:solidFill>
                  <a:schemeClr val="tx1"/>
                </a:solidFill>
              </a:rPr>
              <a:t> </a:t>
            </a:r>
            <a:r>
              <a:rPr lang="en-US" sz="2000" b="1" dirty="0" err="1" smtClean="0">
                <a:solidFill>
                  <a:schemeClr val="tx1"/>
                </a:solidFill>
              </a:rPr>
              <a:t>Pelaporan</a:t>
            </a:r>
            <a:r>
              <a:rPr lang="en-US" sz="2000" b="1" dirty="0" smtClean="0">
                <a:solidFill>
                  <a:schemeClr val="tx1"/>
                </a:solidFill>
              </a:rPr>
              <a:t> KKG PKK KKBPK </a:t>
            </a:r>
            <a:r>
              <a:rPr lang="en-US" sz="2000" b="1" dirty="0" err="1" smtClean="0">
                <a:solidFill>
                  <a:schemeClr val="tx1"/>
                </a:solidFill>
              </a:rPr>
              <a:t>Kes</a:t>
            </a:r>
            <a:endParaRPr lang="en-US" sz="2000" b="1" dirty="0" smtClean="0">
              <a:solidFill>
                <a:schemeClr val="tx1"/>
              </a:solidFill>
            </a:endParaRPr>
          </a:p>
        </p:txBody>
      </p:sp>
    </p:spTree>
    <p:extLst>
      <p:ext uri="{BB962C8B-B14F-4D97-AF65-F5344CB8AC3E}">
        <p14:creationId xmlns:p14="http://schemas.microsoft.com/office/powerpoint/2010/main" val="25344809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lgn="ctr"/>
            <a:r>
              <a:rPr lang="en-US" b="1" dirty="0" err="1" smtClean="0">
                <a:solidFill>
                  <a:schemeClr val="tx1"/>
                </a:solidFill>
              </a:rPr>
              <a:t>Lomba</a:t>
            </a:r>
            <a:r>
              <a:rPr lang="en-US" b="1" dirty="0" smtClean="0">
                <a:solidFill>
                  <a:schemeClr val="tx1"/>
                </a:solidFill>
              </a:rPr>
              <a:t> yang </a:t>
            </a:r>
            <a:r>
              <a:rPr lang="en-US" b="1" dirty="0" err="1" smtClean="0">
                <a:solidFill>
                  <a:schemeClr val="tx1"/>
                </a:solidFill>
              </a:rPr>
              <a:t>berkaitan</a:t>
            </a:r>
            <a:r>
              <a:rPr lang="en-US" b="1" dirty="0" smtClean="0">
                <a:solidFill>
                  <a:schemeClr val="tx1"/>
                </a:solidFill>
              </a:rPr>
              <a:t/>
            </a:r>
            <a:br>
              <a:rPr lang="en-US" b="1" dirty="0" smtClean="0">
                <a:solidFill>
                  <a:schemeClr val="tx1"/>
                </a:solidFill>
              </a:rPr>
            </a:br>
            <a:r>
              <a:rPr lang="en-US" b="1" dirty="0" err="1" smtClean="0">
                <a:solidFill>
                  <a:schemeClr val="tx1"/>
                </a:solidFill>
              </a:rPr>
              <a:t>dengan</a:t>
            </a:r>
            <a:r>
              <a:rPr lang="en-US" b="1" dirty="0" smtClean="0">
                <a:solidFill>
                  <a:schemeClr val="tx1"/>
                </a:solidFill>
              </a:rPr>
              <a:t> </a:t>
            </a:r>
            <a:r>
              <a:rPr lang="en-US" b="1" dirty="0" err="1" smtClean="0">
                <a:solidFill>
                  <a:schemeClr val="tx1"/>
                </a:solidFill>
              </a:rPr>
              <a:t>Pokja</a:t>
            </a:r>
            <a:r>
              <a:rPr lang="en-US" b="1" dirty="0" smtClean="0">
                <a:solidFill>
                  <a:schemeClr val="tx1"/>
                </a:solidFill>
              </a:rPr>
              <a:t> IV</a:t>
            </a:r>
            <a:endParaRPr lang="en-US" b="1" dirty="0">
              <a:solidFill>
                <a:schemeClr val="tx1"/>
              </a:solidFill>
            </a:endParaRPr>
          </a:p>
        </p:txBody>
      </p:sp>
      <p:sp>
        <p:nvSpPr>
          <p:cNvPr id="3" name="Content Placeholder 2"/>
          <p:cNvSpPr>
            <a:spLocks noGrp="1"/>
          </p:cNvSpPr>
          <p:nvPr>
            <p:ph idx="1"/>
          </p:nvPr>
        </p:nvSpPr>
        <p:spPr>
          <a:xfrm>
            <a:off x="996752" y="1340768"/>
            <a:ext cx="8147248" cy="5517232"/>
          </a:xfrm>
        </p:spPr>
        <p:txBody>
          <a:bodyPr>
            <a:normAutofit fontScale="85000" lnSpcReduction="10000"/>
          </a:bodyPr>
          <a:lstStyle/>
          <a:p>
            <a:pPr marL="514350" indent="-514350">
              <a:buFont typeface="+mj-lt"/>
              <a:buAutoNum type="arabicPeriod"/>
            </a:pPr>
            <a:r>
              <a:rPr lang="en-US" dirty="0" err="1" smtClean="0">
                <a:solidFill>
                  <a:schemeClr val="tx1"/>
                </a:solidFill>
              </a:rPr>
              <a:t>Lomba</a:t>
            </a:r>
            <a:r>
              <a:rPr lang="en-US" dirty="0" smtClean="0">
                <a:solidFill>
                  <a:schemeClr val="tx1"/>
                </a:solidFill>
              </a:rPr>
              <a:t> </a:t>
            </a:r>
            <a:r>
              <a:rPr lang="en-US" dirty="0" err="1" smtClean="0">
                <a:solidFill>
                  <a:schemeClr val="tx1"/>
                </a:solidFill>
              </a:rPr>
              <a:t>dalam</a:t>
            </a:r>
            <a:r>
              <a:rPr lang="en-US" dirty="0" smtClean="0">
                <a:solidFill>
                  <a:schemeClr val="tx1"/>
                </a:solidFill>
              </a:rPr>
              <a:t> </a:t>
            </a:r>
            <a:r>
              <a:rPr lang="en-US" dirty="0" err="1" smtClean="0">
                <a:solidFill>
                  <a:schemeClr val="tx1"/>
                </a:solidFill>
              </a:rPr>
              <a:t>rangka</a:t>
            </a:r>
            <a:r>
              <a:rPr lang="en-US" dirty="0" smtClean="0">
                <a:solidFill>
                  <a:schemeClr val="tx1"/>
                </a:solidFill>
              </a:rPr>
              <a:t> </a:t>
            </a:r>
            <a:r>
              <a:rPr lang="en-US" dirty="0" err="1" smtClean="0">
                <a:solidFill>
                  <a:schemeClr val="tx1"/>
                </a:solidFill>
              </a:rPr>
              <a:t>monev</a:t>
            </a:r>
            <a:r>
              <a:rPr lang="en-US" dirty="0" smtClean="0">
                <a:solidFill>
                  <a:schemeClr val="tx1"/>
                </a:solidFill>
              </a:rPr>
              <a:t> 10 Program </a:t>
            </a:r>
            <a:r>
              <a:rPr lang="en-US" dirty="0" err="1" smtClean="0">
                <a:solidFill>
                  <a:schemeClr val="tx1"/>
                </a:solidFill>
              </a:rPr>
              <a:t>Pokok</a:t>
            </a:r>
            <a:r>
              <a:rPr lang="en-US" dirty="0" smtClean="0">
                <a:solidFill>
                  <a:schemeClr val="tx1"/>
                </a:solidFill>
              </a:rPr>
              <a:t> PKK </a:t>
            </a:r>
            <a:r>
              <a:rPr lang="en-US" dirty="0" err="1" smtClean="0">
                <a:solidFill>
                  <a:schemeClr val="tx1"/>
                </a:solidFill>
              </a:rPr>
              <a:t>dan</a:t>
            </a:r>
            <a:r>
              <a:rPr lang="en-US" dirty="0" smtClean="0">
                <a:solidFill>
                  <a:schemeClr val="tx1"/>
                </a:solidFill>
              </a:rPr>
              <a:t> </a:t>
            </a:r>
            <a:r>
              <a:rPr lang="en-US" dirty="0" err="1" smtClean="0">
                <a:solidFill>
                  <a:schemeClr val="tx1"/>
                </a:solidFill>
              </a:rPr>
              <a:t>Tertib</a:t>
            </a:r>
            <a:r>
              <a:rPr lang="en-US" dirty="0" smtClean="0">
                <a:solidFill>
                  <a:schemeClr val="tx1"/>
                </a:solidFill>
              </a:rPr>
              <a:t> </a:t>
            </a:r>
            <a:r>
              <a:rPr lang="en-US" dirty="0" err="1" smtClean="0">
                <a:solidFill>
                  <a:schemeClr val="tx1"/>
                </a:solidFill>
              </a:rPr>
              <a:t>Administrasi</a:t>
            </a:r>
            <a:r>
              <a:rPr lang="en-US" dirty="0" smtClean="0">
                <a:solidFill>
                  <a:schemeClr val="tx1"/>
                </a:solidFill>
              </a:rPr>
              <a:t> PKK</a:t>
            </a:r>
          </a:p>
          <a:p>
            <a:pPr marL="919162" indent="-514350">
              <a:buAutoNum type="alphaLcPeriod"/>
            </a:pPr>
            <a:r>
              <a:rPr lang="en-US" dirty="0" err="1" smtClean="0">
                <a:solidFill>
                  <a:schemeClr val="tx1"/>
                </a:solidFill>
              </a:rPr>
              <a:t>Pelaksanaan</a:t>
            </a:r>
            <a:r>
              <a:rPr lang="en-US" dirty="0" smtClean="0">
                <a:solidFill>
                  <a:schemeClr val="tx1"/>
                </a:solidFill>
              </a:rPr>
              <a:t> </a:t>
            </a:r>
            <a:r>
              <a:rPr lang="en-US" dirty="0" err="1" smtClean="0">
                <a:solidFill>
                  <a:schemeClr val="tx1"/>
                </a:solidFill>
              </a:rPr>
              <a:t>Inspeksi</a:t>
            </a:r>
            <a:r>
              <a:rPr lang="en-US" dirty="0" smtClean="0">
                <a:solidFill>
                  <a:schemeClr val="tx1"/>
                </a:solidFill>
              </a:rPr>
              <a:t> Visual </a:t>
            </a:r>
            <a:r>
              <a:rPr lang="en-US" dirty="0" err="1" smtClean="0">
                <a:solidFill>
                  <a:schemeClr val="tx1"/>
                </a:solidFill>
              </a:rPr>
              <a:t>Asam</a:t>
            </a:r>
            <a:r>
              <a:rPr lang="en-US" dirty="0" smtClean="0">
                <a:solidFill>
                  <a:schemeClr val="tx1"/>
                </a:solidFill>
              </a:rPr>
              <a:t> </a:t>
            </a:r>
            <a:r>
              <a:rPr lang="en-US" dirty="0" err="1" smtClean="0">
                <a:solidFill>
                  <a:schemeClr val="tx1"/>
                </a:solidFill>
              </a:rPr>
              <a:t>Asetat</a:t>
            </a:r>
            <a:r>
              <a:rPr lang="en-US" dirty="0" smtClean="0">
                <a:solidFill>
                  <a:schemeClr val="tx1"/>
                </a:solidFill>
              </a:rPr>
              <a:t> (IVA) Test</a:t>
            </a:r>
            <a:endParaRPr lang="id-ID" dirty="0"/>
          </a:p>
          <a:p>
            <a:pPr marL="919162" indent="-514350">
              <a:buAutoNum type="alphaLcPeriod"/>
            </a:pPr>
            <a:r>
              <a:rPr lang="en-US" dirty="0" err="1" smtClean="0">
                <a:solidFill>
                  <a:schemeClr val="tx1"/>
                </a:solidFill>
              </a:rPr>
              <a:t>Lomba</a:t>
            </a:r>
            <a:r>
              <a:rPr lang="en-US" dirty="0" smtClean="0">
                <a:solidFill>
                  <a:schemeClr val="tx1"/>
                </a:solidFill>
              </a:rPr>
              <a:t> </a:t>
            </a:r>
            <a:r>
              <a:rPr lang="en-US" dirty="0" err="1" smtClean="0">
                <a:solidFill>
                  <a:schemeClr val="tx1"/>
                </a:solidFill>
              </a:rPr>
              <a:t>Pemanfaatan</a:t>
            </a:r>
            <a:r>
              <a:rPr lang="en-US" dirty="0" smtClean="0">
                <a:solidFill>
                  <a:schemeClr val="tx1"/>
                </a:solidFill>
              </a:rPr>
              <a:t> </a:t>
            </a:r>
            <a:r>
              <a:rPr lang="en-US" dirty="0" err="1" smtClean="0">
                <a:solidFill>
                  <a:schemeClr val="tx1"/>
                </a:solidFill>
              </a:rPr>
              <a:t>Hasil</a:t>
            </a:r>
            <a:r>
              <a:rPr lang="en-US" dirty="0" smtClean="0">
                <a:solidFill>
                  <a:schemeClr val="tx1"/>
                </a:solidFill>
              </a:rPr>
              <a:t> TOGA</a:t>
            </a:r>
          </a:p>
          <a:p>
            <a:pPr marL="514350" indent="-514350">
              <a:buAutoNum type="arabicPeriod" startAt="2"/>
            </a:pPr>
            <a:r>
              <a:rPr lang="en-US" dirty="0" err="1" smtClean="0">
                <a:solidFill>
                  <a:schemeClr val="tx1"/>
                </a:solidFill>
              </a:rPr>
              <a:t>Lomba</a:t>
            </a:r>
            <a:r>
              <a:rPr lang="en-US" dirty="0" smtClean="0">
                <a:solidFill>
                  <a:schemeClr val="tx1"/>
                </a:solidFill>
              </a:rPr>
              <a:t> </a:t>
            </a:r>
            <a:r>
              <a:rPr lang="en-US" dirty="0" err="1" smtClean="0">
                <a:solidFill>
                  <a:schemeClr val="tx1"/>
                </a:solidFill>
              </a:rPr>
              <a:t>Kabupaten</a:t>
            </a:r>
            <a:r>
              <a:rPr lang="en-US" dirty="0" smtClean="0">
                <a:solidFill>
                  <a:schemeClr val="tx1"/>
                </a:solidFill>
              </a:rPr>
              <a:t> </a:t>
            </a:r>
            <a:r>
              <a:rPr lang="en-US" dirty="0" err="1" smtClean="0">
                <a:solidFill>
                  <a:schemeClr val="tx1"/>
                </a:solidFill>
              </a:rPr>
              <a:t>Sehat</a:t>
            </a:r>
            <a:endParaRPr lang="id-ID" dirty="0"/>
          </a:p>
          <a:p>
            <a:pPr marL="514350" indent="-514350">
              <a:buAutoNum type="arabicPeriod" startAt="2"/>
            </a:pPr>
            <a:r>
              <a:rPr lang="en-US" dirty="0" err="1" smtClean="0">
                <a:solidFill>
                  <a:schemeClr val="tx1"/>
                </a:solidFill>
              </a:rPr>
              <a:t>Lomba</a:t>
            </a:r>
            <a:r>
              <a:rPr lang="en-US" dirty="0" smtClean="0">
                <a:solidFill>
                  <a:schemeClr val="tx1"/>
                </a:solidFill>
              </a:rPr>
              <a:t> </a:t>
            </a:r>
            <a:r>
              <a:rPr lang="en-US" dirty="0" err="1" smtClean="0">
                <a:solidFill>
                  <a:schemeClr val="tx1"/>
                </a:solidFill>
              </a:rPr>
              <a:t>Sekolah</a:t>
            </a:r>
            <a:r>
              <a:rPr lang="en-US" dirty="0" smtClean="0">
                <a:solidFill>
                  <a:schemeClr val="tx1"/>
                </a:solidFill>
              </a:rPr>
              <a:t> </a:t>
            </a:r>
            <a:r>
              <a:rPr lang="en-US" dirty="0" err="1" smtClean="0">
                <a:solidFill>
                  <a:schemeClr val="tx1"/>
                </a:solidFill>
              </a:rPr>
              <a:t>Sehat</a:t>
            </a:r>
            <a:r>
              <a:rPr lang="en-US" dirty="0" smtClean="0">
                <a:solidFill>
                  <a:schemeClr val="tx1"/>
                </a:solidFill>
              </a:rPr>
              <a:t> (LSS)</a:t>
            </a:r>
            <a:endParaRPr lang="id-ID" dirty="0" smtClean="0">
              <a:solidFill>
                <a:schemeClr val="tx1"/>
              </a:solidFill>
            </a:endParaRPr>
          </a:p>
          <a:p>
            <a:pPr marL="514350" indent="-514350">
              <a:buAutoNum type="arabicPeriod" startAt="2"/>
            </a:pPr>
            <a:r>
              <a:rPr lang="en-US" dirty="0" err="1" smtClean="0">
                <a:solidFill>
                  <a:schemeClr val="tx1"/>
                </a:solidFill>
              </a:rPr>
              <a:t>Lomba</a:t>
            </a:r>
            <a:r>
              <a:rPr lang="en-US" dirty="0" smtClean="0">
                <a:solidFill>
                  <a:schemeClr val="tx1"/>
                </a:solidFill>
              </a:rPr>
              <a:t> PMT-AS</a:t>
            </a:r>
            <a:endParaRPr lang="id-ID" dirty="0" smtClean="0">
              <a:solidFill>
                <a:schemeClr val="tx1"/>
              </a:solidFill>
            </a:endParaRPr>
          </a:p>
          <a:p>
            <a:pPr marL="514350" indent="-514350">
              <a:buAutoNum type="arabicPeriod" startAt="2"/>
            </a:pPr>
            <a:r>
              <a:rPr lang="en-US" dirty="0" err="1" smtClean="0">
                <a:solidFill>
                  <a:schemeClr val="tx1"/>
                </a:solidFill>
              </a:rPr>
              <a:t>Lomba</a:t>
            </a:r>
            <a:r>
              <a:rPr lang="en-US" dirty="0" smtClean="0">
                <a:solidFill>
                  <a:schemeClr val="tx1"/>
                </a:solidFill>
              </a:rPr>
              <a:t> </a:t>
            </a:r>
            <a:r>
              <a:rPr lang="en-US" dirty="0" err="1" smtClean="0">
                <a:solidFill>
                  <a:schemeClr val="tx1"/>
                </a:solidFill>
              </a:rPr>
              <a:t>Desa</a:t>
            </a:r>
            <a:endParaRPr lang="id-ID" dirty="0"/>
          </a:p>
          <a:p>
            <a:pPr marL="514350" indent="-514350">
              <a:buAutoNum type="arabicPeriod" startAt="2"/>
            </a:pPr>
            <a:r>
              <a:rPr lang="en-US" dirty="0" err="1" smtClean="0">
                <a:solidFill>
                  <a:schemeClr val="tx1"/>
                </a:solidFill>
              </a:rPr>
              <a:t>Lomba</a:t>
            </a:r>
            <a:r>
              <a:rPr lang="en-US" dirty="0" smtClean="0">
                <a:solidFill>
                  <a:schemeClr val="tx1"/>
                </a:solidFill>
              </a:rPr>
              <a:t> </a:t>
            </a:r>
            <a:r>
              <a:rPr lang="en-US" dirty="0" err="1" smtClean="0">
                <a:solidFill>
                  <a:schemeClr val="tx1"/>
                </a:solidFill>
              </a:rPr>
              <a:t>Desa</a:t>
            </a:r>
            <a:r>
              <a:rPr lang="en-US" dirty="0" smtClean="0">
                <a:solidFill>
                  <a:schemeClr val="tx1"/>
                </a:solidFill>
              </a:rPr>
              <a:t> </a:t>
            </a:r>
            <a:r>
              <a:rPr lang="en-US" dirty="0" err="1" smtClean="0">
                <a:solidFill>
                  <a:schemeClr val="tx1"/>
                </a:solidFill>
              </a:rPr>
              <a:t>Siaga</a:t>
            </a:r>
            <a:endParaRPr lang="id-ID" dirty="0"/>
          </a:p>
          <a:p>
            <a:pPr marL="514350" indent="-514350">
              <a:buAutoNum type="arabicPeriod" startAt="2"/>
            </a:pPr>
            <a:r>
              <a:rPr lang="en-US" dirty="0" err="1" smtClean="0">
                <a:solidFill>
                  <a:schemeClr val="tx1"/>
                </a:solidFill>
              </a:rPr>
              <a:t>Lomba</a:t>
            </a:r>
            <a:r>
              <a:rPr lang="en-US" dirty="0" smtClean="0">
                <a:solidFill>
                  <a:schemeClr val="tx1"/>
                </a:solidFill>
              </a:rPr>
              <a:t> KSI</a:t>
            </a:r>
            <a:endParaRPr lang="id-ID" dirty="0" smtClean="0">
              <a:solidFill>
                <a:schemeClr val="tx1"/>
              </a:solidFill>
            </a:endParaRPr>
          </a:p>
          <a:p>
            <a:pPr marL="514350" indent="-514350">
              <a:buAutoNum type="arabicPeriod" startAt="2"/>
            </a:pPr>
            <a:r>
              <a:rPr lang="en-US" dirty="0" err="1" smtClean="0">
                <a:solidFill>
                  <a:schemeClr val="tx1"/>
                </a:solidFill>
              </a:rPr>
              <a:t>Lomba</a:t>
            </a:r>
            <a:r>
              <a:rPr lang="en-US" dirty="0" smtClean="0">
                <a:solidFill>
                  <a:schemeClr val="tx1"/>
                </a:solidFill>
              </a:rPr>
              <a:t> </a:t>
            </a:r>
            <a:r>
              <a:rPr lang="en-US" dirty="0" err="1" smtClean="0">
                <a:solidFill>
                  <a:schemeClr val="tx1"/>
                </a:solidFill>
              </a:rPr>
              <a:t>Lansia</a:t>
            </a:r>
            <a:r>
              <a:rPr lang="en-US" dirty="0" smtClean="0">
                <a:solidFill>
                  <a:schemeClr val="tx1"/>
                </a:solidFill>
              </a:rPr>
              <a:t> </a:t>
            </a:r>
            <a:r>
              <a:rPr lang="en-US" dirty="0" err="1" smtClean="0">
                <a:solidFill>
                  <a:schemeClr val="tx1"/>
                </a:solidFill>
              </a:rPr>
              <a:t>Idola</a:t>
            </a:r>
            <a:endParaRPr lang="id-ID" dirty="0"/>
          </a:p>
          <a:p>
            <a:pPr marL="514350" indent="-514350">
              <a:buAutoNum type="arabicPeriod" startAt="2"/>
            </a:pPr>
            <a:r>
              <a:rPr lang="en-US" dirty="0" err="1" smtClean="0">
                <a:solidFill>
                  <a:schemeClr val="tx1"/>
                </a:solidFill>
              </a:rPr>
              <a:t>Lomba</a:t>
            </a:r>
            <a:r>
              <a:rPr lang="en-US" dirty="0" smtClean="0">
                <a:solidFill>
                  <a:schemeClr val="tx1"/>
                </a:solidFill>
              </a:rPr>
              <a:t> Kader BKB, BKR, BKL</a:t>
            </a:r>
            <a:endParaRPr lang="id-ID" dirty="0" smtClean="0">
              <a:solidFill>
                <a:schemeClr val="tx1"/>
              </a:solidFill>
            </a:endParaRPr>
          </a:p>
          <a:p>
            <a:pPr marL="514350" indent="-514350">
              <a:buAutoNum type="arabicPeriod" startAt="2"/>
            </a:pPr>
            <a:r>
              <a:rPr lang="en-US" dirty="0" err="1" smtClean="0">
                <a:solidFill>
                  <a:schemeClr val="tx1"/>
                </a:solidFill>
              </a:rPr>
              <a:t>Lomba</a:t>
            </a:r>
            <a:r>
              <a:rPr lang="en-US" dirty="0" smtClean="0">
                <a:solidFill>
                  <a:schemeClr val="tx1"/>
                </a:solidFill>
              </a:rPr>
              <a:t> </a:t>
            </a:r>
            <a:r>
              <a:rPr lang="en-US" dirty="0" err="1" smtClean="0">
                <a:solidFill>
                  <a:schemeClr val="tx1"/>
                </a:solidFill>
              </a:rPr>
              <a:t>Pengelola</a:t>
            </a:r>
            <a:r>
              <a:rPr lang="en-US" dirty="0" smtClean="0">
                <a:solidFill>
                  <a:schemeClr val="tx1"/>
                </a:solidFill>
              </a:rPr>
              <a:t> BKB, BKR, BKL</a:t>
            </a:r>
            <a:endParaRPr lang="id-ID" dirty="0" smtClean="0">
              <a:solidFill>
                <a:schemeClr val="tx1"/>
              </a:solidFill>
            </a:endParaRPr>
          </a:p>
          <a:p>
            <a:pPr marL="514350" indent="-514350">
              <a:buAutoNum type="arabicPeriod" startAt="2"/>
            </a:pPr>
            <a:r>
              <a:rPr lang="en-US" dirty="0" err="1" smtClean="0">
                <a:solidFill>
                  <a:schemeClr val="tx1"/>
                </a:solidFill>
              </a:rPr>
              <a:t>Lomba</a:t>
            </a:r>
            <a:r>
              <a:rPr lang="en-US" dirty="0" smtClean="0">
                <a:solidFill>
                  <a:schemeClr val="tx1"/>
                </a:solidFill>
              </a:rPr>
              <a:t> </a:t>
            </a:r>
            <a:r>
              <a:rPr lang="en-US" dirty="0" err="1" smtClean="0">
                <a:solidFill>
                  <a:schemeClr val="tx1"/>
                </a:solidFill>
              </a:rPr>
              <a:t>Keluarga</a:t>
            </a:r>
            <a:r>
              <a:rPr lang="en-US" dirty="0" smtClean="0">
                <a:solidFill>
                  <a:schemeClr val="tx1"/>
                </a:solidFill>
              </a:rPr>
              <a:t> </a:t>
            </a:r>
            <a:r>
              <a:rPr lang="en-US" dirty="0" err="1" smtClean="0">
                <a:solidFill>
                  <a:schemeClr val="tx1"/>
                </a:solidFill>
              </a:rPr>
              <a:t>Harmonis</a:t>
            </a:r>
            <a:endParaRPr lang="id-ID" dirty="0"/>
          </a:p>
          <a:p>
            <a:pPr marL="514350" indent="-514350">
              <a:buAutoNum type="arabicPeriod" startAt="2"/>
            </a:pPr>
            <a:r>
              <a:rPr lang="en-US" dirty="0" err="1" smtClean="0">
                <a:solidFill>
                  <a:schemeClr val="tx1"/>
                </a:solidFill>
              </a:rPr>
              <a:t>Lomba</a:t>
            </a:r>
            <a:r>
              <a:rPr lang="en-US" dirty="0" smtClean="0">
                <a:solidFill>
                  <a:schemeClr val="tx1"/>
                </a:solidFill>
              </a:rPr>
              <a:t> </a:t>
            </a:r>
            <a:r>
              <a:rPr lang="en-US" dirty="0" err="1" smtClean="0">
                <a:solidFill>
                  <a:schemeClr val="tx1"/>
                </a:solidFill>
              </a:rPr>
              <a:t>dalam</a:t>
            </a:r>
            <a:r>
              <a:rPr lang="en-US" dirty="0" smtClean="0">
                <a:solidFill>
                  <a:schemeClr val="tx1"/>
                </a:solidFill>
              </a:rPr>
              <a:t> </a:t>
            </a:r>
            <a:r>
              <a:rPr lang="en-US" dirty="0" err="1" smtClean="0">
                <a:solidFill>
                  <a:schemeClr val="tx1"/>
                </a:solidFill>
              </a:rPr>
              <a:t>Jambore</a:t>
            </a:r>
            <a:r>
              <a:rPr lang="en-US" dirty="0" smtClean="0">
                <a:solidFill>
                  <a:schemeClr val="tx1"/>
                </a:solidFill>
              </a:rPr>
              <a:t> Kader</a:t>
            </a:r>
          </a:p>
          <a:p>
            <a:pPr marL="344488" indent="-344488">
              <a:buNone/>
            </a:pPr>
            <a:endParaRPr lang="en-US" dirty="0" smtClean="0">
              <a:solidFill>
                <a:schemeClr val="tx1"/>
              </a:solidFill>
            </a:endParaRPr>
          </a:p>
          <a:p>
            <a:pPr marL="344488" indent="-344488">
              <a:buNone/>
            </a:pPr>
            <a:r>
              <a:rPr lang="en-US" dirty="0" smtClean="0">
                <a:solidFill>
                  <a:schemeClr val="tx1"/>
                </a:solidFill>
              </a:rPr>
              <a:t>*</a:t>
            </a:r>
            <a:r>
              <a:rPr lang="en-US" b="1" dirty="0" err="1" smtClean="0">
                <a:solidFill>
                  <a:schemeClr val="tx1"/>
                </a:solidFill>
              </a:rPr>
              <a:t>Indikator</a:t>
            </a:r>
            <a:r>
              <a:rPr lang="en-US" b="1" dirty="0" smtClean="0">
                <a:solidFill>
                  <a:schemeClr val="tx1"/>
                </a:solidFill>
              </a:rPr>
              <a:t> </a:t>
            </a:r>
            <a:r>
              <a:rPr lang="en-US" b="1" dirty="0" err="1" smtClean="0">
                <a:solidFill>
                  <a:schemeClr val="tx1"/>
                </a:solidFill>
              </a:rPr>
              <a:t>Lomba</a:t>
            </a:r>
            <a:r>
              <a:rPr lang="en-US" b="1" dirty="0" smtClean="0">
                <a:solidFill>
                  <a:schemeClr val="tx1"/>
                </a:solidFill>
              </a:rPr>
              <a:t> =&gt; </a:t>
            </a:r>
            <a:r>
              <a:rPr lang="en-US" b="1" dirty="0" err="1" smtClean="0">
                <a:solidFill>
                  <a:schemeClr val="tx1"/>
                </a:solidFill>
              </a:rPr>
              <a:t>Lihat</a:t>
            </a:r>
            <a:r>
              <a:rPr lang="en-US" b="1" dirty="0" smtClean="0">
                <a:solidFill>
                  <a:schemeClr val="tx1"/>
                </a:solidFill>
              </a:rPr>
              <a:t> </a:t>
            </a:r>
            <a:r>
              <a:rPr lang="en-US" b="1" dirty="0" err="1" smtClean="0">
                <a:solidFill>
                  <a:schemeClr val="tx1"/>
                </a:solidFill>
              </a:rPr>
              <a:t>Buku</a:t>
            </a:r>
            <a:r>
              <a:rPr lang="en-US" b="1" dirty="0" smtClean="0">
                <a:solidFill>
                  <a:schemeClr val="tx1"/>
                </a:solidFill>
              </a:rPr>
              <a:t> </a:t>
            </a:r>
            <a:r>
              <a:rPr lang="en-US" b="1" dirty="0" err="1" smtClean="0">
                <a:solidFill>
                  <a:schemeClr val="tx1"/>
                </a:solidFill>
              </a:rPr>
              <a:t>Pedoman</a:t>
            </a:r>
            <a:r>
              <a:rPr lang="en-US" b="1" dirty="0" smtClean="0">
                <a:solidFill>
                  <a:schemeClr val="tx1"/>
                </a:solidFill>
              </a:rPr>
              <a:t> yang </a:t>
            </a:r>
            <a:r>
              <a:rPr lang="en-US" b="1" dirty="0" err="1" smtClean="0">
                <a:solidFill>
                  <a:schemeClr val="tx1"/>
                </a:solidFill>
              </a:rPr>
              <a:t>ada</a:t>
            </a:r>
            <a:endParaRPr lang="en-US" b="1" dirty="0" smtClean="0">
              <a:solidFill>
                <a:schemeClr val="tx1"/>
              </a:solidFill>
            </a:endParaRPr>
          </a:p>
        </p:txBody>
      </p:sp>
    </p:spTree>
    <p:extLst>
      <p:ext uri="{BB962C8B-B14F-4D97-AF65-F5344CB8AC3E}">
        <p14:creationId xmlns:p14="http://schemas.microsoft.com/office/powerpoint/2010/main" val="422078689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lstStyle/>
          <a:p>
            <a:pPr algn="ctr"/>
            <a:r>
              <a:rPr lang="en-US" b="1" dirty="0" smtClean="0">
                <a:solidFill>
                  <a:schemeClr val="tx1"/>
                </a:solidFill>
              </a:rPr>
              <a:t>ADMINISTRASI POKJA IV</a:t>
            </a:r>
            <a:endParaRPr lang="en-US" b="1" dirty="0">
              <a:solidFill>
                <a:schemeClr val="tx1"/>
              </a:solidFill>
            </a:endParaRPr>
          </a:p>
        </p:txBody>
      </p:sp>
    </p:spTree>
    <p:extLst>
      <p:ext uri="{BB962C8B-B14F-4D97-AF65-F5344CB8AC3E}">
        <p14:creationId xmlns:p14="http://schemas.microsoft.com/office/powerpoint/2010/main" val="362008104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1143000"/>
          </a:xfrm>
        </p:spPr>
        <p:txBody>
          <a:bodyPr/>
          <a:lstStyle/>
          <a:p>
            <a:pPr algn="ctr"/>
            <a:r>
              <a:rPr lang="en-US" b="1" dirty="0" smtClean="0">
                <a:solidFill>
                  <a:schemeClr val="tx1"/>
                </a:solidFill>
              </a:rPr>
              <a:t>ADMINISTRASI WAJIB</a:t>
            </a:r>
            <a:endParaRPr lang="en-US" b="1" dirty="0">
              <a:solidFill>
                <a:schemeClr val="tx1"/>
              </a:solidFill>
            </a:endParaRPr>
          </a:p>
        </p:txBody>
      </p:sp>
      <p:sp>
        <p:nvSpPr>
          <p:cNvPr id="3" name="Content Placeholder 2"/>
          <p:cNvSpPr>
            <a:spLocks noGrp="1"/>
          </p:cNvSpPr>
          <p:nvPr>
            <p:ph idx="1"/>
          </p:nvPr>
        </p:nvSpPr>
        <p:spPr>
          <a:xfrm>
            <a:off x="683568" y="1295400"/>
            <a:ext cx="8208912" cy="5257800"/>
          </a:xfrm>
        </p:spPr>
        <p:txBody>
          <a:bodyPr>
            <a:normAutofit/>
          </a:bodyPr>
          <a:lstStyle/>
          <a:p>
            <a:pPr marL="742950" indent="-742950">
              <a:buFont typeface="+mj-lt"/>
              <a:buAutoNum type="arabicPeriod"/>
            </a:pPr>
            <a:r>
              <a:rPr lang="en-US" sz="3600" dirty="0" smtClean="0">
                <a:solidFill>
                  <a:schemeClr val="tx1"/>
                </a:solidFill>
              </a:rPr>
              <a:t>BUKU DAFTAR ANGGOTA</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BUKU DAFTAR HADIR</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BUKU KAS / KEUANGAN</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BUKU NOTULEN</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BUKU KEGIATAN</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BUKU PROGRAM KERJA</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BUKU DATA KEGIATAN</a:t>
            </a:r>
          </a:p>
          <a:p>
            <a:pPr marL="514350" indent="-514350">
              <a:buFont typeface="Wingdings" pitchFamily="2" charset="2"/>
              <a:buChar char="v"/>
            </a:pPr>
            <a:endParaRPr lang="en-US" sz="3600"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87586570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1143000"/>
          </a:xfrm>
        </p:spPr>
        <p:txBody>
          <a:bodyPr/>
          <a:lstStyle/>
          <a:p>
            <a:pPr algn="ctr"/>
            <a:r>
              <a:rPr lang="en-US" b="1" dirty="0" smtClean="0">
                <a:solidFill>
                  <a:schemeClr val="tx1"/>
                </a:solidFill>
              </a:rPr>
              <a:t>Data </a:t>
            </a:r>
            <a:r>
              <a:rPr lang="en-US" b="1" dirty="0" err="1" smtClean="0">
                <a:solidFill>
                  <a:schemeClr val="tx1"/>
                </a:solidFill>
              </a:rPr>
              <a:t>Tambahan</a:t>
            </a:r>
            <a:endParaRPr lang="en-US" b="1" dirty="0">
              <a:solidFill>
                <a:schemeClr val="tx1"/>
              </a:solidFill>
            </a:endParaRPr>
          </a:p>
        </p:txBody>
      </p:sp>
      <p:sp>
        <p:nvSpPr>
          <p:cNvPr id="3" name="Content Placeholder 2"/>
          <p:cNvSpPr>
            <a:spLocks noGrp="1"/>
          </p:cNvSpPr>
          <p:nvPr>
            <p:ph idx="1"/>
          </p:nvPr>
        </p:nvSpPr>
        <p:spPr>
          <a:xfrm>
            <a:off x="533400" y="1556792"/>
            <a:ext cx="8287072" cy="4248472"/>
          </a:xfrm>
        </p:spPr>
        <p:txBody>
          <a:bodyPr>
            <a:normAutofit/>
          </a:bodyPr>
          <a:lstStyle/>
          <a:p>
            <a:pPr marL="514350" indent="-514350">
              <a:buFont typeface="Wingdings" pitchFamily="2" charset="2"/>
              <a:buChar char="v"/>
            </a:pPr>
            <a:endParaRPr lang="en-US" sz="3600" dirty="0" smtClean="0">
              <a:solidFill>
                <a:schemeClr val="tx1"/>
              </a:solidFill>
            </a:endParaRPr>
          </a:p>
          <a:p>
            <a:pPr marL="742950" indent="-742950">
              <a:buFont typeface="+mj-lt"/>
              <a:buAutoNum type="arabicPeriod"/>
            </a:pPr>
            <a:r>
              <a:rPr lang="en-US" sz="3600" dirty="0" smtClean="0">
                <a:solidFill>
                  <a:schemeClr val="tx1"/>
                </a:solidFill>
              </a:rPr>
              <a:t>DATA KEGIATAN POSYANDU</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JUMLAH PENGUNJUNG / JUMLAH PETUGAS POSYANDU / JUMLAH BAYI LAHIR / MENINGGAL</a:t>
            </a:r>
          </a:p>
          <a:p>
            <a:pPr marL="514350" indent="-514350">
              <a:buFont typeface="Wingdings" pitchFamily="2" charset="2"/>
              <a:buChar char="v"/>
            </a:pPr>
            <a:endParaRPr lang="en-US" sz="3600"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96370433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b="1" dirty="0" smtClean="0"/>
              <a:t>RUANG LINGKUP KELOMPOK KERJA</a:t>
            </a:r>
            <a:endParaRPr lang="id-ID" dirty="0"/>
          </a:p>
        </p:txBody>
      </p:sp>
      <p:sp>
        <p:nvSpPr>
          <p:cNvPr id="3" name="Content Placeholder 2"/>
          <p:cNvSpPr>
            <a:spLocks noGrp="1"/>
          </p:cNvSpPr>
          <p:nvPr>
            <p:ph idx="1"/>
          </p:nvPr>
        </p:nvSpPr>
        <p:spPr/>
        <p:txBody>
          <a:bodyPr>
            <a:normAutofit/>
          </a:bodyPr>
          <a:lstStyle/>
          <a:p>
            <a:pPr>
              <a:buNone/>
            </a:pPr>
            <a:endParaRPr lang="en-US" dirty="0"/>
          </a:p>
          <a:p>
            <a:pPr marL="0" indent="0">
              <a:buNone/>
            </a:pPr>
            <a:r>
              <a:rPr lang="en-US" dirty="0"/>
              <a:t>POKJA  IV  SEBAGAI  PENGELOLA  PROGRAM :</a:t>
            </a:r>
          </a:p>
          <a:p>
            <a:pPr marL="1087438" indent="-457200">
              <a:buFont typeface="Wingdings" pitchFamily="2" charset="2"/>
              <a:buChar char="Ø"/>
            </a:pPr>
            <a:r>
              <a:rPr lang="en-US" dirty="0" smtClean="0"/>
              <a:t>KESEHATAN</a:t>
            </a:r>
            <a:endParaRPr lang="id-ID" dirty="0"/>
          </a:p>
          <a:p>
            <a:pPr marL="1087438" indent="-457200">
              <a:buFont typeface="Wingdings" pitchFamily="2" charset="2"/>
              <a:buChar char="Ø"/>
            </a:pPr>
            <a:r>
              <a:rPr lang="en-US" dirty="0" smtClean="0"/>
              <a:t>KELESTARIAN  </a:t>
            </a:r>
            <a:r>
              <a:rPr lang="en-US" dirty="0"/>
              <a:t>LINGKUNGAN  </a:t>
            </a:r>
            <a:r>
              <a:rPr lang="en-US" dirty="0" smtClean="0"/>
              <a:t>HIDUP</a:t>
            </a:r>
            <a:endParaRPr lang="id-ID" dirty="0"/>
          </a:p>
          <a:p>
            <a:pPr marL="1087438" indent="-457200">
              <a:buFont typeface="Wingdings" pitchFamily="2" charset="2"/>
              <a:buChar char="Ø"/>
            </a:pPr>
            <a:r>
              <a:rPr lang="en-US" dirty="0" smtClean="0"/>
              <a:t>PERENCANAAN  </a:t>
            </a:r>
            <a:r>
              <a:rPr lang="en-US" dirty="0"/>
              <a:t>SEHAT</a:t>
            </a:r>
          </a:p>
          <a:p>
            <a:pPr marL="0" indent="0">
              <a:buNone/>
            </a:pPr>
            <a:endParaRPr lang="id-ID" dirty="0"/>
          </a:p>
        </p:txBody>
      </p:sp>
    </p:spTree>
    <p:extLst>
      <p:ext uri="{BB962C8B-B14F-4D97-AF65-F5344CB8AC3E}">
        <p14:creationId xmlns:p14="http://schemas.microsoft.com/office/powerpoint/2010/main" val="18272251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1143000"/>
          </a:xfrm>
        </p:spPr>
        <p:txBody>
          <a:bodyPr/>
          <a:lstStyle/>
          <a:p>
            <a:pPr algn="ctr"/>
            <a:r>
              <a:rPr lang="en-US" b="1" dirty="0" smtClean="0">
                <a:solidFill>
                  <a:schemeClr val="tx1"/>
                </a:solidFill>
              </a:rPr>
              <a:t>ADMINISTRASI KP IBU</a:t>
            </a:r>
            <a:endParaRPr lang="en-US" b="1" dirty="0">
              <a:solidFill>
                <a:schemeClr val="tx1"/>
              </a:solidFill>
            </a:endParaRPr>
          </a:p>
        </p:txBody>
      </p:sp>
      <p:sp>
        <p:nvSpPr>
          <p:cNvPr id="3" name="Content Placeholder 2"/>
          <p:cNvSpPr>
            <a:spLocks noGrp="1"/>
          </p:cNvSpPr>
          <p:nvPr>
            <p:ph idx="1"/>
          </p:nvPr>
        </p:nvSpPr>
        <p:spPr>
          <a:xfrm>
            <a:off x="827584" y="1600200"/>
            <a:ext cx="8136904" cy="4953000"/>
          </a:xfrm>
        </p:spPr>
        <p:txBody>
          <a:bodyPr>
            <a:normAutofit/>
          </a:bodyPr>
          <a:lstStyle/>
          <a:p>
            <a:pPr marL="0" indent="0">
              <a:buNone/>
            </a:pPr>
            <a:r>
              <a:rPr lang="en-US" sz="3600" dirty="0" smtClean="0">
                <a:solidFill>
                  <a:schemeClr val="tx1"/>
                </a:solidFill>
              </a:rPr>
              <a:t>BUKU WAJIB</a:t>
            </a:r>
          </a:p>
          <a:p>
            <a:pPr marL="742950" indent="-742950">
              <a:buFont typeface="+mj-lt"/>
              <a:buAutoNum type="arabicPeriod"/>
            </a:pPr>
            <a:r>
              <a:rPr lang="en-US" sz="3600" dirty="0" smtClean="0">
                <a:solidFill>
                  <a:schemeClr val="tx1"/>
                </a:solidFill>
              </a:rPr>
              <a:t>CATATAN KEHADIRAN</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CATATAN PERTEMUAN</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CATATAN KEGIATAN</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CATATAN KEGIATAN KUNJUNGAN RUMAH IBU MELAHIRKAN</a:t>
            </a:r>
          </a:p>
          <a:p>
            <a:pPr marL="0" indent="0">
              <a:buNone/>
            </a:pPr>
            <a:endParaRPr lang="en-US" sz="3600"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16008848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1143000"/>
          </a:xfrm>
        </p:spPr>
        <p:txBody>
          <a:bodyPr/>
          <a:lstStyle/>
          <a:p>
            <a:pPr algn="ctr"/>
            <a:r>
              <a:rPr lang="en-US" b="1" dirty="0" smtClean="0">
                <a:solidFill>
                  <a:schemeClr val="tx1"/>
                </a:solidFill>
              </a:rPr>
              <a:t>ADMINISTRASI KP IBU</a:t>
            </a:r>
            <a:endParaRPr lang="en-US" b="1" dirty="0">
              <a:solidFill>
                <a:schemeClr val="tx1"/>
              </a:solidFill>
            </a:endParaRPr>
          </a:p>
        </p:txBody>
      </p:sp>
      <p:sp>
        <p:nvSpPr>
          <p:cNvPr id="3" name="Content Placeholder 2"/>
          <p:cNvSpPr>
            <a:spLocks noGrp="1"/>
          </p:cNvSpPr>
          <p:nvPr>
            <p:ph idx="1"/>
          </p:nvPr>
        </p:nvSpPr>
        <p:spPr>
          <a:xfrm>
            <a:off x="990600" y="1600200"/>
            <a:ext cx="7613848" cy="4953000"/>
          </a:xfrm>
        </p:spPr>
        <p:txBody>
          <a:bodyPr>
            <a:normAutofit fontScale="92500" lnSpcReduction="20000"/>
          </a:bodyPr>
          <a:lstStyle/>
          <a:p>
            <a:pPr marL="0" indent="0">
              <a:buNone/>
            </a:pPr>
            <a:r>
              <a:rPr lang="en-US" sz="3600" dirty="0" smtClean="0">
                <a:solidFill>
                  <a:schemeClr val="tx1"/>
                </a:solidFill>
              </a:rPr>
              <a:t>BUKU BANTU</a:t>
            </a:r>
          </a:p>
          <a:p>
            <a:pPr marL="742950" indent="-742950">
              <a:buFont typeface="+mj-lt"/>
              <a:buAutoNum type="arabicPeriod"/>
            </a:pPr>
            <a:r>
              <a:rPr lang="en-US" sz="3600" dirty="0" smtClean="0">
                <a:solidFill>
                  <a:schemeClr val="tx1"/>
                </a:solidFill>
              </a:rPr>
              <a:t>BUKU KAS</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BUKU INVENTARIS</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BUKU NOTULEN</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BUKU TAMU</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CATATAN SURAT MASUK / KELUAR</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LAPORAN KEGIATAN TAHUNAN</a:t>
            </a:r>
            <a:endParaRPr lang="id-ID" sz="3600" dirty="0" smtClean="0">
              <a:solidFill>
                <a:schemeClr val="tx1"/>
              </a:solidFill>
            </a:endParaRPr>
          </a:p>
          <a:p>
            <a:pPr marL="742950" indent="-742950">
              <a:buFont typeface="+mj-lt"/>
              <a:buAutoNum type="arabicPeriod"/>
            </a:pPr>
            <a:r>
              <a:rPr lang="en-US" sz="3600" dirty="0" smtClean="0">
                <a:solidFill>
                  <a:schemeClr val="tx1"/>
                </a:solidFill>
              </a:rPr>
              <a:t>FOTO-FOTO KEGIATAN</a:t>
            </a:r>
          </a:p>
          <a:p>
            <a:pPr marL="0" indent="0">
              <a:buNone/>
            </a:pPr>
            <a:endParaRPr lang="en-US" sz="3600"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30564245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848600" cy="1143000"/>
          </a:xfrm>
        </p:spPr>
        <p:txBody>
          <a:bodyPr>
            <a:normAutofit/>
          </a:bodyPr>
          <a:lstStyle/>
          <a:p>
            <a:pPr algn="ctr"/>
            <a:r>
              <a:rPr lang="en-US" b="1" dirty="0" smtClean="0">
                <a:solidFill>
                  <a:schemeClr val="tx1"/>
                </a:solidFill>
              </a:rPr>
              <a:t>ADMINISTRASI POSYANDU</a:t>
            </a:r>
            <a:endParaRPr lang="en-US" b="1" dirty="0">
              <a:solidFill>
                <a:schemeClr val="tx1"/>
              </a:solidFill>
            </a:endParaRPr>
          </a:p>
        </p:txBody>
      </p:sp>
      <p:sp>
        <p:nvSpPr>
          <p:cNvPr id="3" name="Content Placeholder 2"/>
          <p:cNvSpPr>
            <a:spLocks noGrp="1"/>
          </p:cNvSpPr>
          <p:nvPr>
            <p:ph idx="1"/>
          </p:nvPr>
        </p:nvSpPr>
        <p:spPr>
          <a:xfrm>
            <a:off x="1115616" y="1600200"/>
            <a:ext cx="8028384" cy="4953000"/>
          </a:xfrm>
        </p:spPr>
        <p:txBody>
          <a:bodyPr>
            <a:normAutofit fontScale="92500" lnSpcReduction="20000"/>
          </a:bodyPr>
          <a:lstStyle/>
          <a:p>
            <a:pPr marL="0" indent="0">
              <a:buNone/>
            </a:pPr>
            <a:r>
              <a:rPr lang="en-US" sz="3600" dirty="0" smtClean="0">
                <a:solidFill>
                  <a:schemeClr val="tx1"/>
                </a:solidFill>
              </a:rPr>
              <a:t>FORMAT SIP POSYANDU</a:t>
            </a:r>
          </a:p>
          <a:p>
            <a:pPr marL="0" indent="0">
              <a:buNone/>
            </a:pPr>
            <a:r>
              <a:rPr lang="en-US" sz="3600" dirty="0" smtClean="0">
                <a:solidFill>
                  <a:schemeClr val="tx1"/>
                </a:solidFill>
              </a:rPr>
              <a:t>14 BUKU WAJIB</a:t>
            </a:r>
          </a:p>
          <a:p>
            <a:pPr marL="742950" indent="-742950">
              <a:buAutoNum type="arabicPeriod"/>
            </a:pPr>
            <a:r>
              <a:rPr lang="en-US" sz="3600" dirty="0" smtClean="0">
                <a:solidFill>
                  <a:schemeClr val="tx1"/>
                </a:solidFill>
              </a:rPr>
              <a:t>PENCATATAN IBU HAMIL</a:t>
            </a:r>
          </a:p>
          <a:p>
            <a:pPr marL="742950" indent="-742950">
              <a:buAutoNum type="arabicPeriod"/>
            </a:pPr>
            <a:r>
              <a:rPr lang="en-US" sz="3600" dirty="0" smtClean="0">
                <a:solidFill>
                  <a:schemeClr val="tx1"/>
                </a:solidFill>
              </a:rPr>
              <a:t>PENCATATAN BAYI</a:t>
            </a:r>
          </a:p>
          <a:p>
            <a:pPr marL="742950" indent="-742950">
              <a:buAutoNum type="arabicPeriod"/>
            </a:pPr>
            <a:r>
              <a:rPr lang="en-US" sz="3600" dirty="0" smtClean="0">
                <a:solidFill>
                  <a:schemeClr val="tx1"/>
                </a:solidFill>
              </a:rPr>
              <a:t>PENCATATAN ANAK BALITA</a:t>
            </a:r>
          </a:p>
          <a:p>
            <a:pPr marL="742950" indent="-742950">
              <a:buAutoNum type="arabicPeriod"/>
            </a:pPr>
            <a:r>
              <a:rPr lang="en-US" sz="3600" dirty="0" smtClean="0">
                <a:solidFill>
                  <a:schemeClr val="tx1"/>
                </a:solidFill>
              </a:rPr>
              <a:t>PENCATATAN PUS</a:t>
            </a:r>
          </a:p>
          <a:p>
            <a:pPr marL="742950" indent="-742950">
              <a:buAutoNum type="arabicPeriod"/>
            </a:pPr>
            <a:r>
              <a:rPr lang="en-US" sz="3600" dirty="0" smtClean="0">
                <a:solidFill>
                  <a:schemeClr val="tx1"/>
                </a:solidFill>
              </a:rPr>
              <a:t>PENCATATAN WUS</a:t>
            </a:r>
          </a:p>
          <a:p>
            <a:pPr marL="742950" indent="-742950">
              <a:buAutoNum type="arabicPeriod"/>
            </a:pPr>
            <a:r>
              <a:rPr lang="en-US" sz="3600" dirty="0" smtClean="0">
                <a:solidFill>
                  <a:schemeClr val="tx1"/>
                </a:solidFill>
              </a:rPr>
              <a:t>REKAPITULASI HASIL KEGIATAN POSYANDU</a:t>
            </a:r>
          </a:p>
          <a:p>
            <a:endParaRPr lang="en-US" dirty="0">
              <a:solidFill>
                <a:schemeClr val="tx1"/>
              </a:solidFill>
            </a:endParaRPr>
          </a:p>
        </p:txBody>
      </p:sp>
    </p:spTree>
    <p:extLst>
      <p:ext uri="{BB962C8B-B14F-4D97-AF65-F5344CB8AC3E}">
        <p14:creationId xmlns:p14="http://schemas.microsoft.com/office/powerpoint/2010/main" val="306931800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848600" cy="1143000"/>
          </a:xfrm>
        </p:spPr>
        <p:txBody>
          <a:bodyPr>
            <a:normAutofit/>
          </a:bodyPr>
          <a:lstStyle/>
          <a:p>
            <a:pPr algn="ctr"/>
            <a:r>
              <a:rPr lang="en-US" b="1" dirty="0" smtClean="0">
                <a:solidFill>
                  <a:schemeClr val="tx1"/>
                </a:solidFill>
              </a:rPr>
              <a:t>ADMINISTRASI POSYANDU</a:t>
            </a:r>
            <a:endParaRPr lang="en-US" b="1" dirty="0">
              <a:solidFill>
                <a:schemeClr val="tx1"/>
              </a:solidFill>
            </a:endParaRPr>
          </a:p>
        </p:txBody>
      </p:sp>
      <p:sp>
        <p:nvSpPr>
          <p:cNvPr id="3" name="Content Placeholder 2"/>
          <p:cNvSpPr>
            <a:spLocks noGrp="1"/>
          </p:cNvSpPr>
          <p:nvPr>
            <p:ph idx="1"/>
          </p:nvPr>
        </p:nvSpPr>
        <p:spPr>
          <a:xfrm>
            <a:off x="457200" y="1295400"/>
            <a:ext cx="8686800" cy="5257800"/>
          </a:xfrm>
        </p:spPr>
        <p:txBody>
          <a:bodyPr>
            <a:normAutofit/>
          </a:bodyPr>
          <a:lstStyle/>
          <a:p>
            <a:pPr marL="742950" indent="-742950">
              <a:buSzPct val="75000"/>
              <a:buFont typeface="+mj-lt"/>
              <a:buAutoNum type="arabicPeriod" startAt="7"/>
            </a:pPr>
            <a:r>
              <a:rPr lang="en-US" dirty="0" smtClean="0">
                <a:solidFill>
                  <a:schemeClr val="tx1"/>
                </a:solidFill>
              </a:rPr>
              <a:t>JUMLAH PENGUNJUNG/JUMLAH PETUGAS     POSYANDU/JUMLAH BAYI LAHIR/MENINGGAL</a:t>
            </a:r>
          </a:p>
          <a:p>
            <a:pPr marL="742950" indent="-742950">
              <a:buSzPct val="75000"/>
              <a:buFont typeface="+mj-lt"/>
              <a:buAutoNum type="arabicPeriod" startAt="7"/>
            </a:pPr>
            <a:r>
              <a:rPr lang="en-US" dirty="0" smtClean="0">
                <a:solidFill>
                  <a:schemeClr val="tx1"/>
                </a:solidFill>
              </a:rPr>
              <a:t>BUKU DATA KEGIATAN POSYANDU</a:t>
            </a:r>
          </a:p>
          <a:p>
            <a:pPr marL="742950" indent="-742950">
              <a:buSzPct val="75000"/>
              <a:buFont typeface="+mj-lt"/>
              <a:buAutoNum type="arabicPeriod" startAt="7"/>
            </a:pPr>
            <a:r>
              <a:rPr lang="en-US" dirty="0" smtClean="0">
                <a:solidFill>
                  <a:schemeClr val="tx1"/>
                </a:solidFill>
              </a:rPr>
              <a:t>PENCATATAN ALAT / BAHAN</a:t>
            </a:r>
          </a:p>
          <a:p>
            <a:pPr marL="742950" indent="-742950">
              <a:buSzPct val="75000"/>
              <a:buFont typeface="+mj-lt"/>
              <a:buAutoNum type="arabicPeriod" startAt="7"/>
            </a:pPr>
            <a:r>
              <a:rPr lang="en-US" dirty="0" smtClean="0">
                <a:solidFill>
                  <a:schemeClr val="tx1"/>
                </a:solidFill>
              </a:rPr>
              <a:t>BUKU KAS</a:t>
            </a:r>
          </a:p>
          <a:p>
            <a:pPr marL="742950" indent="-742950">
              <a:buSzPct val="75000"/>
              <a:buFont typeface="+mj-lt"/>
              <a:buAutoNum type="arabicPeriod" startAt="7"/>
            </a:pPr>
            <a:r>
              <a:rPr lang="en-US" dirty="0" smtClean="0">
                <a:solidFill>
                  <a:schemeClr val="tx1"/>
                </a:solidFill>
              </a:rPr>
              <a:t>BUKU CATATAN KEGIATAN POSYANDU</a:t>
            </a:r>
          </a:p>
          <a:p>
            <a:pPr marL="742950" indent="-742950">
              <a:buSzPct val="75000"/>
              <a:buFont typeface="+mj-lt"/>
              <a:buAutoNum type="arabicPeriod" startAt="7"/>
            </a:pPr>
            <a:r>
              <a:rPr lang="en-US" dirty="0" smtClean="0">
                <a:solidFill>
                  <a:schemeClr val="tx1"/>
                </a:solidFill>
              </a:rPr>
              <a:t>BUKU MENU</a:t>
            </a:r>
          </a:p>
          <a:p>
            <a:pPr marL="742950" indent="-742950">
              <a:buSzPct val="75000"/>
              <a:buFont typeface="+mj-lt"/>
              <a:buAutoNum type="arabicPeriod" startAt="7"/>
            </a:pPr>
            <a:r>
              <a:rPr lang="en-US" dirty="0" smtClean="0">
                <a:solidFill>
                  <a:schemeClr val="tx1"/>
                </a:solidFill>
              </a:rPr>
              <a:t>BUKU DAFTAR PENGURUS POSYANDU</a:t>
            </a:r>
          </a:p>
          <a:p>
            <a:pPr marL="742950" indent="-742950">
              <a:buSzPct val="75000"/>
              <a:buFont typeface="+mj-lt"/>
              <a:buAutoNum type="arabicPeriod" startAt="7"/>
            </a:pPr>
            <a:r>
              <a:rPr lang="en-US" dirty="0" smtClean="0">
                <a:solidFill>
                  <a:schemeClr val="tx1"/>
                </a:solidFill>
              </a:rPr>
              <a:t>BUKU DAFTAR HADIR KADER POSYANDU</a:t>
            </a:r>
          </a:p>
          <a:p>
            <a:pPr marL="0" indent="0">
              <a:buNone/>
            </a:pPr>
            <a:endParaRPr lang="en-US" sz="3600" dirty="0" smtClean="0">
              <a:solidFill>
                <a:schemeClr val="tx1"/>
              </a:solidFill>
            </a:endParaRPr>
          </a:p>
          <a:p>
            <a:pPr marL="0" indent="0">
              <a:buNone/>
            </a:pPr>
            <a:endParaRPr lang="en-US" sz="3600"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49448896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848600" cy="1143000"/>
          </a:xfrm>
        </p:spPr>
        <p:txBody>
          <a:bodyPr>
            <a:normAutofit/>
          </a:bodyPr>
          <a:lstStyle/>
          <a:p>
            <a:pPr algn="ctr"/>
            <a:r>
              <a:rPr lang="en-US" b="1" dirty="0" smtClean="0">
                <a:solidFill>
                  <a:schemeClr val="tx1"/>
                </a:solidFill>
              </a:rPr>
              <a:t>ADMINISTRASI POSYANDU</a:t>
            </a:r>
            <a:endParaRPr lang="en-US" b="1" dirty="0">
              <a:solidFill>
                <a:schemeClr val="tx1"/>
              </a:solidFill>
            </a:endParaRPr>
          </a:p>
        </p:txBody>
      </p:sp>
      <p:sp>
        <p:nvSpPr>
          <p:cNvPr id="3" name="Content Placeholder 2"/>
          <p:cNvSpPr>
            <a:spLocks noGrp="1"/>
          </p:cNvSpPr>
          <p:nvPr>
            <p:ph idx="1"/>
          </p:nvPr>
        </p:nvSpPr>
        <p:spPr>
          <a:xfrm>
            <a:off x="990600" y="1600200"/>
            <a:ext cx="8153400" cy="2971800"/>
          </a:xfrm>
        </p:spPr>
        <p:txBody>
          <a:bodyPr>
            <a:normAutofit/>
          </a:bodyPr>
          <a:lstStyle/>
          <a:p>
            <a:pPr marL="0" indent="0">
              <a:buNone/>
            </a:pPr>
            <a:r>
              <a:rPr lang="en-US" sz="3600" dirty="0" smtClean="0">
                <a:solidFill>
                  <a:schemeClr val="tx1"/>
                </a:solidFill>
              </a:rPr>
              <a:t>BUKU BANTU</a:t>
            </a:r>
          </a:p>
          <a:p>
            <a:pPr marL="742950" indent="-742950">
              <a:buAutoNum type="arabicPeriod"/>
            </a:pPr>
            <a:r>
              <a:rPr lang="en-US" sz="3600" dirty="0" smtClean="0">
                <a:solidFill>
                  <a:schemeClr val="tx1"/>
                </a:solidFill>
              </a:rPr>
              <a:t>BUKU TAMU</a:t>
            </a:r>
          </a:p>
          <a:p>
            <a:pPr marL="742950" indent="-742950">
              <a:buAutoNum type="arabicPeriod"/>
            </a:pPr>
            <a:r>
              <a:rPr lang="en-US" sz="3600" dirty="0" smtClean="0">
                <a:solidFill>
                  <a:schemeClr val="tx1"/>
                </a:solidFill>
              </a:rPr>
              <a:t>BUKU DONATUR</a:t>
            </a:r>
          </a:p>
          <a:p>
            <a:pPr marL="0" indent="0">
              <a:buNone/>
            </a:pPr>
            <a:endParaRPr lang="en-US" sz="3600"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78389847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1066800"/>
          </a:xfrm>
        </p:spPr>
        <p:txBody>
          <a:bodyPr>
            <a:noAutofit/>
          </a:bodyPr>
          <a:lstStyle/>
          <a:p>
            <a:pPr algn="ctr"/>
            <a:r>
              <a:rPr lang="en-US" sz="3500" b="1" dirty="0" smtClean="0">
                <a:solidFill>
                  <a:schemeClr val="tx1"/>
                </a:solidFill>
              </a:rPr>
              <a:t>DATA KEGIATAN POKJA IV</a:t>
            </a:r>
            <a:br>
              <a:rPr lang="en-US" sz="3500" b="1" dirty="0" smtClean="0">
                <a:solidFill>
                  <a:schemeClr val="tx1"/>
                </a:solidFill>
              </a:rPr>
            </a:br>
            <a:r>
              <a:rPr lang="en-US" sz="3500" b="1" dirty="0" smtClean="0">
                <a:solidFill>
                  <a:schemeClr val="tx1"/>
                </a:solidFill>
              </a:rPr>
              <a:t>TP PKK DESA</a:t>
            </a:r>
            <a:endParaRPr lang="en-US" sz="3500" b="1" dirty="0">
              <a:solidFill>
                <a:schemeClr val="tx1"/>
              </a:solidFill>
            </a:endParaRPr>
          </a:p>
        </p:txBody>
      </p:sp>
      <p:pic>
        <p:nvPicPr>
          <p:cNvPr id="3074" name="Picture 2"/>
          <p:cNvPicPr>
            <a:picLocks noChangeAspect="1" noChangeArrowheads="1"/>
          </p:cNvPicPr>
          <p:nvPr/>
        </p:nvPicPr>
        <p:blipFill>
          <a:blip r:embed="rId2"/>
          <a:srcRect t="23958" r="28551" b="10417"/>
          <a:stretch>
            <a:fillRect/>
          </a:stretch>
        </p:blipFill>
        <p:spPr bwMode="auto">
          <a:xfrm>
            <a:off x="0" y="1350574"/>
            <a:ext cx="9148838" cy="4724400"/>
          </a:xfrm>
          <a:prstGeom prst="rect">
            <a:avLst/>
          </a:prstGeom>
          <a:noFill/>
          <a:ln w="9525">
            <a:noFill/>
            <a:miter lim="800000"/>
            <a:headEnd/>
            <a:tailEnd/>
          </a:ln>
          <a:effectLst/>
        </p:spPr>
      </p:pic>
      <p:sp>
        <p:nvSpPr>
          <p:cNvPr id="8" name="Content Placeholder 2"/>
          <p:cNvSpPr txBox="1">
            <a:spLocks/>
          </p:cNvSpPr>
          <p:nvPr/>
        </p:nvSpPr>
        <p:spPr>
          <a:xfrm>
            <a:off x="457200" y="6324600"/>
            <a:ext cx="8229600" cy="533400"/>
          </a:xfrm>
          <a:prstGeom prst="rect">
            <a:avLst/>
          </a:prstGeom>
        </p:spPr>
        <p:txBody>
          <a:bodyPr vert="horz">
            <a:normAutofit fontScale="77500" lnSpcReduction="20000"/>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US" sz="3000" b="1" i="0" u="none" strike="noStrike" kern="1200" cap="none" spc="0" normalizeH="0" baseline="0" noProof="0" smtClean="0">
                <a:ln>
                  <a:noFill/>
                </a:ln>
                <a:solidFill>
                  <a:schemeClr val="tx1"/>
                </a:solidFill>
                <a:effectLst/>
                <a:uLnTx/>
                <a:uFillTx/>
                <a:latin typeface="+mn-lt"/>
                <a:ea typeface="+mn-ea"/>
                <a:cs typeface="+mn-cs"/>
              </a:rPr>
              <a:t>Data kegiatan berupa papan data dan lembar data</a:t>
            </a:r>
            <a:endParaRPr kumimoji="0" lang="en-US" sz="30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84425966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p Bantul\Desktop\rapat studi banding3.jpg"/>
          <p:cNvPicPr/>
          <p:nvPr/>
        </p:nvPicPr>
        <p:blipFill>
          <a:blip r:embed="rId2">
            <a:lum bright="-40000" contrast="40000"/>
          </a:blip>
          <a:srcRect l="21119" t="13529" r="16585" b="18235"/>
          <a:stretch>
            <a:fillRect/>
          </a:stretch>
        </p:blipFill>
        <p:spPr bwMode="auto">
          <a:xfrm rot="16200000">
            <a:off x="1409700" y="-1409700"/>
            <a:ext cx="6324600" cy="9144000"/>
          </a:xfrm>
          <a:prstGeom prst="rect">
            <a:avLst/>
          </a:prstGeom>
          <a:noFill/>
          <a:ln w="9525">
            <a:noFill/>
            <a:miter lim="800000"/>
            <a:headEnd/>
            <a:tailEnd/>
          </a:ln>
        </p:spPr>
      </p:pic>
      <p:sp>
        <p:nvSpPr>
          <p:cNvPr id="5" name="Content Placeholder 2"/>
          <p:cNvSpPr txBox="1">
            <a:spLocks/>
          </p:cNvSpPr>
          <p:nvPr/>
        </p:nvSpPr>
        <p:spPr>
          <a:xfrm>
            <a:off x="533400" y="6400800"/>
            <a:ext cx="8229600" cy="457200"/>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2 Data </a:t>
            </a:r>
            <a:r>
              <a:rPr kumimoji="0" lang="en-US" sz="3200" b="1" i="0" u="none" strike="noStrike" kern="1200" cap="none" spc="0" normalizeH="0" baseline="0" noProof="0" dirty="0" err="1" smtClean="0">
                <a:ln>
                  <a:noFill/>
                </a:ln>
                <a:solidFill>
                  <a:schemeClr val="tx1"/>
                </a:solidFill>
                <a:effectLst/>
                <a:uLnTx/>
                <a:uFillTx/>
                <a:latin typeface="+mn-lt"/>
                <a:ea typeface="+mn-ea"/>
                <a:cs typeface="+mn-cs"/>
              </a:rPr>
              <a:t>Posyandu</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1" i="0" u="none" strike="noStrike" kern="1200" cap="none" spc="0" normalizeH="0" baseline="0" noProof="0" dirty="0" err="1" smtClean="0">
                <a:ln>
                  <a:noFill/>
                </a:ln>
                <a:solidFill>
                  <a:schemeClr val="tx1"/>
                </a:solidFill>
                <a:effectLst/>
                <a:uLnTx/>
                <a:uFillTx/>
                <a:latin typeface="+mn-lt"/>
                <a:ea typeface="+mn-ea"/>
                <a:cs typeface="+mn-cs"/>
              </a:rPr>
              <a:t>berupa</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1" i="0" u="none" strike="noStrike" kern="1200" cap="none" spc="0" normalizeH="0" baseline="0" noProof="0" dirty="0" err="1" smtClean="0">
                <a:ln>
                  <a:noFill/>
                </a:ln>
                <a:solidFill>
                  <a:schemeClr val="tx1"/>
                </a:solidFill>
                <a:effectLst/>
                <a:uLnTx/>
                <a:uFillTx/>
                <a:latin typeface="+mn-lt"/>
                <a:ea typeface="+mn-ea"/>
                <a:cs typeface="+mn-cs"/>
              </a:rPr>
              <a:t>papan</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 data </a:t>
            </a:r>
            <a:r>
              <a:rPr kumimoji="0" lang="en-US" sz="3200" b="1" i="0" u="none" strike="noStrike" kern="1200" cap="none" spc="0" normalizeH="0" baseline="0" noProof="0" dirty="0" err="1" smtClean="0">
                <a:ln>
                  <a:noFill/>
                </a:ln>
                <a:solidFill>
                  <a:schemeClr val="tx1"/>
                </a:solidFill>
                <a:effectLst/>
                <a:uLnTx/>
                <a:uFillTx/>
                <a:latin typeface="+mn-lt"/>
                <a:ea typeface="+mn-ea"/>
                <a:cs typeface="+mn-cs"/>
              </a:rPr>
              <a:t>dan</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1" i="0" u="none" strike="noStrike" kern="1200" cap="none" spc="0" normalizeH="0" baseline="0" noProof="0" dirty="0" err="1" smtClean="0">
                <a:ln>
                  <a:noFill/>
                </a:ln>
                <a:solidFill>
                  <a:schemeClr val="tx1"/>
                </a:solidFill>
                <a:effectLst/>
                <a:uLnTx/>
                <a:uFillTx/>
                <a:latin typeface="+mn-lt"/>
                <a:ea typeface="+mn-ea"/>
                <a:cs typeface="+mn-cs"/>
              </a:rPr>
              <a:t>lembar</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 data</a:t>
            </a:r>
            <a:endParaRPr kumimoji="0" lang="en-US" sz="32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76989824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Hp Bantul\Desktop\rapat studi banding2.jpg"/>
          <p:cNvPicPr>
            <a:picLocks noGrp="1"/>
          </p:cNvPicPr>
          <p:nvPr>
            <p:ph idx="1"/>
          </p:nvPr>
        </p:nvPicPr>
        <p:blipFill>
          <a:blip r:embed="rId2" cstate="print">
            <a:lum bright="-20000" contrast="40000"/>
          </a:blip>
          <a:srcRect l="19065" t="17059" r="25858" b="12647"/>
          <a:stretch>
            <a:fillRect/>
          </a:stretch>
        </p:blipFill>
        <p:spPr bwMode="auto">
          <a:xfrm>
            <a:off x="0" y="0"/>
            <a:ext cx="4495800" cy="6858000"/>
          </a:xfrm>
          <a:prstGeom prst="rect">
            <a:avLst/>
          </a:prstGeom>
          <a:noFill/>
          <a:ln w="9525">
            <a:noFill/>
            <a:miter lim="800000"/>
            <a:headEnd/>
            <a:tailEnd/>
          </a:ln>
        </p:spPr>
      </p:pic>
      <p:pic>
        <p:nvPicPr>
          <p:cNvPr id="1026" name="Picture 2"/>
          <p:cNvPicPr>
            <a:picLocks noChangeAspect="1" noChangeArrowheads="1"/>
          </p:cNvPicPr>
          <p:nvPr/>
        </p:nvPicPr>
        <p:blipFill>
          <a:blip r:embed="rId3"/>
          <a:srcRect t="926" b="3159"/>
          <a:stretch>
            <a:fillRect/>
          </a:stretch>
        </p:blipFill>
        <p:spPr bwMode="auto">
          <a:xfrm>
            <a:off x="4495800" y="0"/>
            <a:ext cx="4648200" cy="6858000"/>
          </a:xfrm>
          <a:prstGeom prst="rect">
            <a:avLst/>
          </a:prstGeom>
          <a:noFill/>
          <a:ln w="9525">
            <a:noFill/>
            <a:miter lim="800000"/>
            <a:headEnd/>
            <a:tailEnd/>
          </a:ln>
          <a:effectLst/>
        </p:spPr>
      </p:pic>
    </p:spTree>
    <p:extLst>
      <p:ext uri="{BB962C8B-B14F-4D97-AF65-F5344CB8AC3E}">
        <p14:creationId xmlns:p14="http://schemas.microsoft.com/office/powerpoint/2010/main" val="162366629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7500" b="6667"/>
          <a:stretch>
            <a:fillRect/>
          </a:stretch>
        </p:blipFill>
        <p:spPr bwMode="auto">
          <a:xfrm rot="16200000">
            <a:off x="1241971" y="-1131609"/>
            <a:ext cx="6660058" cy="9143999"/>
          </a:xfrm>
          <a:prstGeom prst="rect">
            <a:avLst/>
          </a:prstGeom>
          <a:noFill/>
          <a:ln w="9525">
            <a:noFill/>
            <a:miter lim="800000"/>
            <a:headEnd/>
            <a:tailEnd/>
          </a:ln>
          <a:effectLst/>
        </p:spPr>
      </p:pic>
    </p:spTree>
    <p:extLst>
      <p:ext uri="{BB962C8B-B14F-4D97-AF65-F5344CB8AC3E}">
        <p14:creationId xmlns:p14="http://schemas.microsoft.com/office/powerpoint/2010/main" val="179595992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cstate="print"/>
          <a:srcRect/>
          <a:stretch>
            <a:fillRect/>
          </a:stretch>
        </p:blipFill>
        <p:spPr bwMode="auto">
          <a:xfrm>
            <a:off x="304800" y="197912"/>
            <a:ext cx="4419600" cy="6518194"/>
          </a:xfrm>
          <a:prstGeom prst="rect">
            <a:avLst/>
          </a:prstGeom>
          <a:noFill/>
          <a:ln w="9525">
            <a:noFill/>
            <a:miter lim="800000"/>
            <a:headEnd/>
            <a:tailEnd/>
          </a:ln>
          <a:effectLst/>
        </p:spPr>
      </p:pic>
      <p:pic>
        <p:nvPicPr>
          <p:cNvPr id="8194" name="Picture 2"/>
          <p:cNvPicPr>
            <a:picLocks noChangeAspect="1" noChangeArrowheads="1"/>
          </p:cNvPicPr>
          <p:nvPr/>
        </p:nvPicPr>
        <p:blipFill>
          <a:blip r:embed="rId3" cstate="print"/>
          <a:srcRect/>
          <a:stretch>
            <a:fillRect/>
          </a:stretch>
        </p:blipFill>
        <p:spPr bwMode="auto">
          <a:xfrm>
            <a:off x="4800600" y="194438"/>
            <a:ext cx="4125758" cy="6553200"/>
          </a:xfrm>
          <a:prstGeom prst="rect">
            <a:avLst/>
          </a:prstGeom>
          <a:noFill/>
          <a:ln w="9525">
            <a:noFill/>
            <a:miter lim="800000"/>
            <a:headEnd/>
            <a:tailEnd/>
          </a:ln>
          <a:effectLst/>
        </p:spPr>
      </p:pic>
    </p:spTree>
    <p:extLst>
      <p:ext uri="{BB962C8B-B14F-4D97-AF65-F5344CB8AC3E}">
        <p14:creationId xmlns:p14="http://schemas.microsoft.com/office/powerpoint/2010/main" val="36668159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8208912" cy="1152128"/>
          </a:xfrm>
        </p:spPr>
        <p:txBody>
          <a:bodyPr>
            <a:normAutofit fontScale="90000"/>
          </a:bodyPr>
          <a:lstStyle/>
          <a:p>
            <a:r>
              <a:rPr lang="en-US" sz="2700" b="1" dirty="0" smtClean="0"/>
              <a:t>RENCANA </a:t>
            </a:r>
            <a:r>
              <a:rPr lang="en-US" sz="2700" b="1" dirty="0"/>
              <a:t>KERJA LIMA  TAHUN PKK TAHUN 2015-2020</a:t>
            </a:r>
            <a:br>
              <a:rPr lang="en-US" sz="2700" b="1" dirty="0"/>
            </a:br>
            <a:r>
              <a:rPr lang="en-US" sz="2700" b="1" dirty="0"/>
              <a:t> BIDANG POKJA IV</a:t>
            </a:r>
            <a:r>
              <a:rPr lang="en-US" sz="2700" dirty="0"/>
              <a:t/>
            </a:r>
            <a:br>
              <a:rPr lang="en-US" sz="2700" dirty="0"/>
            </a:br>
            <a:r>
              <a:rPr lang="en-US" sz="2700" b="1" dirty="0"/>
              <a:t> HASIL RAKERNAS </a:t>
            </a:r>
            <a:r>
              <a:rPr lang="en-US" sz="2700" b="1" dirty="0" smtClean="0"/>
              <a:t>VIII</a:t>
            </a:r>
            <a:r>
              <a:rPr lang="id-ID" sz="2700" b="1" dirty="0" smtClean="0"/>
              <a:t> 2015</a:t>
            </a:r>
            <a:r>
              <a:rPr lang="en-US" dirty="0"/>
              <a:t/>
            </a:r>
            <a:br>
              <a:rPr lang="en-US" dirty="0"/>
            </a:br>
            <a:endParaRPr lang="id-ID" dirty="0"/>
          </a:p>
        </p:txBody>
      </p:sp>
      <p:sp>
        <p:nvSpPr>
          <p:cNvPr id="3" name="Content Placeholder 2"/>
          <p:cNvSpPr>
            <a:spLocks noGrp="1"/>
          </p:cNvSpPr>
          <p:nvPr>
            <p:ph idx="1"/>
          </p:nvPr>
        </p:nvSpPr>
        <p:spPr>
          <a:xfrm>
            <a:off x="179512" y="1700808"/>
            <a:ext cx="8784976" cy="4752528"/>
          </a:xfrm>
        </p:spPr>
        <p:txBody>
          <a:bodyPr>
            <a:normAutofit/>
          </a:bodyPr>
          <a:lstStyle/>
          <a:p>
            <a:pPr marL="514350" lvl="0" indent="-514350">
              <a:buFont typeface="+mj-lt"/>
              <a:buAutoNum type="arabicPeriod"/>
            </a:pPr>
            <a:r>
              <a:rPr lang="en-US" dirty="0" err="1"/>
              <a:t>Mendukung</a:t>
            </a:r>
            <a:r>
              <a:rPr lang="en-US" dirty="0"/>
              <a:t> Program </a:t>
            </a:r>
            <a:r>
              <a:rPr lang="en-US" dirty="0" err="1"/>
              <a:t>Revolusi</a:t>
            </a:r>
            <a:r>
              <a:rPr lang="en-US" dirty="0"/>
              <a:t> Mental di </a:t>
            </a:r>
            <a:r>
              <a:rPr lang="en-US" dirty="0" err="1"/>
              <a:t>bidang</a:t>
            </a:r>
            <a:r>
              <a:rPr lang="en-US" dirty="0"/>
              <a:t> </a:t>
            </a:r>
            <a:r>
              <a:rPr lang="en-US" dirty="0" err="1"/>
              <a:t>kesehatan</a:t>
            </a:r>
            <a:r>
              <a:rPr lang="en-US" dirty="0"/>
              <a:t> </a:t>
            </a:r>
            <a:r>
              <a:rPr lang="en-US" dirty="0" err="1"/>
              <a:t>bagi</a:t>
            </a:r>
            <a:r>
              <a:rPr lang="en-US" dirty="0"/>
              <a:t> </a:t>
            </a:r>
            <a:r>
              <a:rPr lang="en-US" dirty="0" err="1"/>
              <a:t>Keluarga</a:t>
            </a:r>
            <a:r>
              <a:rPr lang="en-US" dirty="0"/>
              <a:t> </a:t>
            </a:r>
            <a:r>
              <a:rPr lang="en-US" dirty="0" err="1"/>
              <a:t>Miskin</a:t>
            </a:r>
            <a:r>
              <a:rPr lang="en-US" dirty="0"/>
              <a:t> </a:t>
            </a:r>
            <a:r>
              <a:rPr lang="en-US" dirty="0" err="1"/>
              <a:t>untuk</a:t>
            </a:r>
            <a:r>
              <a:rPr lang="en-US" dirty="0"/>
              <a:t> </a:t>
            </a:r>
            <a:r>
              <a:rPr lang="en-US" dirty="0" err="1"/>
              <a:t>berpartisipasi</a:t>
            </a:r>
            <a:r>
              <a:rPr lang="en-US" dirty="0"/>
              <a:t> </a:t>
            </a:r>
            <a:r>
              <a:rPr lang="en-US" dirty="0" err="1"/>
              <a:t>aktif</a:t>
            </a:r>
            <a:r>
              <a:rPr lang="en-US" dirty="0"/>
              <a:t> </a:t>
            </a:r>
            <a:r>
              <a:rPr lang="en-US" dirty="0" err="1"/>
              <a:t>dalam</a:t>
            </a:r>
            <a:r>
              <a:rPr lang="en-US" dirty="0"/>
              <a:t> </a:t>
            </a:r>
            <a:r>
              <a:rPr lang="en-US" dirty="0" err="1"/>
              <a:t>keanggotaan</a:t>
            </a:r>
            <a:r>
              <a:rPr lang="en-US" dirty="0"/>
              <a:t> </a:t>
            </a:r>
            <a:r>
              <a:rPr lang="en-US" dirty="0" err="1"/>
              <a:t>Badan</a:t>
            </a:r>
            <a:r>
              <a:rPr lang="en-US" dirty="0"/>
              <a:t> </a:t>
            </a:r>
            <a:r>
              <a:rPr lang="en-US" dirty="0" err="1"/>
              <a:t>Penyelenggara</a:t>
            </a:r>
            <a:r>
              <a:rPr lang="en-US" dirty="0"/>
              <a:t> </a:t>
            </a:r>
            <a:r>
              <a:rPr lang="en-US" dirty="0" err="1"/>
              <a:t>Jaminan</a:t>
            </a:r>
            <a:r>
              <a:rPr lang="en-US" dirty="0"/>
              <a:t> </a:t>
            </a:r>
            <a:r>
              <a:rPr lang="en-US" dirty="0" err="1"/>
              <a:t>Sosial</a:t>
            </a:r>
            <a:r>
              <a:rPr lang="en-US" dirty="0"/>
              <a:t> (BPJS) </a:t>
            </a:r>
            <a:r>
              <a:rPr lang="en-US" dirty="0" err="1"/>
              <a:t>sebagai</a:t>
            </a:r>
            <a:r>
              <a:rPr lang="en-US" dirty="0"/>
              <a:t> </a:t>
            </a:r>
            <a:r>
              <a:rPr lang="en-US" dirty="0" err="1"/>
              <a:t>Penerima</a:t>
            </a:r>
            <a:r>
              <a:rPr lang="en-US" dirty="0"/>
              <a:t> </a:t>
            </a:r>
            <a:r>
              <a:rPr lang="en-US" dirty="0" err="1"/>
              <a:t>Bantuan</a:t>
            </a:r>
            <a:r>
              <a:rPr lang="en-US" dirty="0"/>
              <a:t> </a:t>
            </a:r>
            <a:r>
              <a:rPr lang="en-US" dirty="0" err="1"/>
              <a:t>Iuran</a:t>
            </a:r>
            <a:r>
              <a:rPr lang="en-US" dirty="0"/>
              <a:t> (PBI</a:t>
            </a:r>
            <a:r>
              <a:rPr lang="en-US" dirty="0" smtClean="0"/>
              <a:t>).</a:t>
            </a:r>
            <a:endParaRPr lang="id-ID" dirty="0" smtClean="0"/>
          </a:p>
          <a:p>
            <a:pPr marL="0" lvl="0" indent="0">
              <a:buNone/>
            </a:pPr>
            <a:endParaRPr lang="en-US" sz="2800" dirty="0"/>
          </a:p>
          <a:p>
            <a:pPr marL="514350" lvl="0" indent="-514350">
              <a:buFont typeface="+mj-lt"/>
              <a:buAutoNum type="arabicPeriod" startAt="2"/>
            </a:pPr>
            <a:r>
              <a:rPr lang="en-US" dirty="0" err="1"/>
              <a:t>Mendukung</a:t>
            </a:r>
            <a:r>
              <a:rPr lang="en-US" dirty="0"/>
              <a:t> </a:t>
            </a:r>
            <a:r>
              <a:rPr lang="en-US" dirty="0" err="1"/>
              <a:t>pemerintah</a:t>
            </a:r>
            <a:r>
              <a:rPr lang="en-US" dirty="0"/>
              <a:t> </a:t>
            </a:r>
            <a:r>
              <a:rPr lang="en-US" dirty="0" err="1"/>
              <a:t>dalam</a:t>
            </a:r>
            <a:r>
              <a:rPr lang="en-US" dirty="0"/>
              <a:t> </a:t>
            </a:r>
            <a:r>
              <a:rPr lang="en-US" dirty="0" err="1"/>
              <a:t>Pembinaan</a:t>
            </a:r>
            <a:r>
              <a:rPr lang="en-US" dirty="0"/>
              <a:t> PHBS di </a:t>
            </a:r>
            <a:r>
              <a:rPr lang="en-US" dirty="0" err="1"/>
              <a:t>Rumah</a:t>
            </a:r>
            <a:r>
              <a:rPr lang="en-US" dirty="0"/>
              <a:t> </a:t>
            </a:r>
            <a:r>
              <a:rPr lang="en-US" dirty="0" err="1"/>
              <a:t>Tangga</a:t>
            </a:r>
            <a:r>
              <a:rPr lang="en-US" dirty="0"/>
              <a:t> </a:t>
            </a:r>
            <a:r>
              <a:rPr lang="en-US" dirty="0" err="1"/>
              <a:t>dan</a:t>
            </a:r>
            <a:r>
              <a:rPr lang="en-US" dirty="0"/>
              <a:t> </a:t>
            </a:r>
            <a:r>
              <a:rPr lang="en-US" dirty="0" err="1"/>
              <a:t>Percepatan</a:t>
            </a:r>
            <a:r>
              <a:rPr lang="en-US" dirty="0"/>
              <a:t> </a:t>
            </a:r>
            <a:r>
              <a:rPr lang="en-US" dirty="0" err="1"/>
              <a:t>Perbaikan</a:t>
            </a:r>
            <a:r>
              <a:rPr lang="en-US" dirty="0"/>
              <a:t> </a:t>
            </a:r>
            <a:r>
              <a:rPr lang="en-US" dirty="0" err="1"/>
              <a:t>Gizi</a:t>
            </a:r>
            <a:r>
              <a:rPr lang="en-US" dirty="0"/>
              <a:t> </a:t>
            </a:r>
            <a:r>
              <a:rPr lang="en-US" dirty="0" err="1"/>
              <a:t>melalui</a:t>
            </a:r>
            <a:r>
              <a:rPr lang="en-US" dirty="0"/>
              <a:t> Program </a:t>
            </a:r>
            <a:r>
              <a:rPr lang="en-US" dirty="0" err="1"/>
              <a:t>Seribu</a:t>
            </a:r>
            <a:r>
              <a:rPr lang="en-US" dirty="0"/>
              <a:t> </a:t>
            </a:r>
            <a:r>
              <a:rPr lang="en-US" dirty="0" err="1"/>
              <a:t>Hari</a:t>
            </a:r>
            <a:r>
              <a:rPr lang="en-US" dirty="0"/>
              <a:t> </a:t>
            </a:r>
            <a:r>
              <a:rPr lang="en-US" dirty="0" err="1"/>
              <a:t>Pertama</a:t>
            </a:r>
            <a:r>
              <a:rPr lang="en-US" dirty="0"/>
              <a:t> </a:t>
            </a:r>
            <a:r>
              <a:rPr lang="en-US" dirty="0" err="1"/>
              <a:t>Kehidupan</a:t>
            </a:r>
            <a:r>
              <a:rPr lang="en-US" dirty="0"/>
              <a:t> (1000 HPK</a:t>
            </a:r>
            <a:r>
              <a:rPr lang="en-US" dirty="0" smtClean="0"/>
              <a:t>).</a:t>
            </a:r>
            <a:endParaRPr lang="id-ID" dirty="0" smtClean="0"/>
          </a:p>
          <a:p>
            <a:pPr marL="0" lvl="0" indent="0">
              <a:buNone/>
            </a:pPr>
            <a:endParaRPr lang="id-ID" dirty="0" smtClean="0"/>
          </a:p>
          <a:p>
            <a:pPr marL="514350" lvl="0" indent="-514350">
              <a:buFont typeface="+mj-lt"/>
              <a:buAutoNum type="arabicPeriod" startAt="3"/>
            </a:pPr>
            <a:r>
              <a:rPr lang="en-US" dirty="0" err="1" smtClean="0"/>
              <a:t>Mendukung</a:t>
            </a:r>
            <a:r>
              <a:rPr lang="en-US" dirty="0" smtClean="0"/>
              <a:t> </a:t>
            </a:r>
            <a:r>
              <a:rPr lang="en-US" dirty="0"/>
              <a:t>Program </a:t>
            </a:r>
            <a:r>
              <a:rPr lang="en-US" dirty="0" err="1"/>
              <a:t>Pemerintah</a:t>
            </a:r>
            <a:r>
              <a:rPr lang="en-US" dirty="0"/>
              <a:t> </a:t>
            </a:r>
            <a:r>
              <a:rPr lang="en-US" dirty="0" err="1"/>
              <a:t>dalam</a:t>
            </a:r>
            <a:r>
              <a:rPr lang="en-US" dirty="0"/>
              <a:t> </a:t>
            </a:r>
            <a:r>
              <a:rPr lang="en-US" dirty="0" err="1"/>
              <a:t>menurunkan</a:t>
            </a:r>
            <a:r>
              <a:rPr lang="en-US" dirty="0"/>
              <a:t> </a:t>
            </a:r>
            <a:r>
              <a:rPr lang="en-US" dirty="0" err="1"/>
              <a:t>Angka</a:t>
            </a:r>
            <a:r>
              <a:rPr lang="en-US" dirty="0"/>
              <a:t> </a:t>
            </a:r>
            <a:r>
              <a:rPr lang="en-US" dirty="0" err="1"/>
              <a:t>Kematian</a:t>
            </a:r>
            <a:r>
              <a:rPr lang="en-US" dirty="0"/>
              <a:t> </a:t>
            </a:r>
            <a:r>
              <a:rPr lang="en-US" dirty="0" err="1"/>
              <a:t>Ibu</a:t>
            </a:r>
            <a:r>
              <a:rPr lang="en-US" dirty="0"/>
              <a:t> (AKI), </a:t>
            </a:r>
            <a:r>
              <a:rPr lang="en-US" dirty="0" err="1"/>
              <a:t>Angka</a:t>
            </a:r>
            <a:r>
              <a:rPr lang="en-US" dirty="0"/>
              <a:t> </a:t>
            </a:r>
            <a:r>
              <a:rPr lang="en-US" dirty="0" err="1"/>
              <a:t>Kematian</a:t>
            </a:r>
            <a:r>
              <a:rPr lang="en-US" dirty="0"/>
              <a:t> </a:t>
            </a:r>
            <a:r>
              <a:rPr lang="en-US" dirty="0" err="1"/>
              <a:t>Bayi</a:t>
            </a:r>
            <a:r>
              <a:rPr lang="en-US" dirty="0"/>
              <a:t> (AKB) </a:t>
            </a:r>
            <a:r>
              <a:rPr lang="en-US" dirty="0" err="1"/>
              <a:t>dan</a:t>
            </a:r>
            <a:r>
              <a:rPr lang="en-US" dirty="0"/>
              <a:t> </a:t>
            </a:r>
            <a:r>
              <a:rPr lang="en-US" dirty="0" err="1"/>
              <a:t>Balita</a:t>
            </a:r>
            <a:r>
              <a:rPr lang="en-US" dirty="0"/>
              <a:t> (AKABA) </a:t>
            </a:r>
            <a:r>
              <a:rPr lang="en-US" dirty="0" err="1"/>
              <a:t>serta</a:t>
            </a:r>
            <a:r>
              <a:rPr lang="en-US" dirty="0"/>
              <a:t> “</a:t>
            </a:r>
            <a:r>
              <a:rPr lang="en-US" dirty="0" err="1"/>
              <a:t>Eradikasi</a:t>
            </a:r>
            <a:r>
              <a:rPr lang="en-US" dirty="0"/>
              <a:t> Polio” </a:t>
            </a:r>
            <a:r>
              <a:rPr lang="en-US" dirty="0" err="1"/>
              <a:t>dan</a:t>
            </a:r>
            <a:r>
              <a:rPr lang="en-US" dirty="0"/>
              <a:t> program </a:t>
            </a:r>
            <a:r>
              <a:rPr lang="en-US" dirty="0" err="1"/>
              <a:t>Keluarga</a:t>
            </a:r>
            <a:r>
              <a:rPr lang="en-US" dirty="0"/>
              <a:t> </a:t>
            </a:r>
            <a:r>
              <a:rPr lang="en-US" dirty="0" err="1"/>
              <a:t>Berencana</a:t>
            </a:r>
            <a:r>
              <a:rPr lang="en-US" dirty="0" smtClean="0"/>
              <a:t>.</a:t>
            </a:r>
            <a:endParaRPr lang="id-ID" dirty="0" smtClean="0"/>
          </a:p>
          <a:p>
            <a:pPr marL="0" lvl="0" indent="0">
              <a:buNone/>
            </a:pPr>
            <a:endParaRPr lang="en-US" sz="2800" dirty="0"/>
          </a:p>
          <a:p>
            <a:pPr marL="514350" lvl="0" indent="-514350">
              <a:buNone/>
            </a:pPr>
            <a:endParaRPr lang="en-US" sz="2800" dirty="0">
              <a:solidFill>
                <a:schemeClr val="bg1"/>
              </a:solidFill>
            </a:endParaRPr>
          </a:p>
          <a:p>
            <a:pPr marL="36576" indent="0">
              <a:buNone/>
            </a:pPr>
            <a:endParaRPr lang="en-US" sz="2800" dirty="0">
              <a:solidFill>
                <a:schemeClr val="bg1"/>
              </a:solidFill>
            </a:endParaRPr>
          </a:p>
        </p:txBody>
      </p:sp>
    </p:spTree>
    <p:extLst>
      <p:ext uri="{BB962C8B-B14F-4D97-AF65-F5344CB8AC3E}">
        <p14:creationId xmlns:p14="http://schemas.microsoft.com/office/powerpoint/2010/main" val="5012353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90800"/>
            <a:ext cx="8229600" cy="1143000"/>
          </a:xfrm>
        </p:spPr>
        <p:txBody>
          <a:bodyPr/>
          <a:lstStyle/>
          <a:p>
            <a:pPr algn="ctr"/>
            <a:r>
              <a:rPr lang="en-US" b="1" dirty="0" smtClean="0">
                <a:solidFill>
                  <a:schemeClr val="tx1"/>
                </a:solidFill>
              </a:rPr>
              <a:t>PROGRAM KERJA POKJA IV</a:t>
            </a:r>
            <a:endParaRPr lang="en-US" b="1" dirty="0">
              <a:solidFill>
                <a:schemeClr val="tx1"/>
              </a:solidFill>
            </a:endParaRPr>
          </a:p>
        </p:txBody>
      </p:sp>
    </p:spTree>
    <p:extLst>
      <p:ext uri="{BB962C8B-B14F-4D97-AF65-F5344CB8AC3E}">
        <p14:creationId xmlns:p14="http://schemas.microsoft.com/office/powerpoint/2010/main" val="185679273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1143000"/>
          </a:xfrm>
        </p:spPr>
        <p:txBody>
          <a:bodyPr/>
          <a:lstStyle/>
          <a:p>
            <a:pPr algn="ctr"/>
            <a:r>
              <a:rPr lang="en-US" b="1" dirty="0" smtClean="0">
                <a:solidFill>
                  <a:schemeClr val="tx1"/>
                </a:solidFill>
              </a:rPr>
              <a:t>A. KESEHATAN</a:t>
            </a:r>
            <a:endParaRPr lang="en-US" b="1" dirty="0">
              <a:solidFill>
                <a:schemeClr val="tx1"/>
              </a:solidFill>
            </a:endParaRPr>
          </a:p>
        </p:txBody>
      </p:sp>
      <p:sp>
        <p:nvSpPr>
          <p:cNvPr id="3" name="Content Placeholder 2"/>
          <p:cNvSpPr>
            <a:spLocks noGrp="1"/>
          </p:cNvSpPr>
          <p:nvPr>
            <p:ph idx="1"/>
          </p:nvPr>
        </p:nvSpPr>
        <p:spPr>
          <a:xfrm>
            <a:off x="457200" y="1295400"/>
            <a:ext cx="8077200" cy="5257800"/>
          </a:xfrm>
        </p:spPr>
        <p:txBody>
          <a:bodyPr>
            <a:normAutofit fontScale="55000" lnSpcReduction="20000"/>
          </a:bodyPr>
          <a:lstStyle/>
          <a:p>
            <a:pPr marL="742950" indent="-742950">
              <a:buAutoNum type="arabicPeriod"/>
            </a:pPr>
            <a:r>
              <a:rPr lang="en-US" sz="3600" dirty="0" smtClean="0">
                <a:solidFill>
                  <a:schemeClr val="tx1"/>
                </a:solidFill>
              </a:rPr>
              <a:t>DB4MK</a:t>
            </a:r>
          </a:p>
          <a:p>
            <a:pPr marL="742950" indent="-742950">
              <a:buAutoNum type="arabicPeriod"/>
            </a:pPr>
            <a:r>
              <a:rPr lang="en-US" sz="3600" dirty="0" smtClean="0">
                <a:solidFill>
                  <a:schemeClr val="tx1"/>
                </a:solidFill>
              </a:rPr>
              <a:t>PHBS</a:t>
            </a:r>
          </a:p>
          <a:p>
            <a:pPr marL="742950" indent="-742950">
              <a:buAutoNum type="arabicPeriod"/>
            </a:pPr>
            <a:r>
              <a:rPr lang="en-US" sz="3600" dirty="0" smtClean="0">
                <a:solidFill>
                  <a:schemeClr val="tx1"/>
                </a:solidFill>
              </a:rPr>
              <a:t>SOSIALISASI KELUARGA SADAR SEHAT DENGAN MENCEGAH PENYAKIT MENULAR DAN TIDAK MENULAR</a:t>
            </a:r>
          </a:p>
          <a:p>
            <a:pPr marL="742950" indent="-742950">
              <a:buAutoNum type="arabicPeriod"/>
            </a:pPr>
            <a:r>
              <a:rPr lang="en-US" sz="3600" dirty="0" smtClean="0">
                <a:solidFill>
                  <a:schemeClr val="tx1"/>
                </a:solidFill>
              </a:rPr>
              <a:t>PKTP (PENANGGULANGAN KANKER TERPADU PARIPURNA)</a:t>
            </a:r>
          </a:p>
          <a:p>
            <a:pPr marL="742950" indent="-742950">
              <a:buAutoNum type="arabicPeriod"/>
            </a:pPr>
            <a:r>
              <a:rPr lang="en-US" sz="3600" dirty="0" smtClean="0">
                <a:solidFill>
                  <a:schemeClr val="tx1"/>
                </a:solidFill>
              </a:rPr>
              <a:t>TOGA</a:t>
            </a:r>
          </a:p>
          <a:p>
            <a:pPr marL="742950" indent="-742950">
              <a:buAutoNum type="arabicPeriod"/>
            </a:pPr>
            <a:r>
              <a:rPr lang="en-US" sz="3600" dirty="0" smtClean="0">
                <a:solidFill>
                  <a:schemeClr val="tx1"/>
                </a:solidFill>
              </a:rPr>
              <a:t>KADARZI</a:t>
            </a:r>
          </a:p>
          <a:p>
            <a:pPr marL="742950" indent="-742950">
              <a:buAutoNum type="arabicPeriod"/>
            </a:pPr>
            <a:r>
              <a:rPr lang="en-US" sz="3600" dirty="0" smtClean="0">
                <a:solidFill>
                  <a:schemeClr val="tx1"/>
                </a:solidFill>
              </a:rPr>
              <a:t>DESA SIAGA</a:t>
            </a:r>
          </a:p>
          <a:p>
            <a:pPr marL="742950" indent="-742950">
              <a:buAutoNum type="arabicPeriod"/>
            </a:pPr>
            <a:r>
              <a:rPr lang="en-US" sz="3600" dirty="0" smtClean="0">
                <a:solidFill>
                  <a:schemeClr val="tx1"/>
                </a:solidFill>
              </a:rPr>
              <a:t>POSYANDU</a:t>
            </a:r>
          </a:p>
          <a:p>
            <a:pPr marL="742950" indent="-742950">
              <a:buAutoNum type="arabicPeriod"/>
            </a:pPr>
            <a:r>
              <a:rPr lang="en-US" sz="3600" dirty="0" smtClean="0">
                <a:solidFill>
                  <a:schemeClr val="tx1"/>
                </a:solidFill>
              </a:rPr>
              <a:t>SOSIALISASI KESEHATAN JIWA</a:t>
            </a:r>
          </a:p>
          <a:p>
            <a:pPr marL="742950" indent="-742950">
              <a:buAutoNum type="arabicPeriod"/>
            </a:pPr>
            <a:r>
              <a:rPr lang="en-US" sz="3600" dirty="0" smtClean="0">
                <a:solidFill>
                  <a:schemeClr val="tx1"/>
                </a:solidFill>
              </a:rPr>
              <a:t>SEKOLAH SEHAT</a:t>
            </a:r>
          </a:p>
          <a:p>
            <a:pPr marL="742950" indent="-742950">
              <a:buAutoNum type="arabicPeriod"/>
            </a:pPr>
            <a:r>
              <a:rPr lang="en-US" sz="3600" dirty="0" smtClean="0">
                <a:solidFill>
                  <a:schemeClr val="tx1"/>
                </a:solidFill>
              </a:rPr>
              <a:t>KP-IBU</a:t>
            </a:r>
          </a:p>
          <a:p>
            <a:pPr marL="742950" indent="-742950">
              <a:buAutoNum type="arabicPeriod"/>
            </a:pPr>
            <a:r>
              <a:rPr lang="en-US" sz="3600" dirty="0" smtClean="0">
                <a:solidFill>
                  <a:schemeClr val="tx1"/>
                </a:solidFill>
              </a:rPr>
              <a:t>PENINGKATAN PERILAKU CERDIK</a:t>
            </a:r>
          </a:p>
          <a:p>
            <a:pPr marL="742950" indent="-742950">
              <a:buAutoNum type="arabicPeriod"/>
            </a:pPr>
            <a:r>
              <a:rPr lang="en-US" sz="3600" dirty="0" smtClean="0">
                <a:solidFill>
                  <a:schemeClr val="tx1"/>
                </a:solidFill>
              </a:rPr>
              <a:t>SOSIALISASI DAN PENGGERAKAN GERMAS</a:t>
            </a:r>
          </a:p>
          <a:p>
            <a:pPr marL="514350" indent="-514350">
              <a:buFont typeface="Wingdings" pitchFamily="2" charset="2"/>
              <a:buChar char="v"/>
            </a:pPr>
            <a:endParaRPr lang="en-US" sz="3600"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25328277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067800" cy="1066800"/>
          </a:xfrm>
        </p:spPr>
        <p:txBody>
          <a:bodyPr>
            <a:normAutofit/>
          </a:bodyPr>
          <a:lstStyle/>
          <a:p>
            <a:pPr algn="ctr"/>
            <a:r>
              <a:rPr lang="en-US" sz="3200" b="1" dirty="0">
                <a:solidFill>
                  <a:schemeClr val="tx1"/>
                </a:solidFill>
              </a:rPr>
              <a:t>B</a:t>
            </a:r>
            <a:r>
              <a:rPr lang="en-US" sz="3200" b="1" dirty="0" smtClean="0">
                <a:solidFill>
                  <a:schemeClr val="tx1"/>
                </a:solidFill>
              </a:rPr>
              <a:t>. KELESTARIAN LINGKUNGAN HIDUP</a:t>
            </a:r>
            <a:endParaRPr lang="en-US" sz="3200" b="1" dirty="0">
              <a:solidFill>
                <a:schemeClr val="tx1"/>
              </a:solidFill>
            </a:endParaRPr>
          </a:p>
        </p:txBody>
      </p:sp>
      <p:sp>
        <p:nvSpPr>
          <p:cNvPr id="3" name="Content Placeholder 2"/>
          <p:cNvSpPr>
            <a:spLocks noGrp="1"/>
          </p:cNvSpPr>
          <p:nvPr>
            <p:ph idx="1"/>
          </p:nvPr>
        </p:nvSpPr>
        <p:spPr>
          <a:xfrm>
            <a:off x="457200" y="1295400"/>
            <a:ext cx="8077200" cy="5257800"/>
          </a:xfrm>
        </p:spPr>
        <p:txBody>
          <a:bodyPr>
            <a:normAutofit/>
          </a:bodyPr>
          <a:lstStyle/>
          <a:p>
            <a:pPr marL="742950" indent="-742950">
              <a:buAutoNum type="arabicPeriod"/>
            </a:pPr>
            <a:r>
              <a:rPr lang="en-US" sz="3600" dirty="0" err="1" smtClean="0">
                <a:solidFill>
                  <a:schemeClr val="tx1"/>
                </a:solidFill>
              </a:rPr>
              <a:t>Peningkatan</a:t>
            </a:r>
            <a:r>
              <a:rPr lang="en-US" sz="3600" dirty="0" smtClean="0">
                <a:solidFill>
                  <a:schemeClr val="tx1"/>
                </a:solidFill>
              </a:rPr>
              <a:t> LBS (</a:t>
            </a:r>
            <a:r>
              <a:rPr lang="en-US" sz="3600" dirty="0" err="1" smtClean="0">
                <a:solidFill>
                  <a:schemeClr val="tx1"/>
                </a:solidFill>
              </a:rPr>
              <a:t>Jumát</a:t>
            </a:r>
            <a:r>
              <a:rPr lang="en-US" sz="3600" dirty="0" smtClean="0">
                <a:solidFill>
                  <a:schemeClr val="tx1"/>
                </a:solidFill>
              </a:rPr>
              <a:t> </a:t>
            </a:r>
            <a:r>
              <a:rPr lang="en-US" sz="3600" dirty="0" err="1" smtClean="0">
                <a:solidFill>
                  <a:schemeClr val="tx1"/>
                </a:solidFill>
              </a:rPr>
              <a:t>bersih</a:t>
            </a:r>
            <a:r>
              <a:rPr lang="en-US" sz="3600" dirty="0" smtClean="0">
                <a:solidFill>
                  <a:schemeClr val="tx1"/>
                </a:solidFill>
              </a:rPr>
              <a:t>, STBM, </a:t>
            </a:r>
            <a:r>
              <a:rPr lang="en-US" sz="3600" dirty="0" err="1" smtClean="0">
                <a:solidFill>
                  <a:schemeClr val="tx1"/>
                </a:solidFill>
              </a:rPr>
              <a:t>Sosialisasi</a:t>
            </a:r>
            <a:r>
              <a:rPr lang="en-US" sz="3600" dirty="0" smtClean="0">
                <a:solidFill>
                  <a:schemeClr val="tx1"/>
                </a:solidFill>
              </a:rPr>
              <a:t> </a:t>
            </a:r>
            <a:r>
              <a:rPr lang="en-US" sz="3600" dirty="0" err="1" smtClean="0">
                <a:solidFill>
                  <a:schemeClr val="tx1"/>
                </a:solidFill>
              </a:rPr>
              <a:t>Kebiasaan</a:t>
            </a:r>
            <a:r>
              <a:rPr lang="en-US" sz="3600" dirty="0" smtClean="0">
                <a:solidFill>
                  <a:schemeClr val="tx1"/>
                </a:solidFill>
              </a:rPr>
              <a:t> </a:t>
            </a:r>
            <a:r>
              <a:rPr lang="en-US" sz="3600" dirty="0" err="1" smtClean="0">
                <a:solidFill>
                  <a:schemeClr val="tx1"/>
                </a:solidFill>
              </a:rPr>
              <a:t>Memilah</a:t>
            </a:r>
            <a:r>
              <a:rPr lang="en-US" sz="3600" dirty="0" smtClean="0">
                <a:solidFill>
                  <a:schemeClr val="tx1"/>
                </a:solidFill>
              </a:rPr>
              <a:t> </a:t>
            </a:r>
            <a:r>
              <a:rPr lang="en-US" sz="3600" dirty="0" err="1" smtClean="0">
                <a:solidFill>
                  <a:schemeClr val="tx1"/>
                </a:solidFill>
              </a:rPr>
              <a:t>Sampah</a:t>
            </a:r>
            <a:r>
              <a:rPr lang="en-US" sz="3600" dirty="0" smtClean="0">
                <a:solidFill>
                  <a:schemeClr val="tx1"/>
                </a:solidFill>
              </a:rPr>
              <a:t> dan B3</a:t>
            </a:r>
          </a:p>
          <a:p>
            <a:pPr marL="742950" indent="-742950">
              <a:buAutoNum type="arabicPeriod"/>
            </a:pPr>
            <a:r>
              <a:rPr lang="en-US" sz="3600" dirty="0" err="1" smtClean="0">
                <a:solidFill>
                  <a:schemeClr val="tx1"/>
                </a:solidFill>
              </a:rPr>
              <a:t>Kelestarian</a:t>
            </a:r>
            <a:r>
              <a:rPr lang="en-US" sz="3600" dirty="0" smtClean="0">
                <a:solidFill>
                  <a:schemeClr val="tx1"/>
                </a:solidFill>
              </a:rPr>
              <a:t> </a:t>
            </a:r>
            <a:r>
              <a:rPr lang="en-US" sz="3600" dirty="0" err="1" smtClean="0">
                <a:solidFill>
                  <a:schemeClr val="tx1"/>
                </a:solidFill>
              </a:rPr>
              <a:t>Hidup</a:t>
            </a:r>
            <a:r>
              <a:rPr lang="en-US" sz="3600" dirty="0" smtClean="0">
                <a:solidFill>
                  <a:schemeClr val="tx1"/>
                </a:solidFill>
              </a:rPr>
              <a:t> (</a:t>
            </a:r>
            <a:r>
              <a:rPr lang="en-US" sz="3600" dirty="0" err="1" smtClean="0">
                <a:solidFill>
                  <a:schemeClr val="tx1"/>
                </a:solidFill>
              </a:rPr>
              <a:t>Meningkatkan</a:t>
            </a:r>
            <a:r>
              <a:rPr lang="en-US" sz="3600" dirty="0" smtClean="0">
                <a:solidFill>
                  <a:schemeClr val="tx1"/>
                </a:solidFill>
              </a:rPr>
              <a:t> </a:t>
            </a:r>
            <a:r>
              <a:rPr lang="en-US" sz="3600" dirty="0" err="1" smtClean="0">
                <a:solidFill>
                  <a:schemeClr val="tx1"/>
                </a:solidFill>
              </a:rPr>
              <a:t>kegiatan</a:t>
            </a:r>
            <a:r>
              <a:rPr lang="en-US" sz="3600" dirty="0" smtClean="0">
                <a:solidFill>
                  <a:schemeClr val="tx1"/>
                </a:solidFill>
              </a:rPr>
              <a:t> </a:t>
            </a:r>
            <a:r>
              <a:rPr lang="en-US" sz="3600" dirty="0" err="1" smtClean="0">
                <a:solidFill>
                  <a:schemeClr val="tx1"/>
                </a:solidFill>
              </a:rPr>
              <a:t>menuju</a:t>
            </a:r>
            <a:r>
              <a:rPr lang="en-US" sz="3600" dirty="0" smtClean="0">
                <a:solidFill>
                  <a:schemeClr val="tx1"/>
                </a:solidFill>
              </a:rPr>
              <a:t> </a:t>
            </a:r>
            <a:r>
              <a:rPr lang="en-US" sz="3600" dirty="0" err="1" smtClean="0">
                <a:solidFill>
                  <a:schemeClr val="tx1"/>
                </a:solidFill>
              </a:rPr>
              <a:t>Kab.Bantul</a:t>
            </a:r>
            <a:r>
              <a:rPr lang="en-US" sz="3600" dirty="0" smtClean="0">
                <a:solidFill>
                  <a:schemeClr val="tx1"/>
                </a:solidFill>
              </a:rPr>
              <a:t> </a:t>
            </a:r>
            <a:r>
              <a:rPr lang="en-US" sz="3600" dirty="0" err="1" smtClean="0">
                <a:solidFill>
                  <a:schemeClr val="tx1"/>
                </a:solidFill>
              </a:rPr>
              <a:t>Sehat</a:t>
            </a:r>
            <a:r>
              <a:rPr lang="en-US" sz="3600" dirty="0" smtClean="0">
                <a:solidFill>
                  <a:schemeClr val="tx1"/>
                </a:solidFill>
              </a:rPr>
              <a:t>)</a:t>
            </a:r>
          </a:p>
          <a:p>
            <a:pPr marL="742950" indent="-742950">
              <a:buAutoNum type="arabicPeriod"/>
            </a:pPr>
            <a:r>
              <a:rPr lang="en-US" sz="3600" dirty="0" err="1" smtClean="0">
                <a:solidFill>
                  <a:schemeClr val="tx1"/>
                </a:solidFill>
              </a:rPr>
              <a:t>Sekolah</a:t>
            </a:r>
            <a:r>
              <a:rPr lang="en-US" sz="3600" dirty="0" smtClean="0">
                <a:solidFill>
                  <a:schemeClr val="tx1"/>
                </a:solidFill>
              </a:rPr>
              <a:t> </a:t>
            </a:r>
            <a:r>
              <a:rPr lang="en-US" sz="3600" dirty="0" err="1" smtClean="0">
                <a:solidFill>
                  <a:schemeClr val="tx1"/>
                </a:solidFill>
              </a:rPr>
              <a:t>Berwawasan</a:t>
            </a:r>
            <a:r>
              <a:rPr lang="en-US" sz="3600" dirty="0" smtClean="0">
                <a:solidFill>
                  <a:schemeClr val="tx1"/>
                </a:solidFill>
              </a:rPr>
              <a:t> </a:t>
            </a:r>
            <a:r>
              <a:rPr lang="en-US" sz="3600" dirty="0" err="1" smtClean="0">
                <a:solidFill>
                  <a:schemeClr val="tx1"/>
                </a:solidFill>
              </a:rPr>
              <a:t>Lingkungan</a:t>
            </a:r>
            <a:endParaRPr lang="en-US" sz="3600"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77668874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067800" cy="1066800"/>
          </a:xfrm>
        </p:spPr>
        <p:txBody>
          <a:bodyPr>
            <a:normAutofit/>
          </a:bodyPr>
          <a:lstStyle/>
          <a:p>
            <a:pPr algn="ctr"/>
            <a:r>
              <a:rPr lang="en-US" sz="3200" b="1" dirty="0" smtClean="0">
                <a:solidFill>
                  <a:schemeClr val="tx1"/>
                </a:solidFill>
              </a:rPr>
              <a:t>C. PERENCANAAN SEHAT</a:t>
            </a:r>
            <a:endParaRPr lang="en-US" sz="3200" b="1" dirty="0">
              <a:solidFill>
                <a:schemeClr val="tx1"/>
              </a:solidFill>
            </a:endParaRPr>
          </a:p>
        </p:txBody>
      </p:sp>
      <p:sp>
        <p:nvSpPr>
          <p:cNvPr id="3" name="Content Placeholder 2"/>
          <p:cNvSpPr>
            <a:spLocks noGrp="1"/>
          </p:cNvSpPr>
          <p:nvPr>
            <p:ph idx="1"/>
          </p:nvPr>
        </p:nvSpPr>
        <p:spPr>
          <a:xfrm>
            <a:off x="457200" y="1295400"/>
            <a:ext cx="8077200" cy="5257800"/>
          </a:xfrm>
        </p:spPr>
        <p:txBody>
          <a:bodyPr>
            <a:normAutofit/>
          </a:bodyPr>
          <a:lstStyle/>
          <a:p>
            <a:pPr marL="742950" indent="-742950">
              <a:buAutoNum type="arabicPeriod"/>
            </a:pPr>
            <a:r>
              <a:rPr lang="en-US" sz="3600" dirty="0" smtClean="0">
                <a:solidFill>
                  <a:schemeClr val="tx1"/>
                </a:solidFill>
              </a:rPr>
              <a:t>KELUARGA BERENCANA</a:t>
            </a:r>
          </a:p>
          <a:p>
            <a:pPr marL="742950" indent="-742950">
              <a:buAutoNum type="arabicPeriod"/>
            </a:pPr>
            <a:r>
              <a:rPr lang="en-US" sz="3600" dirty="0" smtClean="0">
                <a:solidFill>
                  <a:schemeClr val="tx1"/>
                </a:solidFill>
              </a:rPr>
              <a:t>PENINGKATAN GERAKAN MENABUNG</a:t>
            </a:r>
          </a:p>
          <a:p>
            <a:pPr marL="742950" indent="-742950">
              <a:buAutoNum type="arabicPeriod"/>
            </a:pPr>
            <a:r>
              <a:rPr lang="en-US" sz="3600" dirty="0" smtClean="0">
                <a:solidFill>
                  <a:schemeClr val="tx1"/>
                </a:solidFill>
              </a:rPr>
              <a:t>KESATUAN GERAK PKK KB-KES</a:t>
            </a:r>
          </a:p>
          <a:p>
            <a:pPr marL="742950" indent="-742950">
              <a:buAutoNum type="arabicPeriod"/>
            </a:pPr>
            <a:r>
              <a:rPr lang="en-US" sz="3600" dirty="0" smtClean="0">
                <a:solidFill>
                  <a:schemeClr val="tx1"/>
                </a:solidFill>
              </a:rPr>
              <a:t>MEMBANGUN KAMPUNG KB</a:t>
            </a:r>
          </a:p>
          <a:p>
            <a:pPr marL="742950" indent="-742950">
              <a:buAutoNum type="arabicPeriod"/>
            </a:pPr>
            <a:r>
              <a:rPr lang="en-US" sz="3600" dirty="0" smtClean="0">
                <a:solidFill>
                  <a:schemeClr val="tx1"/>
                </a:solidFill>
              </a:rPr>
              <a:t>SOSIALISASI JAMPERSAL DI TINGKAT MASYARAKAT</a:t>
            </a:r>
          </a:p>
          <a:p>
            <a:endParaRPr lang="en-US" dirty="0">
              <a:solidFill>
                <a:schemeClr val="tx1"/>
              </a:solidFill>
            </a:endParaRPr>
          </a:p>
        </p:txBody>
      </p:sp>
    </p:spTree>
    <p:extLst>
      <p:ext uri="{BB962C8B-B14F-4D97-AF65-F5344CB8AC3E}">
        <p14:creationId xmlns:p14="http://schemas.microsoft.com/office/powerpoint/2010/main" val="151602338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42620" y="1125713"/>
            <a:ext cx="7128792" cy="5236133"/>
            <a:chOff x="500034" y="130710"/>
            <a:chExt cx="8619580" cy="6310828"/>
          </a:xfrm>
        </p:grpSpPr>
        <p:sp>
          <p:nvSpPr>
            <p:cNvPr id="46" name="TextBox 45"/>
            <p:cNvSpPr txBox="1"/>
            <p:nvPr/>
          </p:nvSpPr>
          <p:spPr>
            <a:xfrm>
              <a:off x="4286248" y="130710"/>
              <a:ext cx="1039067" cy="369332"/>
            </a:xfrm>
            <a:prstGeom prst="rect">
              <a:avLst/>
            </a:prstGeom>
            <a:noFill/>
          </p:spPr>
          <p:txBody>
            <a:bodyPr wrap="none" rtlCol="0">
              <a:spAutoFit/>
            </a:bodyPr>
            <a:lstStyle/>
            <a:p>
              <a:r>
                <a:rPr lang="id-ID" dirty="0" smtClean="0">
                  <a:latin typeface="Aharoni" pitchFamily="2" charset="-79"/>
                  <a:cs typeface="Aharoni" pitchFamily="2" charset="-79"/>
                </a:rPr>
                <a:t>Pelopor</a:t>
              </a:r>
              <a:endParaRPr lang="id-ID" dirty="0">
                <a:latin typeface="Aharoni" pitchFamily="2" charset="-79"/>
                <a:cs typeface="Aharoni" pitchFamily="2" charset="-79"/>
              </a:endParaRPr>
            </a:p>
          </p:txBody>
        </p:sp>
        <p:sp>
          <p:nvSpPr>
            <p:cNvPr id="48" name="TextBox 47"/>
            <p:cNvSpPr txBox="1"/>
            <p:nvPr/>
          </p:nvSpPr>
          <p:spPr>
            <a:xfrm>
              <a:off x="7000892" y="1357298"/>
              <a:ext cx="1386918" cy="369332"/>
            </a:xfrm>
            <a:prstGeom prst="rect">
              <a:avLst/>
            </a:prstGeom>
            <a:noFill/>
          </p:spPr>
          <p:txBody>
            <a:bodyPr wrap="none" rtlCol="0">
              <a:spAutoFit/>
            </a:bodyPr>
            <a:lstStyle/>
            <a:p>
              <a:r>
                <a:rPr lang="id-ID" dirty="0" smtClean="0">
                  <a:latin typeface="Aharoni" pitchFamily="2" charset="-79"/>
                  <a:cs typeface="Aharoni" pitchFamily="2" charset="-79"/>
                </a:rPr>
                <a:t>Penggerak</a:t>
              </a:r>
              <a:endParaRPr lang="id-ID" dirty="0">
                <a:latin typeface="Aharoni" pitchFamily="2" charset="-79"/>
                <a:cs typeface="Aharoni" pitchFamily="2" charset="-79"/>
              </a:endParaRPr>
            </a:p>
          </p:txBody>
        </p:sp>
        <p:sp>
          <p:nvSpPr>
            <p:cNvPr id="49" name="TextBox 48"/>
            <p:cNvSpPr txBox="1"/>
            <p:nvPr/>
          </p:nvSpPr>
          <p:spPr>
            <a:xfrm>
              <a:off x="7572396" y="4071942"/>
              <a:ext cx="1547218" cy="369332"/>
            </a:xfrm>
            <a:prstGeom prst="rect">
              <a:avLst/>
            </a:prstGeom>
            <a:noFill/>
          </p:spPr>
          <p:txBody>
            <a:bodyPr wrap="none" rtlCol="0">
              <a:spAutoFit/>
            </a:bodyPr>
            <a:lstStyle/>
            <a:p>
              <a:r>
                <a:rPr lang="id-ID" dirty="0" smtClean="0">
                  <a:latin typeface="Aharoni" pitchFamily="2" charset="-79"/>
                  <a:cs typeface="Aharoni" pitchFamily="2" charset="-79"/>
                </a:rPr>
                <a:t>Pembimbing</a:t>
              </a:r>
              <a:endParaRPr lang="id-ID" dirty="0">
                <a:latin typeface="Aharoni" pitchFamily="2" charset="-79"/>
                <a:cs typeface="Aharoni" pitchFamily="2" charset="-79"/>
              </a:endParaRPr>
            </a:p>
          </p:txBody>
        </p:sp>
        <p:sp>
          <p:nvSpPr>
            <p:cNvPr id="50" name="TextBox 49"/>
            <p:cNvSpPr txBox="1"/>
            <p:nvPr/>
          </p:nvSpPr>
          <p:spPr>
            <a:xfrm>
              <a:off x="6286512" y="5929330"/>
              <a:ext cx="1337226" cy="369332"/>
            </a:xfrm>
            <a:prstGeom prst="rect">
              <a:avLst/>
            </a:prstGeom>
            <a:noFill/>
          </p:spPr>
          <p:txBody>
            <a:bodyPr wrap="none" rtlCol="0">
              <a:spAutoFit/>
            </a:bodyPr>
            <a:lstStyle/>
            <a:p>
              <a:r>
                <a:rPr lang="id-ID" dirty="0" smtClean="0">
                  <a:latin typeface="Aharoni" pitchFamily="2" charset="-79"/>
                  <a:cs typeface="Aharoni" pitchFamily="2" charset="-79"/>
                </a:rPr>
                <a:t>Perencana</a:t>
              </a:r>
              <a:endParaRPr lang="id-ID" dirty="0">
                <a:latin typeface="Aharoni" pitchFamily="2" charset="-79"/>
                <a:cs typeface="Aharoni" pitchFamily="2" charset="-79"/>
              </a:endParaRPr>
            </a:p>
          </p:txBody>
        </p:sp>
        <p:sp>
          <p:nvSpPr>
            <p:cNvPr id="51" name="TextBox 50"/>
            <p:cNvSpPr txBox="1"/>
            <p:nvPr/>
          </p:nvSpPr>
          <p:spPr>
            <a:xfrm>
              <a:off x="1857356" y="6072206"/>
              <a:ext cx="1282723" cy="369332"/>
            </a:xfrm>
            <a:prstGeom prst="rect">
              <a:avLst/>
            </a:prstGeom>
            <a:noFill/>
          </p:spPr>
          <p:txBody>
            <a:bodyPr wrap="none" rtlCol="0">
              <a:spAutoFit/>
            </a:bodyPr>
            <a:lstStyle/>
            <a:p>
              <a:r>
                <a:rPr lang="id-ID" dirty="0" smtClean="0">
                  <a:latin typeface="Aharoni" pitchFamily="2" charset="-79"/>
                  <a:cs typeface="Aharoni" pitchFamily="2" charset="-79"/>
                </a:rPr>
                <a:t>Perantara</a:t>
              </a:r>
              <a:endParaRPr lang="id-ID" dirty="0">
                <a:latin typeface="Aharoni" pitchFamily="2" charset="-79"/>
                <a:cs typeface="Aharoni" pitchFamily="2" charset="-79"/>
              </a:endParaRPr>
            </a:p>
          </p:txBody>
        </p:sp>
        <p:sp>
          <p:nvSpPr>
            <p:cNvPr id="52" name="TextBox 51"/>
            <p:cNvSpPr txBox="1"/>
            <p:nvPr/>
          </p:nvSpPr>
          <p:spPr>
            <a:xfrm>
              <a:off x="500034" y="4000504"/>
              <a:ext cx="1327608" cy="369332"/>
            </a:xfrm>
            <a:prstGeom prst="rect">
              <a:avLst/>
            </a:prstGeom>
            <a:noFill/>
          </p:spPr>
          <p:txBody>
            <a:bodyPr wrap="none" rtlCol="0">
              <a:spAutoFit/>
            </a:bodyPr>
            <a:lstStyle/>
            <a:p>
              <a:r>
                <a:rPr lang="id-ID" dirty="0" smtClean="0">
                  <a:latin typeface="Aharoni" pitchFamily="2" charset="-79"/>
                  <a:cs typeface="Aharoni" pitchFamily="2" charset="-79"/>
                </a:rPr>
                <a:t>Pelaksana</a:t>
              </a:r>
              <a:endParaRPr lang="id-ID" dirty="0">
                <a:latin typeface="Aharoni" pitchFamily="2" charset="-79"/>
                <a:cs typeface="Aharoni" pitchFamily="2" charset="-79"/>
              </a:endParaRPr>
            </a:p>
          </p:txBody>
        </p:sp>
        <p:sp>
          <p:nvSpPr>
            <p:cNvPr id="53" name="TextBox 52"/>
            <p:cNvSpPr txBox="1"/>
            <p:nvPr/>
          </p:nvSpPr>
          <p:spPr>
            <a:xfrm>
              <a:off x="928662" y="1643050"/>
              <a:ext cx="1451038" cy="369332"/>
            </a:xfrm>
            <a:prstGeom prst="rect">
              <a:avLst/>
            </a:prstGeom>
            <a:noFill/>
          </p:spPr>
          <p:txBody>
            <a:bodyPr wrap="none" rtlCol="0">
              <a:spAutoFit/>
            </a:bodyPr>
            <a:lstStyle/>
            <a:p>
              <a:r>
                <a:rPr lang="id-ID" dirty="0" smtClean="0">
                  <a:latin typeface="Aharoni" pitchFamily="2" charset="-79"/>
                  <a:cs typeface="Aharoni" pitchFamily="2" charset="-79"/>
                </a:rPr>
                <a:t>Pembaharu</a:t>
              </a:r>
              <a:endParaRPr lang="id-ID" dirty="0">
                <a:latin typeface="Aharoni" pitchFamily="2" charset="-79"/>
                <a:cs typeface="Aharoni" pitchFamily="2" charset="-79"/>
              </a:endParaRPr>
            </a:p>
          </p:txBody>
        </p:sp>
        <p:sp>
          <p:nvSpPr>
            <p:cNvPr id="4" name="Oval 3"/>
            <p:cNvSpPr/>
            <p:nvPr/>
          </p:nvSpPr>
          <p:spPr>
            <a:xfrm>
              <a:off x="1859969" y="887013"/>
              <a:ext cx="5505953" cy="5508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1" name="Group 20"/>
            <p:cNvGrpSpPr/>
            <p:nvPr/>
          </p:nvGrpSpPr>
          <p:grpSpPr>
            <a:xfrm>
              <a:off x="1928794" y="571480"/>
              <a:ext cx="5643602" cy="5508472"/>
              <a:chOff x="1785918" y="357166"/>
              <a:chExt cx="5857916" cy="5715040"/>
            </a:xfrm>
          </p:grpSpPr>
          <p:sp>
            <p:nvSpPr>
              <p:cNvPr id="6" name="Oval 5"/>
              <p:cNvSpPr/>
              <p:nvPr/>
            </p:nvSpPr>
            <p:spPr>
              <a:xfrm>
                <a:off x="4572000" y="357166"/>
                <a:ext cx="357190" cy="35719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a:p>
            </p:txBody>
          </p:sp>
          <p:grpSp>
            <p:nvGrpSpPr>
              <p:cNvPr id="12" name="Group 11"/>
              <p:cNvGrpSpPr/>
              <p:nvPr/>
            </p:nvGrpSpPr>
            <p:grpSpPr>
              <a:xfrm>
                <a:off x="1785918" y="1571612"/>
                <a:ext cx="1714512" cy="4500594"/>
                <a:chOff x="1785918" y="1571612"/>
                <a:chExt cx="1714512" cy="4500594"/>
              </a:xfrm>
            </p:grpSpPr>
            <p:sp>
              <p:nvSpPr>
                <p:cNvPr id="8" name="Oval 7"/>
                <p:cNvSpPr/>
                <p:nvPr/>
              </p:nvSpPr>
              <p:spPr>
                <a:xfrm>
                  <a:off x="2285984" y="1571612"/>
                  <a:ext cx="357190" cy="35719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a:p>
              </p:txBody>
            </p:sp>
            <p:sp>
              <p:nvSpPr>
                <p:cNvPr id="10" name="Oval 9"/>
                <p:cNvSpPr/>
                <p:nvPr/>
              </p:nvSpPr>
              <p:spPr>
                <a:xfrm>
                  <a:off x="1785918" y="3929066"/>
                  <a:ext cx="357190" cy="35719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a:p>
              </p:txBody>
            </p:sp>
            <p:sp>
              <p:nvSpPr>
                <p:cNvPr id="11" name="Oval 10"/>
                <p:cNvSpPr/>
                <p:nvPr/>
              </p:nvSpPr>
              <p:spPr>
                <a:xfrm>
                  <a:off x="3143240" y="5715016"/>
                  <a:ext cx="357190" cy="35719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a:p>
              </p:txBody>
            </p:sp>
          </p:grpSp>
          <p:grpSp>
            <p:nvGrpSpPr>
              <p:cNvPr id="17" name="Group 16"/>
              <p:cNvGrpSpPr/>
              <p:nvPr/>
            </p:nvGrpSpPr>
            <p:grpSpPr>
              <a:xfrm flipH="1">
                <a:off x="5929322" y="1571612"/>
                <a:ext cx="1714512" cy="4500594"/>
                <a:chOff x="1785918" y="1571612"/>
                <a:chExt cx="1714512" cy="4500594"/>
              </a:xfrm>
            </p:grpSpPr>
            <p:sp>
              <p:nvSpPr>
                <p:cNvPr id="18" name="Oval 17"/>
                <p:cNvSpPr/>
                <p:nvPr/>
              </p:nvSpPr>
              <p:spPr>
                <a:xfrm>
                  <a:off x="2285984" y="1571612"/>
                  <a:ext cx="357190" cy="35719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a:p>
              </p:txBody>
            </p:sp>
            <p:sp>
              <p:nvSpPr>
                <p:cNvPr id="19" name="Oval 18"/>
                <p:cNvSpPr/>
                <p:nvPr/>
              </p:nvSpPr>
              <p:spPr>
                <a:xfrm>
                  <a:off x="1785918" y="3929066"/>
                  <a:ext cx="357190" cy="35719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a:p>
              </p:txBody>
            </p:sp>
            <p:sp>
              <p:nvSpPr>
                <p:cNvPr id="20" name="Oval 19"/>
                <p:cNvSpPr/>
                <p:nvPr/>
              </p:nvSpPr>
              <p:spPr>
                <a:xfrm>
                  <a:off x="3143240" y="5715016"/>
                  <a:ext cx="357190" cy="35719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a:p>
              </p:txBody>
            </p:sp>
          </p:grpSp>
        </p:grpSp>
        <p:cxnSp>
          <p:nvCxnSpPr>
            <p:cNvPr id="27" name="Straight Arrow Connector 26"/>
            <p:cNvCxnSpPr>
              <a:stCxn id="5" idx="0"/>
            </p:cNvCxnSpPr>
            <p:nvPr/>
          </p:nvCxnSpPr>
          <p:spPr>
            <a:xfrm rot="16200000" flipV="1">
              <a:off x="3755442" y="2117449"/>
              <a:ext cx="2134510" cy="655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754687" y="2086310"/>
              <a:ext cx="1582962" cy="123940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0800000" flipH="1">
              <a:off x="5163541" y="2155166"/>
              <a:ext cx="1582962" cy="123940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flipV="1">
              <a:off x="2341740" y="3945419"/>
              <a:ext cx="2064732" cy="20656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0800000" flipH="1" flipV="1">
              <a:off x="5094717" y="3945419"/>
              <a:ext cx="2064732" cy="20656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6200000" flipH="1">
              <a:off x="4697594" y="4374975"/>
              <a:ext cx="1737751" cy="84593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3132828" y="4324347"/>
              <a:ext cx="1721398" cy="96354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268824" y="3187981"/>
              <a:ext cx="1114300" cy="85250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id-ID" sz="2400" dirty="0" smtClean="0">
                  <a:solidFill>
                    <a:schemeClr val="bg1"/>
                  </a:solidFill>
                  <a:latin typeface="Aharoni" pitchFamily="2" charset="-79"/>
                  <a:cs typeface="Aharoni" pitchFamily="2" charset="-79"/>
                </a:rPr>
                <a:t>KPM</a:t>
              </a:r>
              <a:endParaRPr lang="id-ID" sz="2400" dirty="0">
                <a:solidFill>
                  <a:schemeClr val="bg1"/>
                </a:solidFill>
                <a:latin typeface="Aharoni" pitchFamily="2" charset="-79"/>
                <a:cs typeface="Aharoni" pitchFamily="2" charset="-79"/>
              </a:endParaRPr>
            </a:p>
          </p:txBody>
        </p:sp>
      </p:grpSp>
      <p:sp>
        <p:nvSpPr>
          <p:cNvPr id="3" name="TextBox 2"/>
          <p:cNvSpPr txBox="1"/>
          <p:nvPr/>
        </p:nvSpPr>
        <p:spPr>
          <a:xfrm>
            <a:off x="2528622" y="289643"/>
            <a:ext cx="3722494" cy="830997"/>
          </a:xfrm>
          <a:prstGeom prst="rect">
            <a:avLst/>
          </a:prstGeom>
          <a:noFill/>
        </p:spPr>
        <p:txBody>
          <a:bodyPr wrap="none" rtlCol="0">
            <a:spAutoFit/>
          </a:bodyPr>
          <a:lstStyle/>
          <a:p>
            <a:r>
              <a:rPr lang="id-ID" sz="4800" dirty="0" smtClean="0"/>
              <a:t>PERAN KADER</a:t>
            </a:r>
            <a:endParaRPr lang="id-ID" sz="4800" dirty="0"/>
          </a:p>
        </p:txBody>
      </p:sp>
    </p:spTree>
    <p:extLst>
      <p:ext uri="{BB962C8B-B14F-4D97-AF65-F5344CB8AC3E}">
        <p14:creationId xmlns:p14="http://schemas.microsoft.com/office/powerpoint/2010/main" val="27975279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fo A1\IMG_20180916_132226.jpg"/>
          <p:cNvPicPr>
            <a:picLocks noChangeAspect="1" noChangeArrowheads="1"/>
          </p:cNvPicPr>
          <p:nvPr/>
        </p:nvPicPr>
        <p:blipFill>
          <a:blip r:embed="rId2">
            <a:extLst>
              <a:ext uri="{28A0092B-C50C-407E-A947-70E740481C1C}">
                <a14:useLocalDpi xmlns:a14="http://schemas.microsoft.com/office/drawing/2010/main" val="0"/>
              </a:ext>
            </a:extLst>
          </a:blip>
          <a:srcRect l="1775" t="1213" r="2382"/>
          <a:stretch>
            <a:fillRect/>
          </a:stretch>
        </p:blipFill>
        <p:spPr bwMode="auto">
          <a:xfrm>
            <a:off x="228600" y="228600"/>
            <a:ext cx="4114800"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descr="IMG_20180916_132528_HD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8600"/>
            <a:ext cx="4343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6"/>
          <p:cNvSpPr txBox="1">
            <a:spLocks noChangeArrowheads="1"/>
          </p:cNvSpPr>
          <p:nvPr/>
        </p:nvSpPr>
        <p:spPr bwMode="auto">
          <a:xfrm>
            <a:off x="4572000" y="4214813"/>
            <a:ext cx="4267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2400"/>
              <a:t>Permendesa No 19 Tahun 2017 tentang Prioritas Penggunaan Dana Desa 2018, ada menu kegiatan Kesehatan terkait Stunting dan pelayanan KB. </a:t>
            </a:r>
          </a:p>
        </p:txBody>
      </p:sp>
    </p:spTree>
    <p:extLst>
      <p:ext uri="{BB962C8B-B14F-4D97-AF65-F5344CB8AC3E}">
        <p14:creationId xmlns:p14="http://schemas.microsoft.com/office/powerpoint/2010/main" val="30885618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10"/>
          <p:cNvSpPr>
            <a:spLocks noGrp="1"/>
          </p:cNvSpPr>
          <p:nvPr>
            <p:ph type="sldNum" sz="quarter" idx="12"/>
          </p:nvPr>
        </p:nvSpPr>
        <p:spPr bwMode="auto">
          <a:noFill/>
          <a:ln>
            <a:miter lim="800000"/>
            <a:headEnd/>
            <a:tailEnd/>
          </a:ln>
        </p:spPr>
        <p:txBody>
          <a:bodyPr/>
          <a:lstStyle/>
          <a:p>
            <a:fld id="{F9765467-05D9-4275-B194-8AE0EB78A8B1}" type="slidenum">
              <a:rPr lang="id-ID" altLang="id-ID" smtClean="0"/>
              <a:pPr/>
              <a:t>36</a:t>
            </a:fld>
            <a:endParaRPr lang="id-ID" altLang="id-ID" smtClean="0"/>
          </a:p>
        </p:txBody>
      </p:sp>
      <p:pic>
        <p:nvPicPr>
          <p:cNvPr id="111619" name="Picture 4" descr="未标题-1"/>
          <p:cNvPicPr>
            <a:picLocks noChangeAspect="1" noChangeArrowheads="1"/>
          </p:cNvPicPr>
          <p:nvPr/>
        </p:nvPicPr>
        <p:blipFill>
          <a:blip r:embed="rId3"/>
          <a:srcRect/>
          <a:stretch>
            <a:fillRect/>
          </a:stretch>
        </p:blipFill>
        <p:spPr bwMode="auto">
          <a:xfrm>
            <a:off x="0" y="-26988"/>
            <a:ext cx="9144000" cy="6858001"/>
          </a:xfrm>
          <a:prstGeom prst="rect">
            <a:avLst/>
          </a:prstGeom>
          <a:noFill/>
          <a:ln w="9525">
            <a:noFill/>
            <a:miter lim="800000"/>
            <a:headEnd/>
            <a:tailEnd/>
          </a:ln>
        </p:spPr>
      </p:pic>
      <p:sp>
        <p:nvSpPr>
          <p:cNvPr id="5" name="TextBox 4"/>
          <p:cNvSpPr txBox="1"/>
          <p:nvPr/>
        </p:nvSpPr>
        <p:spPr>
          <a:xfrm>
            <a:off x="1214414" y="3643314"/>
            <a:ext cx="3071834" cy="1569660"/>
          </a:xfrm>
          <a:prstGeom prst="rect">
            <a:avLst/>
          </a:prstGeom>
          <a:noFill/>
        </p:spPr>
        <p:txBody>
          <a:bodyPr wrap="square" rtlCol="0">
            <a:spAutoFit/>
          </a:bodyPr>
          <a:lstStyle/>
          <a:p>
            <a:r>
              <a:rPr lang="en-US" sz="4800" dirty="0" smtClean="0">
                <a:latin typeface="Arial Rounded MT Bold" pitchFamily="34" charset="0"/>
              </a:rPr>
              <a:t>MATUR NUWUN</a:t>
            </a:r>
            <a:endParaRPr lang="en-US" sz="4800" dirty="0">
              <a:latin typeface="Arial Rounded MT Bold" pitchFamily="34" charset="0"/>
            </a:endParaRPr>
          </a:p>
        </p:txBody>
      </p:sp>
    </p:spTree>
    <p:extLst>
      <p:ext uri="{BB962C8B-B14F-4D97-AF65-F5344CB8AC3E}">
        <p14:creationId xmlns:p14="http://schemas.microsoft.com/office/powerpoint/2010/main" val="3036131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451"/>
            <a:ext cx="8229600" cy="5433467"/>
          </a:xfrm>
        </p:spPr>
        <p:txBody>
          <a:bodyPr>
            <a:normAutofit fontScale="70000" lnSpcReduction="20000"/>
          </a:bodyPr>
          <a:lstStyle/>
          <a:p>
            <a:pPr marL="514350" indent="-514350" algn="just">
              <a:buAutoNum type="arabicPeriod" startAt="4"/>
            </a:pPr>
            <a:r>
              <a:rPr lang="en-US" sz="3300" dirty="0" err="1" smtClean="0"/>
              <a:t>Meningkatkan</a:t>
            </a:r>
            <a:r>
              <a:rPr lang="en-US" sz="3300" dirty="0" smtClean="0"/>
              <a:t> </a:t>
            </a:r>
            <a:r>
              <a:rPr lang="en-US" sz="3300" dirty="0" err="1"/>
              <a:t>Komunikasi</a:t>
            </a:r>
            <a:r>
              <a:rPr lang="en-US" sz="3300" dirty="0"/>
              <a:t> </a:t>
            </a:r>
            <a:r>
              <a:rPr lang="en-US" sz="3300" dirty="0" err="1"/>
              <a:t>Informasi</a:t>
            </a:r>
            <a:r>
              <a:rPr lang="en-US" sz="3300" dirty="0"/>
              <a:t> </a:t>
            </a:r>
            <a:r>
              <a:rPr lang="en-US" sz="3300" dirty="0" err="1"/>
              <a:t>dan</a:t>
            </a:r>
            <a:r>
              <a:rPr lang="en-US" sz="3300" dirty="0"/>
              <a:t> </a:t>
            </a:r>
            <a:r>
              <a:rPr lang="en-US" sz="3300" dirty="0" err="1"/>
              <a:t>Edukasi</a:t>
            </a:r>
            <a:r>
              <a:rPr lang="en-US" sz="3300" dirty="0"/>
              <a:t> (KIE) </a:t>
            </a:r>
            <a:r>
              <a:rPr lang="id-ID" sz="3300" dirty="0"/>
              <a:t> </a:t>
            </a:r>
            <a:r>
              <a:rPr lang="id-ID" sz="3300" dirty="0" smtClean="0"/>
              <a:t> </a:t>
            </a:r>
          </a:p>
          <a:p>
            <a:pPr marL="0" indent="0" algn="just">
              <a:buNone/>
            </a:pPr>
            <a:r>
              <a:rPr lang="id-ID" sz="3300" dirty="0"/>
              <a:t> </a:t>
            </a:r>
            <a:r>
              <a:rPr lang="id-ID" sz="3300" dirty="0" smtClean="0"/>
              <a:t>      </a:t>
            </a:r>
            <a:r>
              <a:rPr lang="en-US" sz="3300" dirty="0" err="1" smtClean="0"/>
              <a:t>melaui</a:t>
            </a:r>
            <a:r>
              <a:rPr lang="en-US" sz="3300" dirty="0" smtClean="0"/>
              <a:t> </a:t>
            </a:r>
            <a:r>
              <a:rPr lang="en-US" sz="3300" dirty="0" err="1"/>
              <a:t>pendekatan</a:t>
            </a:r>
            <a:r>
              <a:rPr lang="en-US" sz="3300" dirty="0"/>
              <a:t> </a:t>
            </a:r>
            <a:r>
              <a:rPr lang="en-US" sz="3300" dirty="0" err="1"/>
              <a:t>keluarga</a:t>
            </a:r>
            <a:r>
              <a:rPr lang="en-US" sz="3300" dirty="0"/>
              <a:t> </a:t>
            </a:r>
            <a:r>
              <a:rPr lang="en-US" sz="3300" dirty="0" err="1"/>
              <a:t>dalam</a:t>
            </a:r>
            <a:r>
              <a:rPr lang="en-US" sz="3300" dirty="0"/>
              <a:t> </a:t>
            </a:r>
            <a:r>
              <a:rPr lang="en-US" sz="3300" dirty="0" err="1"/>
              <a:t>pengendalian</a:t>
            </a:r>
            <a:r>
              <a:rPr lang="en-US" sz="3300" dirty="0"/>
              <a:t> </a:t>
            </a:r>
            <a:endParaRPr lang="id-ID" sz="3300" dirty="0" smtClean="0"/>
          </a:p>
          <a:p>
            <a:pPr marL="0" indent="0" algn="just">
              <a:buNone/>
            </a:pPr>
            <a:r>
              <a:rPr lang="id-ID" sz="3300" dirty="0"/>
              <a:t> </a:t>
            </a:r>
            <a:r>
              <a:rPr lang="id-ID" sz="3300" dirty="0" smtClean="0"/>
              <a:t>      </a:t>
            </a:r>
            <a:r>
              <a:rPr lang="en-US" sz="3300" dirty="0" err="1" smtClean="0"/>
              <a:t>penyakit</a:t>
            </a:r>
            <a:endParaRPr lang="en-US" sz="3300" dirty="0"/>
          </a:p>
          <a:p>
            <a:pPr marL="0" lvl="0" indent="0" algn="just">
              <a:buNone/>
            </a:pPr>
            <a:endParaRPr lang="id-ID" sz="3300" dirty="0" smtClean="0"/>
          </a:p>
          <a:p>
            <a:pPr marL="514350" lvl="0" indent="-514350" algn="just">
              <a:buFont typeface="+mj-lt"/>
              <a:buAutoNum type="arabicPeriod" startAt="5"/>
            </a:pPr>
            <a:r>
              <a:rPr lang="en-US" sz="3300" dirty="0" err="1" smtClean="0"/>
              <a:t>Melaksanakan</a:t>
            </a:r>
            <a:r>
              <a:rPr lang="en-US" sz="3300" dirty="0" smtClean="0"/>
              <a:t> </a:t>
            </a:r>
            <a:r>
              <a:rPr lang="en-US" sz="3300" dirty="0" err="1"/>
              <a:t>koordinasi</a:t>
            </a:r>
            <a:r>
              <a:rPr lang="en-US" sz="3300" dirty="0"/>
              <a:t>, </a:t>
            </a:r>
            <a:r>
              <a:rPr lang="en-US" sz="3300" dirty="0" err="1"/>
              <a:t>integrasi</a:t>
            </a:r>
            <a:r>
              <a:rPr lang="en-US" sz="3300" dirty="0"/>
              <a:t> </a:t>
            </a:r>
            <a:r>
              <a:rPr lang="en-US" sz="3300" dirty="0" err="1"/>
              <a:t>dan</a:t>
            </a:r>
            <a:r>
              <a:rPr lang="en-US" sz="3300" dirty="0"/>
              <a:t> </a:t>
            </a:r>
            <a:r>
              <a:rPr lang="en-US" sz="3300" dirty="0" err="1"/>
              <a:t>sinergi</a:t>
            </a:r>
            <a:r>
              <a:rPr lang="en-US" sz="3300" dirty="0"/>
              <a:t> </a:t>
            </a:r>
            <a:r>
              <a:rPr lang="en-US" sz="3300" dirty="0" err="1"/>
              <a:t>dalam</a:t>
            </a:r>
            <a:r>
              <a:rPr lang="en-US" sz="3300" dirty="0"/>
              <a:t> </a:t>
            </a:r>
            <a:r>
              <a:rPr lang="en-US" sz="3300" dirty="0" err="1"/>
              <a:t>kegiatan</a:t>
            </a:r>
            <a:r>
              <a:rPr lang="en-US" sz="3300" dirty="0"/>
              <a:t> </a:t>
            </a:r>
            <a:r>
              <a:rPr lang="en-US" sz="3300" dirty="0" err="1"/>
              <a:t>lintas</a:t>
            </a:r>
            <a:r>
              <a:rPr lang="en-US" sz="3300" dirty="0"/>
              <a:t> </a:t>
            </a:r>
            <a:r>
              <a:rPr lang="en-US" sz="3300" dirty="0" err="1"/>
              <a:t>pokja</a:t>
            </a:r>
            <a:r>
              <a:rPr lang="en-US" sz="3300" dirty="0"/>
              <a:t> (PMT-AS, BKB-PAUD, </a:t>
            </a:r>
            <a:r>
              <a:rPr lang="en-US" sz="3300" dirty="0" err="1"/>
              <a:t>Kesehatan</a:t>
            </a:r>
            <a:r>
              <a:rPr lang="en-US" sz="3300" dirty="0"/>
              <a:t> </a:t>
            </a:r>
            <a:r>
              <a:rPr lang="en-US" sz="3300" dirty="0" err="1"/>
              <a:t>Jiwa</a:t>
            </a:r>
            <a:r>
              <a:rPr lang="en-US" sz="3300" dirty="0"/>
              <a:t> </a:t>
            </a:r>
            <a:r>
              <a:rPr lang="en-US" sz="3300" dirty="0" err="1"/>
              <a:t>dan</a:t>
            </a:r>
            <a:r>
              <a:rPr lang="en-US" sz="3300" dirty="0"/>
              <a:t> </a:t>
            </a:r>
            <a:r>
              <a:rPr lang="en-US" sz="3300" dirty="0" err="1"/>
              <a:t>Gangguan</a:t>
            </a:r>
            <a:r>
              <a:rPr lang="en-US" sz="3300" dirty="0"/>
              <a:t> </a:t>
            </a:r>
            <a:r>
              <a:rPr lang="en-US" sz="3300" dirty="0" err="1"/>
              <a:t>Napza</a:t>
            </a:r>
            <a:r>
              <a:rPr lang="en-US" sz="3300" dirty="0"/>
              <a:t>, </a:t>
            </a:r>
            <a:r>
              <a:rPr lang="en-US" sz="3300" dirty="0" err="1"/>
              <a:t>Administrasi</a:t>
            </a:r>
            <a:r>
              <a:rPr lang="en-US" sz="3300" dirty="0"/>
              <a:t> </a:t>
            </a:r>
            <a:r>
              <a:rPr lang="en-US" sz="3300" dirty="0" err="1"/>
              <a:t>Kependudukan</a:t>
            </a:r>
            <a:r>
              <a:rPr lang="en-US" sz="3300" dirty="0"/>
              <a:t> </a:t>
            </a:r>
            <a:r>
              <a:rPr lang="en-US" sz="3300" dirty="0" err="1"/>
              <a:t>dan</a:t>
            </a:r>
            <a:r>
              <a:rPr lang="en-US" sz="3300" dirty="0"/>
              <a:t> </a:t>
            </a:r>
            <a:r>
              <a:rPr lang="en-US" sz="3300" dirty="0" err="1"/>
              <a:t>penanaman</a:t>
            </a:r>
            <a:r>
              <a:rPr lang="en-US" sz="3300" dirty="0"/>
              <a:t> </a:t>
            </a:r>
            <a:r>
              <a:rPr lang="en-US" sz="3300" dirty="0" err="1"/>
              <a:t>sejuta</a:t>
            </a:r>
            <a:r>
              <a:rPr lang="en-US" sz="3300" dirty="0"/>
              <a:t> </a:t>
            </a:r>
            <a:r>
              <a:rPr lang="en-US" sz="3300" dirty="0" err="1"/>
              <a:t>pohon</a:t>
            </a:r>
            <a:r>
              <a:rPr lang="en-US" sz="3300" dirty="0"/>
              <a:t>).</a:t>
            </a:r>
          </a:p>
          <a:p>
            <a:pPr marL="514350" lvl="0" indent="-514350" algn="just">
              <a:buNone/>
            </a:pPr>
            <a:endParaRPr lang="en-US" sz="3300" dirty="0"/>
          </a:p>
          <a:p>
            <a:pPr marL="514350" lvl="0" indent="-514350" algn="just">
              <a:buFont typeface="+mj-lt"/>
              <a:buAutoNum type="arabicPeriod" startAt="6"/>
            </a:pPr>
            <a:r>
              <a:rPr lang="en-US" sz="3300" dirty="0" err="1"/>
              <a:t>Meningkatakan</a:t>
            </a:r>
            <a:r>
              <a:rPr lang="en-US" sz="3300" dirty="0"/>
              <a:t> </a:t>
            </a:r>
            <a:r>
              <a:rPr lang="en-US" sz="3300" dirty="0" err="1"/>
              <a:t>kemampuan</a:t>
            </a:r>
            <a:r>
              <a:rPr lang="en-US" sz="3300" dirty="0"/>
              <a:t> Kader </a:t>
            </a:r>
            <a:r>
              <a:rPr lang="en-US" sz="3300" dirty="0" err="1"/>
              <a:t>Posyandu</a:t>
            </a:r>
            <a:r>
              <a:rPr lang="en-US" sz="3300" dirty="0"/>
              <a:t> </a:t>
            </a:r>
            <a:r>
              <a:rPr lang="en-US" sz="3300" dirty="0" err="1"/>
              <a:t>dalam</a:t>
            </a:r>
            <a:r>
              <a:rPr lang="en-US" sz="3300" dirty="0"/>
              <a:t> </a:t>
            </a:r>
            <a:r>
              <a:rPr lang="en-US" sz="3300" dirty="0" err="1"/>
              <a:t>melaksanakan</a:t>
            </a:r>
            <a:r>
              <a:rPr lang="en-US" sz="3300" dirty="0"/>
              <a:t> </a:t>
            </a:r>
            <a:r>
              <a:rPr lang="en-US" sz="3300" dirty="0" err="1"/>
              <a:t>Sistem</a:t>
            </a:r>
            <a:r>
              <a:rPr lang="en-US" sz="3300" dirty="0"/>
              <a:t> </a:t>
            </a:r>
            <a:r>
              <a:rPr lang="en-US" sz="3300" dirty="0" err="1"/>
              <a:t>Informasi</a:t>
            </a:r>
            <a:r>
              <a:rPr lang="en-US" sz="3300" dirty="0"/>
              <a:t> </a:t>
            </a:r>
            <a:r>
              <a:rPr lang="en-US" sz="3300" dirty="0" err="1"/>
              <a:t>Posyandu</a:t>
            </a:r>
            <a:r>
              <a:rPr lang="en-US" sz="3300" dirty="0"/>
              <a:t> (SIP).</a:t>
            </a:r>
          </a:p>
          <a:p>
            <a:pPr marL="0" indent="0">
              <a:buNone/>
            </a:pPr>
            <a:endParaRPr lang="id-ID" dirty="0"/>
          </a:p>
        </p:txBody>
      </p:sp>
    </p:spTree>
    <p:extLst>
      <p:ext uri="{BB962C8B-B14F-4D97-AF65-F5344CB8AC3E}">
        <p14:creationId xmlns:p14="http://schemas.microsoft.com/office/powerpoint/2010/main" val="571953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624110"/>
            <a:ext cx="7056783" cy="1280890"/>
          </a:xfrm>
        </p:spPr>
        <p:txBody>
          <a:bodyPr>
            <a:normAutofit fontScale="90000"/>
          </a:bodyPr>
          <a:lstStyle/>
          <a:p>
            <a:pPr lvl="0"/>
            <a:r>
              <a:rPr lang="id-ID" dirty="0" smtClean="0"/>
              <a:t/>
            </a:r>
            <a:br>
              <a:rPr lang="id-ID" dirty="0" smtClean="0"/>
            </a:br>
            <a:r>
              <a:rPr lang="id-ID" dirty="0" smtClean="0"/>
              <a:t>KEBIJAKAN </a:t>
            </a:r>
            <a:r>
              <a:rPr lang="en-US" dirty="0" smtClean="0"/>
              <a:t>PROGRAM    </a:t>
            </a:r>
            <a:r>
              <a:rPr lang="en-US" dirty="0"/>
              <a:t>POKJA  </a:t>
            </a:r>
            <a:r>
              <a:rPr lang="en-US" dirty="0" smtClean="0"/>
              <a:t>IV</a:t>
            </a:r>
            <a:r>
              <a:rPr lang="en-US" dirty="0"/>
              <a:t/>
            </a:r>
            <a:br>
              <a:rPr lang="en-US" dirty="0"/>
            </a:br>
            <a:endParaRPr lang="id-ID" dirty="0"/>
          </a:p>
        </p:txBody>
      </p:sp>
      <p:sp>
        <p:nvSpPr>
          <p:cNvPr id="3" name="Content Placeholder 2"/>
          <p:cNvSpPr>
            <a:spLocks noGrp="1"/>
          </p:cNvSpPr>
          <p:nvPr>
            <p:ph idx="1"/>
          </p:nvPr>
        </p:nvSpPr>
        <p:spPr/>
        <p:txBody>
          <a:bodyPr>
            <a:normAutofit fontScale="55000" lnSpcReduction="20000"/>
          </a:bodyPr>
          <a:lstStyle/>
          <a:p>
            <a:pPr marL="0" lvl="1" indent="0">
              <a:buNone/>
            </a:pPr>
            <a:r>
              <a:rPr lang="en-US" sz="4800" dirty="0" smtClean="0"/>
              <a:t>H</a:t>
            </a:r>
            <a:r>
              <a:rPr lang="id-ID" sz="4800" dirty="0" smtClean="0"/>
              <a:t>idup bersih dan sehat dalam keluarga dan lingkungan dengan </a:t>
            </a:r>
            <a:r>
              <a:rPr lang="en-US" sz="4800" dirty="0" smtClean="0"/>
              <a:t> </a:t>
            </a:r>
            <a:r>
              <a:rPr lang="en-US" sz="4800" dirty="0"/>
              <a:t>PHBS  </a:t>
            </a:r>
            <a:r>
              <a:rPr lang="id-ID" sz="4800" dirty="0" smtClean="0"/>
              <a:t>dan Perilaku </a:t>
            </a:r>
            <a:r>
              <a:rPr lang="en-US" sz="4800" dirty="0" smtClean="0"/>
              <a:t> </a:t>
            </a:r>
            <a:r>
              <a:rPr lang="en-US" sz="4800" dirty="0">
                <a:solidFill>
                  <a:srgbClr val="FF0000"/>
                </a:solidFill>
              </a:rPr>
              <a:t>CERDIK</a:t>
            </a:r>
            <a:r>
              <a:rPr lang="en-US" sz="4800" dirty="0"/>
              <a:t> </a:t>
            </a:r>
            <a:endParaRPr lang="id-ID" sz="4800" dirty="0" smtClean="0"/>
          </a:p>
          <a:p>
            <a:pPr marL="0" lvl="1" indent="0">
              <a:buNone/>
            </a:pPr>
            <a:r>
              <a:rPr lang="id-ID" sz="4800" dirty="0" smtClean="0"/>
              <a:t>: Cek Kesehatan secara teratur</a:t>
            </a:r>
          </a:p>
          <a:p>
            <a:pPr marL="0" lvl="1" indent="0">
              <a:buNone/>
            </a:pPr>
            <a:r>
              <a:rPr lang="id-ID" sz="4800" dirty="0" smtClean="0"/>
              <a:t>: Enyahkan asap rokok</a:t>
            </a:r>
          </a:p>
          <a:p>
            <a:pPr marL="0" lvl="1" indent="0">
              <a:buNone/>
            </a:pPr>
            <a:r>
              <a:rPr lang="id-ID" sz="4800" dirty="0" smtClean="0"/>
              <a:t>: Rajin Olah Raga</a:t>
            </a:r>
          </a:p>
          <a:p>
            <a:pPr marL="0" lvl="1" indent="0">
              <a:buNone/>
            </a:pPr>
            <a:r>
              <a:rPr lang="id-ID" sz="4800" dirty="0" smtClean="0"/>
              <a:t>: Diet Seimbang</a:t>
            </a:r>
          </a:p>
          <a:p>
            <a:pPr marL="0" lvl="1" indent="0">
              <a:buNone/>
            </a:pPr>
            <a:r>
              <a:rPr lang="id-ID" sz="4800" dirty="0" smtClean="0"/>
              <a:t>: Istirahat cukup</a:t>
            </a:r>
          </a:p>
          <a:p>
            <a:pPr marL="0" lvl="1" indent="0">
              <a:buNone/>
            </a:pPr>
            <a:r>
              <a:rPr lang="id-ID" sz="4800" dirty="0" smtClean="0"/>
              <a:t>: Kelola Stres</a:t>
            </a:r>
            <a:r>
              <a:rPr lang="en-US" sz="4800" dirty="0" smtClean="0"/>
              <a:t> </a:t>
            </a:r>
            <a:endParaRPr lang="id-ID" dirty="0"/>
          </a:p>
        </p:txBody>
      </p:sp>
    </p:spTree>
    <p:extLst>
      <p:ext uri="{BB962C8B-B14F-4D97-AF65-F5344CB8AC3E}">
        <p14:creationId xmlns:p14="http://schemas.microsoft.com/office/powerpoint/2010/main" val="3119025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994122"/>
          </a:xfrm>
        </p:spPr>
        <p:txBody>
          <a:bodyPr>
            <a:normAutofit fontScale="90000"/>
          </a:bodyPr>
          <a:lstStyle/>
          <a:p>
            <a:r>
              <a:rPr lang="id-ID" dirty="0" smtClean="0"/>
              <a:t>Bidang Kesehatan Keluarga &amp; Lingkungan </a:t>
            </a:r>
            <a:endParaRPr lang="id-ID" dirty="0"/>
          </a:p>
        </p:txBody>
      </p:sp>
      <p:sp>
        <p:nvSpPr>
          <p:cNvPr id="3" name="Content Placeholder 2"/>
          <p:cNvSpPr>
            <a:spLocks noGrp="1"/>
          </p:cNvSpPr>
          <p:nvPr>
            <p:ph idx="1"/>
          </p:nvPr>
        </p:nvSpPr>
        <p:spPr>
          <a:xfrm>
            <a:off x="1115617" y="1268760"/>
            <a:ext cx="7418784" cy="4642462"/>
          </a:xfrm>
        </p:spPr>
        <p:txBody>
          <a:bodyPr>
            <a:normAutofit/>
          </a:bodyPr>
          <a:lstStyle/>
          <a:p>
            <a:pPr marL="0" lvl="0" indent="0">
              <a:buNone/>
            </a:pPr>
            <a:r>
              <a:rPr lang="en-US" dirty="0" smtClean="0"/>
              <a:t>M</a:t>
            </a:r>
            <a:r>
              <a:rPr lang="id-ID" dirty="0" smtClean="0"/>
              <a:t>eningkatkan derajad kesehatan keluarga dan lingkungan dengan menerapkan:</a:t>
            </a:r>
          </a:p>
          <a:p>
            <a:pPr marL="514350" lvl="0" indent="-514350">
              <a:buAutoNum type="arabicPeriod"/>
            </a:pPr>
            <a:r>
              <a:rPr lang="id-ID" dirty="0" smtClean="0"/>
              <a:t>Hidup Bersih Sehat</a:t>
            </a:r>
            <a:r>
              <a:rPr lang="en-US" dirty="0" smtClean="0"/>
              <a:t> </a:t>
            </a:r>
            <a:endParaRPr lang="id-ID" dirty="0" smtClean="0"/>
          </a:p>
          <a:p>
            <a:pPr marL="514350" lvl="0" indent="-514350">
              <a:buAutoNum type="arabicPeriod"/>
            </a:pPr>
            <a:r>
              <a:rPr lang="en-US" dirty="0" smtClean="0"/>
              <a:t>M</a:t>
            </a:r>
            <a:r>
              <a:rPr lang="id-ID" dirty="0" smtClean="0"/>
              <a:t>encegah dan menanggulangi PM dan PTM</a:t>
            </a:r>
            <a:r>
              <a:rPr lang="en-US" dirty="0" smtClean="0"/>
              <a:t> </a:t>
            </a:r>
            <a:endParaRPr lang="id-ID" dirty="0" smtClean="0"/>
          </a:p>
          <a:p>
            <a:pPr marL="514350" lvl="0" indent="-514350">
              <a:buAutoNum type="arabicPeriod"/>
            </a:pPr>
            <a:r>
              <a:rPr lang="id-ID" dirty="0" smtClean="0"/>
              <a:t>Berperan serta dalam upaya penurunan AKI, AKB, AKABA.</a:t>
            </a:r>
          </a:p>
          <a:p>
            <a:pPr marL="514350" lvl="0" indent="-514350">
              <a:buAutoNum type="arabicPeriod"/>
            </a:pPr>
            <a:r>
              <a:rPr lang="en-US" dirty="0" smtClean="0"/>
              <a:t>B</a:t>
            </a:r>
            <a:r>
              <a:rPr lang="id-ID" dirty="0" smtClean="0"/>
              <a:t>erpartisipasi dalam pencapaian</a:t>
            </a:r>
            <a:r>
              <a:rPr lang="id-ID" i="1" dirty="0" smtClean="0"/>
              <a:t> Sustainable Development </a:t>
            </a:r>
            <a:r>
              <a:rPr lang="en-US" i="1" dirty="0" smtClean="0"/>
              <a:t>GOAL</a:t>
            </a:r>
            <a:r>
              <a:rPr lang="id-ID" dirty="0" smtClean="0"/>
              <a:t>s</a:t>
            </a:r>
            <a:r>
              <a:rPr lang="en-US" dirty="0" smtClean="0"/>
              <a:t>  </a:t>
            </a:r>
            <a:r>
              <a:rPr lang="en-US" dirty="0"/>
              <a:t>(</a:t>
            </a:r>
            <a:r>
              <a:rPr lang="en-US" dirty="0" smtClean="0"/>
              <a:t>SDGs)</a:t>
            </a:r>
            <a:endParaRPr lang="id-ID" dirty="0" smtClean="0"/>
          </a:p>
          <a:p>
            <a:pPr marL="514350" lvl="0" indent="-514350">
              <a:buAutoNum type="arabicPeriod"/>
            </a:pPr>
            <a:r>
              <a:rPr lang="en-US" dirty="0" smtClean="0"/>
              <a:t>M</a:t>
            </a:r>
            <a:r>
              <a:rPr lang="id-ID" dirty="0" smtClean="0"/>
              <a:t>elestarikan Lingkungan Hidup</a:t>
            </a:r>
          </a:p>
          <a:p>
            <a:pPr marL="514350" lvl="0" indent="-514350">
              <a:buAutoNum type="arabicPeriod"/>
            </a:pPr>
            <a:r>
              <a:rPr lang="en-US" dirty="0" smtClean="0"/>
              <a:t>K</a:t>
            </a:r>
            <a:r>
              <a:rPr lang="id-ID" dirty="0" smtClean="0"/>
              <a:t>eluarga Berencana dan Perencanaan Sehat.</a:t>
            </a:r>
            <a:r>
              <a:rPr lang="en-US" dirty="0" smtClean="0"/>
              <a:t>  </a:t>
            </a:r>
            <a:endParaRPr lang="en-US" dirty="0"/>
          </a:p>
          <a:p>
            <a:pPr marL="0" indent="0">
              <a:buNone/>
            </a:pPr>
            <a:endParaRPr lang="id-ID" dirty="0"/>
          </a:p>
        </p:txBody>
      </p:sp>
    </p:spTree>
    <p:extLst>
      <p:ext uri="{BB962C8B-B14F-4D97-AF65-F5344CB8AC3E}">
        <p14:creationId xmlns:p14="http://schemas.microsoft.com/office/powerpoint/2010/main" val="2549950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95300" y="404664"/>
            <a:ext cx="8229600" cy="939800"/>
          </a:xfrm>
          <a:solidFill>
            <a:schemeClr val="accent4">
              <a:lumMod val="40000"/>
              <a:lumOff val="60000"/>
            </a:schemeClr>
          </a:solidFill>
        </p:spPr>
        <p:txBody>
          <a:bodyPr>
            <a:normAutofit fontScale="90000"/>
          </a:bodyPr>
          <a:lstStyle/>
          <a:p>
            <a:pPr eaLnBrk="1" hangingPunct="1"/>
            <a:r>
              <a:rPr lang="en-US" sz="3600" dirty="0" smtClean="0"/>
              <a:t>Review </a:t>
            </a:r>
            <a:r>
              <a:rPr lang="en-US" sz="3600" dirty="0" err="1" smtClean="0"/>
              <a:t>Prioritas</a:t>
            </a:r>
            <a:r>
              <a:rPr lang="en-US" sz="3600" dirty="0" smtClean="0"/>
              <a:t> Program </a:t>
            </a:r>
            <a:r>
              <a:rPr lang="en-US" sz="3600" dirty="0" err="1" smtClean="0"/>
              <a:t>Kesehatan</a:t>
            </a:r>
            <a:r>
              <a:rPr lang="en-US" sz="3600" dirty="0" smtClean="0"/>
              <a:t> 2018</a:t>
            </a:r>
          </a:p>
        </p:txBody>
      </p:sp>
      <p:sp>
        <p:nvSpPr>
          <p:cNvPr id="12291" name="Content Placeholder 2"/>
          <p:cNvSpPr>
            <a:spLocks noGrp="1"/>
          </p:cNvSpPr>
          <p:nvPr>
            <p:ph idx="1"/>
          </p:nvPr>
        </p:nvSpPr>
        <p:spPr>
          <a:xfrm>
            <a:off x="304800" y="1556792"/>
            <a:ext cx="8610600" cy="5301208"/>
          </a:xfrm>
          <a:solidFill>
            <a:schemeClr val="accent5">
              <a:lumMod val="20000"/>
              <a:lumOff val="80000"/>
            </a:schemeClr>
          </a:solidFill>
        </p:spPr>
        <p:txBody>
          <a:bodyPr/>
          <a:lstStyle/>
          <a:p>
            <a:pPr marL="514350" indent="-514350" eaLnBrk="1" hangingPunct="1">
              <a:buFont typeface="Arial" panose="020B0604020202020204" pitchFamily="34" charset="0"/>
              <a:buNone/>
            </a:pPr>
            <a:r>
              <a:rPr lang="en-US" sz="2800" dirty="0" err="1" smtClean="0"/>
              <a:t>Berdasarkan</a:t>
            </a:r>
            <a:r>
              <a:rPr lang="en-US" sz="2800" dirty="0" smtClean="0"/>
              <a:t> </a:t>
            </a:r>
            <a:r>
              <a:rPr lang="en-US" sz="2800" dirty="0" err="1" smtClean="0"/>
              <a:t>Hasil</a:t>
            </a:r>
            <a:r>
              <a:rPr lang="en-US" sz="2800" dirty="0" smtClean="0"/>
              <a:t> </a:t>
            </a:r>
            <a:r>
              <a:rPr lang="en-US" sz="2800" dirty="0" err="1" smtClean="0"/>
              <a:t>Rakornas</a:t>
            </a:r>
            <a:r>
              <a:rPr lang="en-US" sz="2800" dirty="0" smtClean="0"/>
              <a:t> PKK (</a:t>
            </a:r>
            <a:r>
              <a:rPr lang="en-US" sz="2800" dirty="0" err="1" smtClean="0"/>
              <a:t>Maret</a:t>
            </a:r>
            <a:r>
              <a:rPr lang="en-US" sz="2800" dirty="0" smtClean="0"/>
              <a:t> 2018) </a:t>
            </a:r>
            <a:r>
              <a:rPr lang="en-US" sz="2800" dirty="0" err="1" smtClean="0"/>
              <a:t>dan</a:t>
            </a:r>
            <a:r>
              <a:rPr lang="en-US" sz="2800" dirty="0" smtClean="0"/>
              <a:t> </a:t>
            </a:r>
          </a:p>
          <a:p>
            <a:pPr marL="514350" indent="-514350" eaLnBrk="1" hangingPunct="1">
              <a:buFont typeface="Arial" panose="020B0604020202020204" pitchFamily="34" charset="0"/>
              <a:buNone/>
            </a:pPr>
            <a:r>
              <a:rPr lang="en-US" sz="2800" dirty="0" err="1" smtClean="0"/>
              <a:t>Hasil</a:t>
            </a:r>
            <a:r>
              <a:rPr lang="en-US" sz="2800" dirty="0" smtClean="0"/>
              <a:t> </a:t>
            </a:r>
            <a:r>
              <a:rPr lang="en-US" sz="2800" dirty="0" err="1" smtClean="0"/>
              <a:t>Rakerkesda</a:t>
            </a:r>
            <a:r>
              <a:rPr lang="en-US" sz="2800" dirty="0" smtClean="0"/>
              <a:t> DIY </a:t>
            </a:r>
            <a:r>
              <a:rPr lang="en-US" sz="2800" dirty="0" err="1" smtClean="0"/>
              <a:t>Tahun</a:t>
            </a:r>
            <a:r>
              <a:rPr lang="en-US" sz="2800" dirty="0" smtClean="0"/>
              <a:t> 2018</a:t>
            </a:r>
          </a:p>
          <a:p>
            <a:pPr marL="514350" indent="-514350" eaLnBrk="1" hangingPunct="1">
              <a:buFont typeface="Arial" panose="020B0604020202020204" pitchFamily="34" charset="0"/>
              <a:buNone/>
            </a:pPr>
            <a:r>
              <a:rPr lang="en-US" sz="2800" dirty="0" err="1" smtClean="0"/>
              <a:t>Prioritas</a:t>
            </a:r>
            <a:r>
              <a:rPr lang="en-US" sz="2800" dirty="0" smtClean="0"/>
              <a:t> Program </a:t>
            </a:r>
            <a:r>
              <a:rPr lang="en-US" sz="2800" dirty="0" err="1" smtClean="0"/>
              <a:t>Kesehatan</a:t>
            </a:r>
            <a:r>
              <a:rPr lang="en-US" sz="2800" dirty="0" smtClean="0"/>
              <a:t> </a:t>
            </a:r>
            <a:r>
              <a:rPr lang="en-US" sz="2800" dirty="0" err="1" smtClean="0"/>
              <a:t>meliputi</a:t>
            </a:r>
            <a:r>
              <a:rPr lang="en-US" sz="2800" dirty="0" smtClean="0"/>
              <a:t>:</a:t>
            </a:r>
          </a:p>
          <a:p>
            <a:pPr marL="514350" indent="-514350" eaLnBrk="1" hangingPunct="1">
              <a:buFont typeface="Arial" panose="020B0604020202020204" pitchFamily="34" charset="0"/>
              <a:buAutoNum type="arabicPeriod"/>
            </a:pPr>
            <a:r>
              <a:rPr lang="en-US" sz="2800" dirty="0" err="1" smtClean="0"/>
              <a:t>Penanganan</a:t>
            </a:r>
            <a:r>
              <a:rPr lang="en-US" sz="2800" dirty="0" smtClean="0"/>
              <a:t> Stunting/</a:t>
            </a:r>
            <a:r>
              <a:rPr lang="en-US" sz="2800" dirty="0" err="1" smtClean="0"/>
              <a:t>Kerdil</a:t>
            </a:r>
            <a:r>
              <a:rPr lang="en-US" sz="2800" dirty="0" smtClean="0"/>
              <a:t> (</a:t>
            </a:r>
            <a:r>
              <a:rPr lang="en-US" sz="2800" dirty="0" err="1" smtClean="0"/>
              <a:t>Perbaikan</a:t>
            </a:r>
            <a:r>
              <a:rPr lang="en-US" sz="2800" dirty="0" smtClean="0"/>
              <a:t> </a:t>
            </a:r>
            <a:r>
              <a:rPr lang="en-US" sz="2800" dirty="0" err="1" smtClean="0"/>
              <a:t>Gizi</a:t>
            </a:r>
            <a:r>
              <a:rPr lang="en-US" sz="2800" dirty="0" smtClean="0"/>
              <a:t>)</a:t>
            </a:r>
          </a:p>
          <a:p>
            <a:pPr marL="514350" indent="-514350" eaLnBrk="1" hangingPunct="1">
              <a:buFont typeface="Arial" panose="020B0604020202020204" pitchFamily="34" charset="0"/>
              <a:buAutoNum type="arabicPeriod"/>
            </a:pPr>
            <a:r>
              <a:rPr lang="en-US" sz="2800" dirty="0" err="1" smtClean="0"/>
              <a:t>Penanggulangan</a:t>
            </a:r>
            <a:r>
              <a:rPr lang="en-US" sz="2800" dirty="0" smtClean="0"/>
              <a:t> TBC</a:t>
            </a:r>
          </a:p>
          <a:p>
            <a:pPr marL="514350" indent="-514350" eaLnBrk="1" hangingPunct="1">
              <a:buFont typeface="Arial" panose="020B0604020202020204" pitchFamily="34" charset="0"/>
              <a:buAutoNum type="arabicPeriod"/>
            </a:pPr>
            <a:r>
              <a:rPr lang="en-US" sz="2800" dirty="0" err="1" smtClean="0"/>
              <a:t>Peningkatan</a:t>
            </a:r>
            <a:r>
              <a:rPr lang="en-US" sz="2800" dirty="0" smtClean="0"/>
              <a:t> </a:t>
            </a:r>
            <a:r>
              <a:rPr lang="en-US" sz="2800" dirty="0" err="1" smtClean="0"/>
              <a:t>Cakupan</a:t>
            </a:r>
            <a:r>
              <a:rPr lang="en-US" sz="2800" dirty="0" smtClean="0"/>
              <a:t> </a:t>
            </a:r>
            <a:r>
              <a:rPr lang="en-US" sz="2800" dirty="0" err="1" smtClean="0"/>
              <a:t>dan</a:t>
            </a:r>
            <a:r>
              <a:rPr lang="en-US" sz="2800" dirty="0" smtClean="0"/>
              <a:t> </a:t>
            </a:r>
            <a:r>
              <a:rPr lang="en-US" sz="2800" dirty="0" err="1" smtClean="0"/>
              <a:t>Kualitas</a:t>
            </a:r>
            <a:r>
              <a:rPr lang="en-US" sz="2800" dirty="0" smtClean="0"/>
              <a:t> </a:t>
            </a:r>
            <a:r>
              <a:rPr lang="en-US" sz="2800" dirty="0" err="1" smtClean="0"/>
              <a:t>Imunisasi</a:t>
            </a:r>
            <a:endParaRPr lang="en-US" sz="2800" dirty="0" smtClean="0"/>
          </a:p>
          <a:p>
            <a:pPr marL="514350" indent="-514350" eaLnBrk="1" hangingPunct="1">
              <a:buFont typeface="Arial" panose="020B0604020202020204" pitchFamily="34" charset="0"/>
              <a:buAutoNum type="arabicPeriod"/>
            </a:pPr>
            <a:r>
              <a:rPr lang="en-US" sz="2800" dirty="0" err="1" smtClean="0"/>
              <a:t>Penanggulangan</a:t>
            </a:r>
            <a:r>
              <a:rPr lang="en-US" sz="2800" dirty="0" smtClean="0"/>
              <a:t> </a:t>
            </a:r>
            <a:r>
              <a:rPr lang="en-US" sz="2800" dirty="0" err="1" smtClean="0"/>
              <a:t>Kanker</a:t>
            </a:r>
            <a:r>
              <a:rPr lang="en-US" sz="2800" dirty="0" smtClean="0"/>
              <a:t> (IVA Test)</a:t>
            </a:r>
          </a:p>
          <a:p>
            <a:pPr marL="514350" indent="-514350" eaLnBrk="1" hangingPunct="1">
              <a:buFont typeface="Arial" panose="020B0604020202020204" pitchFamily="34" charset="0"/>
              <a:buAutoNum type="arabicPeriod"/>
            </a:pPr>
            <a:endParaRPr lang="en-US" sz="2400" dirty="0" smtClean="0"/>
          </a:p>
          <a:p>
            <a:pPr marL="514350" indent="-514350" eaLnBrk="1" hangingPunct="1">
              <a:buFont typeface="Arial" panose="020B0604020202020204" pitchFamily="34" charset="0"/>
              <a:buNone/>
            </a:pPr>
            <a:endParaRPr lang="en-US" sz="2400" dirty="0" smtClean="0"/>
          </a:p>
          <a:p>
            <a:pPr marL="514350" indent="-514350" eaLnBrk="1" hangingPunct="1">
              <a:buFont typeface="Arial" panose="020B0604020202020204" pitchFamily="34" charset="0"/>
              <a:buNone/>
            </a:pPr>
            <a:endParaRPr lang="en-US" sz="2400" dirty="0" smtClean="0"/>
          </a:p>
          <a:p>
            <a:pPr marL="514350" indent="-514350" eaLnBrk="1" hangingPunct="1">
              <a:buFont typeface="Arial" panose="020B0604020202020204" pitchFamily="34" charset="0"/>
              <a:buNone/>
            </a:pPr>
            <a:endParaRPr lang="en-US" sz="2400" dirty="0" smtClean="0"/>
          </a:p>
        </p:txBody>
      </p:sp>
    </p:spTree>
    <p:extLst>
      <p:ext uri="{BB962C8B-B14F-4D97-AF65-F5344CB8AC3E}">
        <p14:creationId xmlns:p14="http://schemas.microsoft.com/office/powerpoint/2010/main" val="146555375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914400" y="188640"/>
            <a:ext cx="8229600" cy="582612"/>
          </a:xfrm>
        </p:spPr>
        <p:txBody>
          <a:bodyPr>
            <a:normAutofit fontScale="90000"/>
          </a:bodyPr>
          <a:lstStyle/>
          <a:p>
            <a:pPr eaLnBrk="1" hangingPunct="1"/>
            <a:r>
              <a:rPr lang="en-US" sz="3600" dirty="0" err="1" smtClean="0"/>
              <a:t>Prioritas</a:t>
            </a:r>
            <a:r>
              <a:rPr lang="en-US" sz="3600" dirty="0" smtClean="0"/>
              <a:t> Program </a:t>
            </a:r>
            <a:r>
              <a:rPr lang="en-US" sz="3600" dirty="0" err="1" smtClean="0"/>
              <a:t>Kesehatan</a:t>
            </a:r>
            <a:r>
              <a:rPr lang="en-US" sz="3600" dirty="0" smtClean="0"/>
              <a:t> (1)</a:t>
            </a:r>
          </a:p>
        </p:txBody>
      </p:sp>
      <p:sp>
        <p:nvSpPr>
          <p:cNvPr id="7171" name="Content Placeholder 2"/>
          <p:cNvSpPr>
            <a:spLocks noGrp="1"/>
          </p:cNvSpPr>
          <p:nvPr>
            <p:ph idx="1"/>
          </p:nvPr>
        </p:nvSpPr>
        <p:spPr>
          <a:xfrm>
            <a:off x="214313" y="1340768"/>
            <a:ext cx="8929687" cy="5517232"/>
          </a:xfrm>
        </p:spPr>
        <p:txBody>
          <a:bodyPr>
            <a:normAutofit fontScale="85000" lnSpcReduction="10000"/>
          </a:bodyPr>
          <a:lstStyle/>
          <a:p>
            <a:pPr marL="514350" indent="-514350" eaLnBrk="1" hangingPunct="1">
              <a:buFont typeface="Arial" charset="0"/>
              <a:buNone/>
              <a:defRPr/>
            </a:pPr>
            <a:r>
              <a:rPr lang="en-US" sz="2400" dirty="0" err="1" smtClean="0"/>
              <a:t>Berdasarkan</a:t>
            </a:r>
            <a:r>
              <a:rPr lang="en-US" sz="2400" dirty="0" smtClean="0"/>
              <a:t> </a:t>
            </a:r>
            <a:r>
              <a:rPr lang="en-US" sz="2400" dirty="0" err="1" smtClean="0"/>
              <a:t>Hasil</a:t>
            </a:r>
            <a:r>
              <a:rPr lang="en-US" sz="2400" dirty="0" smtClean="0"/>
              <a:t> </a:t>
            </a:r>
            <a:r>
              <a:rPr lang="en-US" sz="2400" dirty="0" err="1" smtClean="0"/>
              <a:t>Rakernas</a:t>
            </a:r>
            <a:r>
              <a:rPr lang="en-US" sz="2400" dirty="0" smtClean="0"/>
              <a:t> VIII PKK </a:t>
            </a:r>
            <a:r>
              <a:rPr lang="en-US" sz="2400" dirty="0" err="1" smtClean="0"/>
              <a:t>tahun</a:t>
            </a:r>
            <a:r>
              <a:rPr lang="en-US" sz="2400" dirty="0" smtClean="0"/>
              <a:t> 2015</a:t>
            </a:r>
          </a:p>
          <a:p>
            <a:pPr marL="514350" indent="-514350" eaLnBrk="1" hangingPunct="1">
              <a:buFont typeface="Arial" charset="0"/>
              <a:buNone/>
              <a:defRPr/>
            </a:pPr>
            <a:r>
              <a:rPr lang="en-US" sz="2400" dirty="0" err="1" smtClean="0"/>
              <a:t>Prioritas</a:t>
            </a:r>
            <a:r>
              <a:rPr lang="en-US" sz="2400" dirty="0" smtClean="0"/>
              <a:t> Program </a:t>
            </a:r>
            <a:r>
              <a:rPr lang="en-US" sz="2400" dirty="0" err="1" smtClean="0"/>
              <a:t>Kesehatan</a:t>
            </a:r>
            <a:r>
              <a:rPr lang="en-US" sz="2400" dirty="0" smtClean="0"/>
              <a:t> </a:t>
            </a:r>
            <a:r>
              <a:rPr lang="en-US" sz="2400" dirty="0" err="1" smtClean="0"/>
              <a:t>meliputi</a:t>
            </a:r>
            <a:r>
              <a:rPr lang="en-US" sz="2400" dirty="0" smtClean="0"/>
              <a:t>:</a:t>
            </a:r>
          </a:p>
          <a:p>
            <a:pPr>
              <a:buFont typeface="Arial" charset="0"/>
              <a:buNone/>
              <a:defRPr/>
            </a:pPr>
            <a:r>
              <a:rPr lang="fi-FI" sz="2400" dirty="0" smtClean="0"/>
              <a:t>a)  Pembinaan Perilaku Hidup Bersih </a:t>
            </a:r>
            <a:r>
              <a:rPr lang="en-US" sz="2400" dirty="0" err="1" smtClean="0"/>
              <a:t>dan</a:t>
            </a:r>
            <a:r>
              <a:rPr lang="en-US" sz="2400" dirty="0" smtClean="0"/>
              <a:t> </a:t>
            </a:r>
            <a:r>
              <a:rPr lang="en-US" sz="2400" dirty="0" err="1" smtClean="0"/>
              <a:t>Sehat</a:t>
            </a:r>
            <a:r>
              <a:rPr lang="en-US" sz="2400" dirty="0" smtClean="0"/>
              <a:t> (PHBS) </a:t>
            </a:r>
            <a:r>
              <a:rPr lang="en-US" sz="2400" dirty="0" err="1" smtClean="0"/>
              <a:t>dalam</a:t>
            </a:r>
            <a:r>
              <a:rPr lang="en-US" sz="2400" dirty="0" smtClean="0"/>
              <a:t> </a:t>
            </a:r>
            <a:r>
              <a:rPr lang="en-US" sz="2400" dirty="0" err="1" smtClean="0"/>
              <a:t>rumah</a:t>
            </a:r>
            <a:r>
              <a:rPr lang="en-US" sz="2400" dirty="0" smtClean="0"/>
              <a:t> </a:t>
            </a:r>
            <a:r>
              <a:rPr lang="en-US" sz="2400" dirty="0" err="1" smtClean="0"/>
              <a:t>tangga</a:t>
            </a:r>
            <a:r>
              <a:rPr lang="en-US" sz="2400" dirty="0" smtClean="0"/>
              <a:t> </a:t>
            </a:r>
            <a:r>
              <a:rPr lang="en-US" sz="2400" dirty="0" err="1" smtClean="0"/>
              <a:t>sebagai</a:t>
            </a:r>
            <a:r>
              <a:rPr lang="en-US" sz="2400" dirty="0" smtClean="0"/>
              <a:t> </a:t>
            </a:r>
            <a:r>
              <a:rPr lang="en-US" sz="2400" dirty="0" err="1" smtClean="0"/>
              <a:t>gaya</a:t>
            </a:r>
            <a:r>
              <a:rPr lang="en-US" sz="2400" dirty="0" smtClean="0"/>
              <a:t> </a:t>
            </a:r>
            <a:r>
              <a:rPr lang="en-US" sz="2400" dirty="0" err="1" smtClean="0"/>
              <a:t>hidup</a:t>
            </a:r>
            <a:r>
              <a:rPr lang="en-US" sz="2400" dirty="0" smtClean="0"/>
              <a:t> </a:t>
            </a:r>
            <a:r>
              <a:rPr lang="en-US" sz="2400" dirty="0" err="1" smtClean="0"/>
              <a:t>seharihari</a:t>
            </a:r>
            <a:r>
              <a:rPr lang="en-US" sz="2400" dirty="0" smtClean="0"/>
              <a:t> </a:t>
            </a:r>
            <a:r>
              <a:rPr lang="en-US" sz="2400" dirty="0" err="1" smtClean="0"/>
              <a:t>untuk</a:t>
            </a:r>
            <a:r>
              <a:rPr lang="en-US" sz="2400" dirty="0" smtClean="0"/>
              <a:t> </a:t>
            </a:r>
            <a:r>
              <a:rPr lang="en-US" sz="2400" dirty="0" err="1" smtClean="0"/>
              <a:t>mewujudkan</a:t>
            </a:r>
            <a:r>
              <a:rPr lang="en-US" sz="2400" dirty="0" smtClean="0"/>
              <a:t> </a:t>
            </a:r>
            <a:r>
              <a:rPr lang="en-US" sz="2400" dirty="0" err="1" smtClean="0"/>
              <a:t>keluarga</a:t>
            </a:r>
            <a:r>
              <a:rPr lang="en-US" sz="2400" dirty="0" smtClean="0"/>
              <a:t> </a:t>
            </a:r>
            <a:r>
              <a:rPr lang="en-US" sz="2400" dirty="0" err="1" smtClean="0"/>
              <a:t>kecil</a:t>
            </a:r>
            <a:r>
              <a:rPr lang="en-US" sz="2400" dirty="0" smtClean="0"/>
              <a:t>, </a:t>
            </a:r>
            <a:r>
              <a:rPr lang="en-US" sz="2400" dirty="0" err="1" smtClean="0"/>
              <a:t>bahagia</a:t>
            </a:r>
            <a:r>
              <a:rPr lang="en-US" sz="2400" dirty="0" smtClean="0"/>
              <a:t>, </a:t>
            </a:r>
            <a:r>
              <a:rPr lang="en-US" sz="2400" dirty="0" err="1" smtClean="0"/>
              <a:t>sejahtera</a:t>
            </a:r>
            <a:r>
              <a:rPr lang="en-US" sz="2400" dirty="0" smtClean="0"/>
              <a:t> </a:t>
            </a:r>
            <a:r>
              <a:rPr lang="en-US" sz="2400" dirty="0" err="1" smtClean="0"/>
              <a:t>dalam</a:t>
            </a:r>
            <a:r>
              <a:rPr lang="en-US" sz="2400" dirty="0" smtClean="0"/>
              <a:t> </a:t>
            </a:r>
            <a:r>
              <a:rPr lang="en-US" sz="2400" dirty="0" err="1" smtClean="0"/>
              <a:t>mewujudkan</a:t>
            </a:r>
            <a:r>
              <a:rPr lang="en-US" sz="2400" dirty="0" smtClean="0"/>
              <a:t> </a:t>
            </a:r>
            <a:r>
              <a:rPr lang="en-US" sz="2400" dirty="0" err="1" smtClean="0"/>
              <a:t>generasi</a:t>
            </a:r>
            <a:r>
              <a:rPr lang="en-US" sz="2400" dirty="0" smtClean="0"/>
              <a:t> yang </a:t>
            </a:r>
            <a:r>
              <a:rPr lang="en-US" sz="2400" dirty="0" err="1" smtClean="0"/>
              <a:t>sehat</a:t>
            </a:r>
            <a:r>
              <a:rPr lang="en-US" sz="2400" dirty="0" smtClean="0"/>
              <a:t>.</a:t>
            </a:r>
          </a:p>
          <a:p>
            <a:pPr>
              <a:buFont typeface="Arial" charset="0"/>
              <a:buNone/>
              <a:defRPr/>
            </a:pPr>
            <a:r>
              <a:rPr lang="fi-FI" sz="2400" dirty="0" smtClean="0"/>
              <a:t>b)  Pembinaan peran serta masyarakat </a:t>
            </a:r>
            <a:r>
              <a:rPr lang="en-US" sz="2400" dirty="0" err="1" smtClean="0"/>
              <a:t>dalam</a:t>
            </a:r>
            <a:r>
              <a:rPr lang="en-US" sz="2400" dirty="0" smtClean="0"/>
              <a:t> </a:t>
            </a:r>
            <a:r>
              <a:rPr lang="en-US" sz="2400" dirty="0" err="1" smtClean="0"/>
              <a:t>upaya</a:t>
            </a:r>
            <a:r>
              <a:rPr lang="en-US" sz="2400" dirty="0" smtClean="0"/>
              <a:t> </a:t>
            </a:r>
            <a:r>
              <a:rPr lang="en-US" sz="2400" dirty="0" err="1" smtClean="0"/>
              <a:t>penurunan</a:t>
            </a:r>
            <a:r>
              <a:rPr lang="en-US" sz="2400" dirty="0" smtClean="0"/>
              <a:t> </a:t>
            </a:r>
            <a:r>
              <a:rPr lang="fi-FI" sz="2400" dirty="0" smtClean="0"/>
              <a:t>AKI, AKB, </a:t>
            </a:r>
            <a:r>
              <a:rPr lang="en-US" sz="2400" dirty="0" smtClean="0"/>
              <a:t>AKBAL </a:t>
            </a:r>
            <a:r>
              <a:rPr lang="en-US" sz="2400" dirty="0" err="1" smtClean="0"/>
              <a:t>melalui</a:t>
            </a:r>
            <a:r>
              <a:rPr lang="en-US" sz="2400" dirty="0" smtClean="0"/>
              <a:t>:</a:t>
            </a:r>
          </a:p>
          <a:p>
            <a:pPr>
              <a:buFont typeface="Arial" charset="0"/>
              <a:buNone/>
              <a:defRPr/>
            </a:pPr>
            <a:r>
              <a:rPr lang="en-US" sz="2400" dirty="0" smtClean="0"/>
              <a:t>	(1) </a:t>
            </a:r>
            <a:r>
              <a:rPr lang="en-US" sz="2400" dirty="0" err="1" smtClean="0"/>
              <a:t>Pembinaan</a:t>
            </a:r>
            <a:r>
              <a:rPr lang="en-US" sz="2400" dirty="0" smtClean="0"/>
              <a:t> Program </a:t>
            </a:r>
            <a:r>
              <a:rPr lang="en-US" sz="2400" dirty="0" err="1" smtClean="0"/>
              <a:t>Perencanaan</a:t>
            </a:r>
            <a:r>
              <a:rPr lang="en-US" sz="2400" dirty="0" smtClean="0"/>
              <a:t> </a:t>
            </a:r>
            <a:r>
              <a:rPr lang="en-US" sz="2400" dirty="0" err="1" smtClean="0"/>
              <a:t>Persalinan</a:t>
            </a:r>
            <a:r>
              <a:rPr lang="en-US" sz="2400" dirty="0" smtClean="0"/>
              <a:t> </a:t>
            </a:r>
            <a:r>
              <a:rPr lang="en-US" sz="2400" dirty="0" err="1" smtClean="0"/>
              <a:t>dan</a:t>
            </a:r>
            <a:r>
              <a:rPr lang="en-US" sz="2400" dirty="0" smtClean="0"/>
              <a:t> </a:t>
            </a:r>
            <a:r>
              <a:rPr lang="en-US" sz="2400" dirty="0" err="1" smtClean="0"/>
              <a:t>Pencegahan</a:t>
            </a:r>
            <a:endParaRPr lang="en-US" sz="2400" dirty="0" smtClean="0"/>
          </a:p>
          <a:p>
            <a:pPr>
              <a:buFont typeface="Arial" charset="0"/>
              <a:buNone/>
              <a:defRPr/>
            </a:pPr>
            <a:r>
              <a:rPr lang="en-US" sz="2400" dirty="0" smtClean="0"/>
              <a:t>	      </a:t>
            </a:r>
            <a:r>
              <a:rPr lang="en-US" sz="2400" dirty="0" err="1" smtClean="0"/>
              <a:t>Komplikasi</a:t>
            </a:r>
            <a:r>
              <a:rPr lang="en-US" sz="2400" dirty="0" smtClean="0"/>
              <a:t> (P4K).</a:t>
            </a:r>
          </a:p>
          <a:p>
            <a:pPr>
              <a:buFont typeface="Arial" charset="0"/>
              <a:buNone/>
              <a:defRPr/>
            </a:pPr>
            <a:r>
              <a:rPr lang="en-US" sz="2400" dirty="0" smtClean="0"/>
              <a:t>	(2) </a:t>
            </a:r>
            <a:r>
              <a:rPr lang="en-US" sz="2400" dirty="0" err="1" smtClean="0"/>
              <a:t>Pembinaan</a:t>
            </a:r>
            <a:r>
              <a:rPr lang="en-US" sz="2400" dirty="0" smtClean="0"/>
              <a:t> </a:t>
            </a:r>
            <a:r>
              <a:rPr lang="en-US" sz="2400" dirty="0" err="1" smtClean="0"/>
              <a:t>Pelaksanaan</a:t>
            </a:r>
            <a:r>
              <a:rPr lang="en-US" sz="2400" dirty="0" smtClean="0"/>
              <a:t> </a:t>
            </a:r>
            <a:r>
              <a:rPr lang="en-US" sz="2400" dirty="0" err="1" smtClean="0"/>
              <a:t>Imunisasi</a:t>
            </a:r>
            <a:r>
              <a:rPr lang="en-US" sz="2400" dirty="0" smtClean="0"/>
              <a:t> </a:t>
            </a:r>
            <a:r>
              <a:rPr lang="en-US" sz="2400" dirty="0" err="1" smtClean="0"/>
              <a:t>Dasar</a:t>
            </a:r>
            <a:r>
              <a:rPr lang="en-US" sz="2400" dirty="0" smtClean="0"/>
              <a:t> </a:t>
            </a:r>
            <a:r>
              <a:rPr lang="en-US" sz="2400" dirty="0" err="1" smtClean="0"/>
              <a:t>Lengkap</a:t>
            </a:r>
            <a:r>
              <a:rPr lang="en-US" sz="2400" dirty="0" smtClean="0"/>
              <a:t> </a:t>
            </a:r>
            <a:r>
              <a:rPr lang="en-US" sz="2400" dirty="0" err="1" smtClean="0"/>
              <a:t>dan</a:t>
            </a:r>
            <a:r>
              <a:rPr lang="en-US" sz="2400" dirty="0" smtClean="0"/>
              <a:t> </a:t>
            </a:r>
          </a:p>
          <a:p>
            <a:pPr>
              <a:buFont typeface="Arial" charset="0"/>
              <a:buNone/>
              <a:defRPr/>
            </a:pPr>
            <a:r>
              <a:rPr lang="en-US" sz="2400" dirty="0" smtClean="0"/>
              <a:t>	      </a:t>
            </a:r>
            <a:r>
              <a:rPr lang="en-US" sz="2400" dirty="0" err="1" smtClean="0"/>
              <a:t>Imunisasi</a:t>
            </a:r>
            <a:r>
              <a:rPr lang="en-US" sz="2400" dirty="0" smtClean="0"/>
              <a:t> </a:t>
            </a:r>
            <a:r>
              <a:rPr lang="en-US" sz="2400" dirty="0" err="1" smtClean="0"/>
              <a:t>Rutin</a:t>
            </a:r>
            <a:r>
              <a:rPr lang="en-US" sz="2400" dirty="0" smtClean="0"/>
              <a:t>.</a:t>
            </a:r>
          </a:p>
          <a:p>
            <a:pPr>
              <a:buFont typeface="Arial" charset="0"/>
              <a:buNone/>
              <a:defRPr/>
            </a:pPr>
            <a:r>
              <a:rPr lang="en-US" sz="2400" dirty="0" smtClean="0"/>
              <a:t>	(3) </a:t>
            </a:r>
            <a:r>
              <a:rPr lang="en-US" sz="2400" dirty="0" err="1" smtClean="0"/>
              <a:t>Pembinaan</a:t>
            </a:r>
            <a:r>
              <a:rPr lang="en-US" sz="2400" dirty="0" smtClean="0"/>
              <a:t> </a:t>
            </a:r>
            <a:r>
              <a:rPr lang="en-US" sz="2400" dirty="0" err="1" smtClean="0"/>
              <a:t>pelaksanakan</a:t>
            </a:r>
            <a:r>
              <a:rPr lang="en-US" sz="2400" dirty="0" smtClean="0"/>
              <a:t> </a:t>
            </a:r>
            <a:r>
              <a:rPr lang="en-US" sz="2400" dirty="0" err="1" smtClean="0"/>
              <a:t>pencatatan</a:t>
            </a:r>
            <a:r>
              <a:rPr lang="en-US" sz="2400" dirty="0" smtClean="0"/>
              <a:t> </a:t>
            </a:r>
            <a:r>
              <a:rPr lang="en-US" sz="2400" dirty="0" err="1" smtClean="0"/>
              <a:t>Ibu</a:t>
            </a:r>
            <a:r>
              <a:rPr lang="en-US" sz="2400" dirty="0" smtClean="0"/>
              <a:t> </a:t>
            </a:r>
            <a:r>
              <a:rPr lang="en-US" sz="2400" dirty="0" err="1" smtClean="0"/>
              <a:t>hamil</a:t>
            </a:r>
            <a:r>
              <a:rPr lang="en-US" sz="2400" dirty="0" smtClean="0"/>
              <a:t>, </a:t>
            </a:r>
            <a:r>
              <a:rPr lang="en-US" sz="2400" dirty="0" err="1" smtClean="0"/>
              <a:t>kelahiran</a:t>
            </a:r>
            <a:r>
              <a:rPr lang="en-US" sz="2400" dirty="0" smtClean="0"/>
              <a:t>, </a:t>
            </a:r>
          </a:p>
          <a:p>
            <a:pPr>
              <a:buFont typeface="Arial" charset="0"/>
              <a:buNone/>
              <a:defRPr/>
            </a:pPr>
            <a:r>
              <a:rPr lang="en-US" sz="2400" dirty="0" smtClean="0"/>
              <a:t>           </a:t>
            </a:r>
            <a:r>
              <a:rPr lang="en-US" sz="2400" dirty="0" err="1" smtClean="0"/>
              <a:t>kematian</a:t>
            </a:r>
            <a:r>
              <a:rPr lang="en-US" sz="2400" dirty="0" smtClean="0"/>
              <a:t> </a:t>
            </a:r>
            <a:r>
              <a:rPr lang="en-US" sz="2400" dirty="0" err="1" smtClean="0"/>
              <a:t>bayi</a:t>
            </a:r>
            <a:r>
              <a:rPr lang="en-US" sz="2400" dirty="0" smtClean="0"/>
              <a:t>, </a:t>
            </a:r>
            <a:r>
              <a:rPr lang="en-US" sz="2400" dirty="0" err="1" smtClean="0"/>
              <a:t>kematian</a:t>
            </a:r>
            <a:r>
              <a:rPr lang="en-US" sz="2400" dirty="0" smtClean="0"/>
              <a:t> </a:t>
            </a:r>
            <a:r>
              <a:rPr lang="en-US" sz="2400" dirty="0" err="1" smtClean="0"/>
              <a:t>balita</a:t>
            </a:r>
            <a:r>
              <a:rPr lang="en-US" sz="2400" dirty="0" smtClean="0"/>
              <a:t>, </a:t>
            </a:r>
            <a:r>
              <a:rPr lang="en-US" sz="2400" dirty="0" err="1" smtClean="0"/>
              <a:t>dan</a:t>
            </a:r>
            <a:r>
              <a:rPr lang="en-US" sz="2400" dirty="0" smtClean="0"/>
              <a:t> </a:t>
            </a:r>
            <a:r>
              <a:rPr lang="en-US" sz="2400" dirty="0" err="1" smtClean="0"/>
              <a:t>kematian</a:t>
            </a:r>
            <a:r>
              <a:rPr lang="en-US" sz="2400" dirty="0" smtClean="0"/>
              <a:t> </a:t>
            </a:r>
            <a:r>
              <a:rPr lang="en-US" sz="2400" dirty="0" err="1" smtClean="0"/>
              <a:t>bumil,buhir,bufas</a:t>
            </a:r>
            <a:r>
              <a:rPr lang="en-US" sz="2400" dirty="0" smtClean="0"/>
              <a:t>.</a:t>
            </a:r>
          </a:p>
          <a:p>
            <a:pPr marL="514350" indent="-514350" eaLnBrk="1" hangingPunct="1">
              <a:buFont typeface="Arial" charset="0"/>
              <a:buNone/>
              <a:defRPr/>
            </a:pPr>
            <a:endParaRPr lang="en-US" sz="2400" dirty="0" smtClean="0"/>
          </a:p>
          <a:p>
            <a:pPr marL="514350" indent="-514350" eaLnBrk="1" hangingPunct="1">
              <a:buFont typeface="Arial" charset="0"/>
              <a:buNone/>
              <a:defRPr/>
            </a:pPr>
            <a:endParaRPr lang="en-US" sz="2400" dirty="0" smtClean="0"/>
          </a:p>
          <a:p>
            <a:pPr marL="514350" indent="-514350" eaLnBrk="1" hangingPunct="1">
              <a:buFont typeface="Arial" charset="0"/>
              <a:buNone/>
              <a:defRPr/>
            </a:pPr>
            <a:endParaRPr lang="en-US" sz="2400" dirty="0" smtClean="0"/>
          </a:p>
        </p:txBody>
      </p:sp>
    </p:spTree>
    <p:extLst>
      <p:ext uri="{BB962C8B-B14F-4D97-AF65-F5344CB8AC3E}">
        <p14:creationId xmlns:p14="http://schemas.microsoft.com/office/powerpoint/2010/main" val="364432451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8229600" cy="725487"/>
          </a:xfrm>
        </p:spPr>
        <p:txBody>
          <a:bodyPr/>
          <a:lstStyle/>
          <a:p>
            <a:pPr eaLnBrk="1" hangingPunct="1"/>
            <a:r>
              <a:rPr lang="en-US" sz="3600" smtClean="0"/>
              <a:t>Prioritas Program Kesehatan (2)</a:t>
            </a:r>
          </a:p>
        </p:txBody>
      </p:sp>
      <p:sp>
        <p:nvSpPr>
          <p:cNvPr id="7171" name="Content Placeholder 2"/>
          <p:cNvSpPr>
            <a:spLocks noGrp="1"/>
          </p:cNvSpPr>
          <p:nvPr>
            <p:ph idx="1"/>
          </p:nvPr>
        </p:nvSpPr>
        <p:spPr>
          <a:xfrm>
            <a:off x="304800" y="1214438"/>
            <a:ext cx="8610600" cy="5643562"/>
          </a:xfrm>
        </p:spPr>
        <p:txBody>
          <a:bodyPr>
            <a:normAutofit lnSpcReduction="10000"/>
          </a:bodyPr>
          <a:lstStyle/>
          <a:p>
            <a:pPr marL="457200" indent="-457200">
              <a:buFont typeface="Arial" charset="0"/>
              <a:buAutoNum type="alphaLcParenR" startAt="3"/>
              <a:defRPr/>
            </a:pPr>
            <a:r>
              <a:rPr lang="en-US" sz="2800" dirty="0" err="1" smtClean="0"/>
              <a:t>Melaksanakan</a:t>
            </a:r>
            <a:r>
              <a:rPr lang="en-US" sz="2800" dirty="0" smtClean="0"/>
              <a:t> program </a:t>
            </a:r>
            <a:r>
              <a:rPr lang="en-US" sz="2800" dirty="0" err="1" smtClean="0"/>
              <a:t>di</a:t>
            </a:r>
            <a:r>
              <a:rPr lang="en-US" sz="2800" dirty="0" smtClean="0"/>
              <a:t> </a:t>
            </a:r>
            <a:r>
              <a:rPr lang="en-US" sz="2800" dirty="0" err="1" smtClean="0"/>
              <a:t>bidang</a:t>
            </a:r>
            <a:r>
              <a:rPr lang="en-US" sz="2800" dirty="0" smtClean="0"/>
              <a:t> </a:t>
            </a:r>
            <a:r>
              <a:rPr lang="en-US" sz="2800" dirty="0" err="1" smtClean="0"/>
              <a:t>kesehatan</a:t>
            </a:r>
            <a:r>
              <a:rPr lang="en-US" sz="2800" dirty="0" smtClean="0"/>
              <a:t> </a:t>
            </a:r>
            <a:r>
              <a:rPr lang="en-US" sz="2800" dirty="0" err="1" smtClean="0"/>
              <a:t>dengan</a:t>
            </a:r>
            <a:r>
              <a:rPr lang="en-US" sz="2800" dirty="0" smtClean="0"/>
              <a:t> </a:t>
            </a:r>
            <a:r>
              <a:rPr lang="en-US" sz="2800" dirty="0" err="1" smtClean="0"/>
              <a:t>sosialisasi</a:t>
            </a:r>
            <a:r>
              <a:rPr lang="en-US" sz="2800" dirty="0" smtClean="0"/>
              <a:t> </a:t>
            </a:r>
            <a:r>
              <a:rPr lang="en-US" sz="2800" dirty="0" err="1" smtClean="0"/>
              <a:t>upaya</a:t>
            </a:r>
            <a:r>
              <a:rPr lang="en-US" sz="2800" dirty="0" smtClean="0"/>
              <a:t> </a:t>
            </a:r>
            <a:r>
              <a:rPr lang="en-US" sz="2800" dirty="0" err="1" smtClean="0"/>
              <a:t>peningkatan</a:t>
            </a:r>
            <a:r>
              <a:rPr lang="en-US" sz="2800" dirty="0" smtClean="0"/>
              <a:t> </a:t>
            </a:r>
            <a:r>
              <a:rPr lang="en-US" sz="2800" dirty="0" err="1" smtClean="0"/>
              <a:t>kemauan</a:t>
            </a:r>
            <a:r>
              <a:rPr lang="en-US" sz="2800" dirty="0" smtClean="0"/>
              <a:t> </a:t>
            </a:r>
            <a:r>
              <a:rPr lang="en-US" sz="2800" dirty="0" err="1" smtClean="0"/>
              <a:t>dan</a:t>
            </a:r>
            <a:r>
              <a:rPr lang="en-US" sz="2800" dirty="0" smtClean="0"/>
              <a:t> </a:t>
            </a:r>
            <a:r>
              <a:rPr lang="en-US" sz="2800" dirty="0" err="1" smtClean="0"/>
              <a:t>kemampuan</a:t>
            </a:r>
            <a:r>
              <a:rPr lang="en-US" sz="2800" dirty="0" smtClean="0"/>
              <a:t> </a:t>
            </a:r>
            <a:r>
              <a:rPr lang="en-US" sz="2800" dirty="0" err="1" smtClean="0"/>
              <a:t>keluarga</a:t>
            </a:r>
            <a:r>
              <a:rPr lang="en-US" sz="2800" dirty="0" smtClean="0"/>
              <a:t> </a:t>
            </a:r>
            <a:r>
              <a:rPr lang="en-US" sz="2800" dirty="0" err="1" smtClean="0"/>
              <a:t>dalam</a:t>
            </a:r>
            <a:r>
              <a:rPr lang="en-US" sz="2800" dirty="0" smtClean="0"/>
              <a:t> </a:t>
            </a:r>
            <a:r>
              <a:rPr lang="en-US" sz="2800" dirty="0" err="1" smtClean="0"/>
              <a:t>mewujudkan</a:t>
            </a:r>
            <a:r>
              <a:rPr lang="en-US" sz="2800" dirty="0" smtClean="0"/>
              <a:t> “</a:t>
            </a:r>
            <a:r>
              <a:rPr lang="en-US" sz="2800" dirty="0" err="1" smtClean="0"/>
              <a:t>Keluarga</a:t>
            </a:r>
            <a:r>
              <a:rPr lang="en-US" sz="2800" dirty="0" smtClean="0"/>
              <a:t> </a:t>
            </a:r>
            <a:r>
              <a:rPr lang="en-US" sz="2800" dirty="0" err="1" smtClean="0"/>
              <a:t>Sadar</a:t>
            </a:r>
            <a:r>
              <a:rPr lang="en-US" sz="2800" dirty="0" smtClean="0"/>
              <a:t> </a:t>
            </a:r>
            <a:r>
              <a:rPr lang="en-US" sz="2800" dirty="0" err="1" smtClean="0"/>
              <a:t>Sehat</a:t>
            </a:r>
            <a:r>
              <a:rPr lang="en-US" sz="2800" dirty="0" smtClean="0"/>
              <a:t>” </a:t>
            </a:r>
            <a:r>
              <a:rPr lang="en-US" sz="2800" dirty="0" err="1" smtClean="0"/>
              <a:t>dengan</a:t>
            </a:r>
            <a:r>
              <a:rPr lang="en-US" sz="2800" dirty="0" smtClean="0"/>
              <a:t> </a:t>
            </a:r>
            <a:r>
              <a:rPr lang="en-US" sz="2800" dirty="0" err="1" smtClean="0"/>
              <a:t>mendorong</a:t>
            </a:r>
            <a:r>
              <a:rPr lang="en-US" sz="2800" dirty="0" smtClean="0"/>
              <a:t> </a:t>
            </a:r>
            <a:r>
              <a:rPr lang="en-US" sz="2800" dirty="0" err="1" smtClean="0"/>
              <a:t>keluarga</a:t>
            </a:r>
            <a:r>
              <a:rPr lang="en-US" sz="2800" dirty="0" smtClean="0"/>
              <a:t> </a:t>
            </a:r>
            <a:r>
              <a:rPr lang="en-US" sz="2800" dirty="0" err="1" smtClean="0"/>
              <a:t>untuk</a:t>
            </a:r>
            <a:r>
              <a:rPr lang="en-US" sz="2800" dirty="0" smtClean="0"/>
              <a:t> </a:t>
            </a:r>
            <a:r>
              <a:rPr lang="pl-PL" sz="2800" dirty="0" smtClean="0"/>
              <a:t>memahami Pola Hidup sehat dalam</a:t>
            </a:r>
            <a:r>
              <a:rPr lang="en-US" sz="2800" dirty="0" smtClean="0"/>
              <a:t> </a:t>
            </a:r>
            <a:r>
              <a:rPr lang="en-US" sz="2800" dirty="0" err="1" smtClean="0"/>
              <a:t>keluarga</a:t>
            </a:r>
            <a:r>
              <a:rPr lang="en-US" sz="2800" dirty="0" smtClean="0"/>
              <a:t> </a:t>
            </a:r>
            <a:r>
              <a:rPr lang="en-US" sz="2800" dirty="0" err="1" smtClean="0"/>
              <a:t>dengan</a:t>
            </a:r>
            <a:r>
              <a:rPr lang="en-US" sz="2800" dirty="0" smtClean="0"/>
              <a:t> </a:t>
            </a:r>
            <a:r>
              <a:rPr lang="en-US" sz="2800" dirty="0" err="1" smtClean="0"/>
              <a:t>mencegah</a:t>
            </a:r>
            <a:r>
              <a:rPr lang="en-US" sz="2800" dirty="0" smtClean="0"/>
              <a:t> </a:t>
            </a:r>
            <a:r>
              <a:rPr lang="en-US" sz="2800" dirty="0" err="1" smtClean="0"/>
              <a:t>dan</a:t>
            </a:r>
            <a:r>
              <a:rPr lang="en-US" sz="2800" dirty="0" smtClean="0"/>
              <a:t> </a:t>
            </a:r>
            <a:r>
              <a:rPr lang="en-US" sz="2800" dirty="0" err="1" smtClean="0"/>
              <a:t>menanggulangi</a:t>
            </a:r>
            <a:r>
              <a:rPr lang="en-US" sz="2800" dirty="0" smtClean="0"/>
              <a:t> </a:t>
            </a:r>
            <a:r>
              <a:rPr lang="en-US" sz="2800" dirty="0" err="1" smtClean="0"/>
              <a:t>penyakit</a:t>
            </a:r>
            <a:r>
              <a:rPr lang="en-US" sz="2800" dirty="0" smtClean="0"/>
              <a:t> </a:t>
            </a:r>
            <a:r>
              <a:rPr lang="en-US" sz="2800" dirty="0" err="1" smtClean="0"/>
              <a:t>menular</a:t>
            </a:r>
            <a:r>
              <a:rPr lang="en-US" sz="2800" dirty="0" smtClean="0"/>
              <a:t> </a:t>
            </a:r>
            <a:r>
              <a:rPr lang="it-IT" sz="2800" dirty="0" smtClean="0"/>
              <a:t>(seperti diare, TBC, infeksi paru l</a:t>
            </a:r>
            <a:r>
              <a:rPr lang="en-US" sz="2800" dirty="0" err="1" smtClean="0"/>
              <a:t>ainnya</a:t>
            </a:r>
            <a:r>
              <a:rPr lang="en-US" sz="2800" dirty="0" smtClean="0"/>
              <a:t>, malaria, HIV/AIDS) </a:t>
            </a:r>
            <a:r>
              <a:rPr lang="en-US" sz="2800" dirty="0" err="1" smtClean="0"/>
              <a:t>dan</a:t>
            </a:r>
            <a:r>
              <a:rPr lang="en-US" sz="2800" dirty="0" smtClean="0"/>
              <a:t> </a:t>
            </a:r>
            <a:r>
              <a:rPr lang="en-US" sz="2800" dirty="0" err="1" smtClean="0"/>
              <a:t>tidak</a:t>
            </a:r>
            <a:r>
              <a:rPr lang="en-US" sz="2800" dirty="0" smtClean="0"/>
              <a:t> </a:t>
            </a:r>
            <a:r>
              <a:rPr lang="en-US" sz="2800" dirty="0" err="1" smtClean="0"/>
              <a:t>menular</a:t>
            </a:r>
            <a:r>
              <a:rPr lang="en-US" sz="2800" dirty="0" smtClean="0"/>
              <a:t> (</a:t>
            </a:r>
            <a:r>
              <a:rPr lang="en-US" sz="2800" dirty="0" err="1" smtClean="0"/>
              <a:t>seperti</a:t>
            </a:r>
            <a:r>
              <a:rPr lang="en-US" sz="2800" dirty="0" smtClean="0"/>
              <a:t> </a:t>
            </a:r>
            <a:r>
              <a:rPr lang="en-US" sz="2800" dirty="0" err="1" smtClean="0"/>
              <a:t>Kanker</a:t>
            </a:r>
            <a:r>
              <a:rPr lang="en-US" sz="2800" dirty="0" smtClean="0"/>
              <a:t>, Diabetes, </a:t>
            </a:r>
            <a:r>
              <a:rPr lang="en-US" sz="2800" dirty="0" err="1" smtClean="0"/>
              <a:t>Hypertensi</a:t>
            </a:r>
            <a:r>
              <a:rPr lang="en-US" sz="2800" dirty="0" smtClean="0"/>
              <a:t>).</a:t>
            </a:r>
          </a:p>
          <a:p>
            <a:pPr marL="457200" indent="-457200">
              <a:buFont typeface="Arial" charset="0"/>
              <a:buAutoNum type="alphaLcParenR" startAt="3"/>
              <a:defRPr/>
            </a:pPr>
            <a:r>
              <a:rPr lang="en-US" sz="2800" dirty="0" err="1" smtClean="0"/>
              <a:t>Mendukung</a:t>
            </a:r>
            <a:r>
              <a:rPr lang="en-US" sz="2800" dirty="0" smtClean="0"/>
              <a:t> program </a:t>
            </a:r>
            <a:r>
              <a:rPr lang="en-US" sz="2800" dirty="0" err="1" smtClean="0"/>
              <a:t>pencegahan</a:t>
            </a:r>
            <a:r>
              <a:rPr lang="en-US" sz="2800" dirty="0" smtClean="0"/>
              <a:t> </a:t>
            </a:r>
            <a:r>
              <a:rPr lang="nl-NL" sz="2800" dirty="0" smtClean="0"/>
              <a:t>dan deteksi dini Kanker pada </a:t>
            </a:r>
            <a:r>
              <a:rPr lang="en-US" sz="2800" dirty="0" err="1" smtClean="0"/>
              <a:t>perempuan</a:t>
            </a:r>
            <a:r>
              <a:rPr lang="en-US" sz="2800" dirty="0" smtClean="0"/>
              <a:t> (</a:t>
            </a:r>
            <a:r>
              <a:rPr lang="en-US" sz="2800" dirty="0" err="1" smtClean="0"/>
              <a:t>Kanker</a:t>
            </a:r>
            <a:r>
              <a:rPr lang="en-US" sz="2800" dirty="0" smtClean="0"/>
              <a:t> </a:t>
            </a:r>
            <a:r>
              <a:rPr lang="en-US" sz="2800" dirty="0" err="1" smtClean="0"/>
              <a:t>Payudara</a:t>
            </a:r>
            <a:r>
              <a:rPr lang="en-US" sz="2800" dirty="0" smtClean="0"/>
              <a:t> </a:t>
            </a:r>
            <a:r>
              <a:rPr lang="en-US" sz="2800" dirty="0" err="1" smtClean="0"/>
              <a:t>dan</a:t>
            </a:r>
            <a:r>
              <a:rPr lang="en-US" sz="2800" dirty="0" smtClean="0"/>
              <a:t> </a:t>
            </a:r>
            <a:r>
              <a:rPr lang="en-US" sz="2800" dirty="0" err="1" smtClean="0"/>
              <a:t>Kanker</a:t>
            </a:r>
            <a:r>
              <a:rPr lang="en-US" sz="2800" dirty="0" smtClean="0"/>
              <a:t> </a:t>
            </a:r>
            <a:r>
              <a:rPr lang="en-US" sz="2800" dirty="0" err="1" smtClean="0"/>
              <a:t>Leher</a:t>
            </a:r>
            <a:r>
              <a:rPr lang="en-US" sz="2800" dirty="0" smtClean="0"/>
              <a:t> </a:t>
            </a:r>
            <a:r>
              <a:rPr lang="en-US" sz="2800" dirty="0" err="1" smtClean="0"/>
              <a:t>Rahim</a:t>
            </a:r>
            <a:r>
              <a:rPr lang="en-US" sz="2800" dirty="0" smtClean="0"/>
              <a:t>).</a:t>
            </a:r>
          </a:p>
          <a:p>
            <a:pPr marL="514350" indent="-514350" eaLnBrk="1" hangingPunct="1">
              <a:buFont typeface="Arial" charset="0"/>
              <a:buNone/>
              <a:defRPr/>
            </a:pPr>
            <a:endParaRPr lang="en-US" sz="2400" dirty="0" smtClean="0"/>
          </a:p>
        </p:txBody>
      </p:sp>
    </p:spTree>
    <p:extLst>
      <p:ext uri="{BB962C8B-B14F-4D97-AF65-F5344CB8AC3E}">
        <p14:creationId xmlns:p14="http://schemas.microsoft.com/office/powerpoint/2010/main" val="398296852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6a5113e9adafc622cda13cb92ba8a34161db59"/>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TM02892315[[fn=Wisp]]</Template>
  <TotalTime>5632527</TotalTime>
  <Words>1290</Words>
  <Application>Microsoft Office PowerPoint</Application>
  <PresentationFormat>On-screen Show (4:3)</PresentationFormat>
  <Paragraphs>223</Paragraphs>
  <Slides>36</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Aharoni</vt:lpstr>
      <vt:lpstr>Arial</vt:lpstr>
      <vt:lpstr>Arial Rounded MT Bold</vt:lpstr>
      <vt:lpstr>Calibri</vt:lpstr>
      <vt:lpstr>Cambria</vt:lpstr>
      <vt:lpstr>Century Gothic</vt:lpstr>
      <vt:lpstr>Wingdings</vt:lpstr>
      <vt:lpstr>Wingdings 2</vt:lpstr>
      <vt:lpstr>Wingdings 3</vt:lpstr>
      <vt:lpstr>Wisp</vt:lpstr>
      <vt:lpstr>PowerPoint Presentation</vt:lpstr>
      <vt:lpstr>RUANG LINGKUP KELOMPOK KERJA</vt:lpstr>
      <vt:lpstr>RENCANA KERJA LIMA  TAHUN PKK TAHUN 2015-2020  BIDANG POKJA IV  HASIL RAKERNAS VIII 2015 </vt:lpstr>
      <vt:lpstr>PowerPoint Presentation</vt:lpstr>
      <vt:lpstr> KEBIJAKAN PROGRAM    POKJA  IV </vt:lpstr>
      <vt:lpstr>Bidang Kesehatan Keluarga &amp; Lingkungan </vt:lpstr>
      <vt:lpstr>Review Prioritas Program Kesehatan 2018</vt:lpstr>
      <vt:lpstr>Prioritas Program Kesehatan (1)</vt:lpstr>
      <vt:lpstr>Prioritas Program Kesehatan (2)</vt:lpstr>
      <vt:lpstr>Prioritas Program Kesehatan (3)</vt:lpstr>
      <vt:lpstr>Kelestarian Lingkungan Hidup</vt:lpstr>
      <vt:lpstr>Lanjutan.... </vt:lpstr>
      <vt:lpstr>Lanjutan.... </vt:lpstr>
      <vt:lpstr>KESATUAN  GERAK  PKK- KKBPK-KES</vt:lpstr>
      <vt:lpstr>Lanjutan KKG…..</vt:lpstr>
      <vt:lpstr>Lomba yang berkaitan dengan Pokja IV</vt:lpstr>
      <vt:lpstr>ADMINISTRASI POKJA IV</vt:lpstr>
      <vt:lpstr>ADMINISTRASI WAJIB</vt:lpstr>
      <vt:lpstr>Data Tambahan</vt:lpstr>
      <vt:lpstr>ADMINISTRASI KP IBU</vt:lpstr>
      <vt:lpstr>ADMINISTRASI KP IBU</vt:lpstr>
      <vt:lpstr>ADMINISTRASI POSYANDU</vt:lpstr>
      <vt:lpstr>ADMINISTRASI POSYANDU</vt:lpstr>
      <vt:lpstr>ADMINISTRASI POSYANDU</vt:lpstr>
      <vt:lpstr>DATA KEGIATAN POKJA IV TP PKK DESA</vt:lpstr>
      <vt:lpstr>PowerPoint Presentation</vt:lpstr>
      <vt:lpstr>PowerPoint Presentation</vt:lpstr>
      <vt:lpstr>PowerPoint Presentation</vt:lpstr>
      <vt:lpstr>PowerPoint Presentation</vt:lpstr>
      <vt:lpstr>PROGRAM KERJA POKJA IV</vt:lpstr>
      <vt:lpstr>A. KESEHATAN</vt:lpstr>
      <vt:lpstr>B. KELESTARIAN LINGKUNGAN HIDUP</vt:lpstr>
      <vt:lpstr>C. PERENCANAAN SEHAT</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ORGANISASI PROFESI GIZI PERSAGI</dc:title>
  <dc:creator>user</dc:creator>
  <cp:lastModifiedBy>User</cp:lastModifiedBy>
  <cp:revision>347</cp:revision>
  <cp:lastPrinted>2018-10-04T01:24:52Z</cp:lastPrinted>
  <dcterms:created xsi:type="dcterms:W3CDTF">2013-08-29T00:46:48Z</dcterms:created>
  <dcterms:modified xsi:type="dcterms:W3CDTF">2018-12-17T08:07:53Z</dcterms:modified>
</cp:coreProperties>
</file>