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88" r:id="rId3"/>
    <p:sldId id="327" r:id="rId4"/>
    <p:sldId id="332" r:id="rId5"/>
    <p:sldId id="329" r:id="rId6"/>
    <p:sldId id="289" r:id="rId7"/>
    <p:sldId id="291" r:id="rId8"/>
    <p:sldId id="292" r:id="rId9"/>
    <p:sldId id="294" r:id="rId10"/>
    <p:sldId id="299" r:id="rId11"/>
    <p:sldId id="306" r:id="rId12"/>
    <p:sldId id="301" r:id="rId13"/>
    <p:sldId id="302" r:id="rId14"/>
    <p:sldId id="303" r:id="rId15"/>
    <p:sldId id="305" r:id="rId16"/>
    <p:sldId id="282" r:id="rId17"/>
    <p:sldId id="308" r:id="rId18"/>
    <p:sldId id="309" r:id="rId19"/>
    <p:sldId id="310" r:id="rId20"/>
    <p:sldId id="312" r:id="rId21"/>
    <p:sldId id="314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16" r:id="rId31"/>
    <p:sldId id="331" r:id="rId32"/>
    <p:sldId id="276" r:id="rId33"/>
  </p:sldIdLst>
  <p:sldSz cx="9144000" cy="6858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128" autoAdjust="0"/>
    <p:restoredTop sz="94660"/>
  </p:normalViewPr>
  <p:slideViewPr>
    <p:cSldViewPr>
      <p:cViewPr>
        <p:scale>
          <a:sx n="50" d="100"/>
          <a:sy n="50" d="100"/>
        </p:scale>
        <p:origin x="-2318" y="-725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9B48A-9052-44EA-86AD-EB4F4666D096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DD419B-9C8E-4968-A4C7-F5D4D8806491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id-ID" altLang="id-ID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14AEBB2-C6BB-4913-9790-ECADA6DD28EE}" type="slidenum">
              <a:rPr lang="id-ID" altLang="id-ID">
                <a:solidFill>
                  <a:srgbClr val="000000"/>
                </a:solidFill>
                <a:latin typeface="Cambria" pitchFamily="18" charset="0"/>
              </a:rPr>
              <a:pPr/>
              <a:t>7</a:t>
            </a:fld>
            <a:endParaRPr lang="id-ID" altLang="id-ID">
              <a:solidFill>
                <a:srgbClr val="000000"/>
              </a:solidFill>
              <a:latin typeface="Cambria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264CD6-DCD7-4240-B899-29E6E4FF1377}" type="slidenum">
              <a:rPr lang="en-US"/>
              <a:pPr/>
              <a:t>12</a:t>
            </a:fld>
            <a:endParaRPr lang="en-US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1FE29C-1CEA-4FB3-BBB0-9EFAD0FAB5D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3933FD-F19A-4EF6-B613-94869037A4F7}" type="datetimeFigureOut">
              <a:rPr lang="id-ID" smtClean="0"/>
              <a:pPr/>
              <a:t>05/12/2017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DE5E2C-CAAB-4FCF-8E60-571F5B94573F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8.jpeg"/><Relationship Id="rId4" Type="http://schemas.openxmlformats.org/officeDocument/2006/relationships/image" Target="../media/image17.w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oleObject" Target="../embeddings/oleObject2.bin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3.bin"/><Relationship Id="rId10" Type="http://schemas.openxmlformats.org/officeDocument/2006/relationships/image" Target="../media/image36.png"/><Relationship Id="rId4" Type="http://schemas.openxmlformats.org/officeDocument/2006/relationships/image" Target="../media/image31.jpeg"/><Relationship Id="rId9" Type="http://schemas.openxmlformats.org/officeDocument/2006/relationships/image" Target="../media/image35.gi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d-ID" dirty="0" smtClean="0"/>
              <a:t>PELAYANAN PRA HOSPITAL</a:t>
            </a:r>
            <a:br>
              <a:rPr lang="id-ID" dirty="0" smtClean="0"/>
            </a:br>
            <a:r>
              <a:rPr lang="id-ID" dirty="0" smtClean="0"/>
              <a:t>PSC</a:t>
            </a:r>
            <a:endParaRPr lang="id-ID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d-ID" dirty="0" smtClean="0"/>
              <a:t>Dinkes DIY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Wilayah Indonesia </a:t>
            </a:r>
            <a:r>
              <a:rPr lang="id-ID" dirty="0" smtClean="0">
                <a:sym typeface="Wingdings" pitchFamily="2" charset="2"/>
              </a:rPr>
              <a:t> Kab Bantul rawan terjadi bencana  ancaman alam dan non alam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152400" y="404813"/>
            <a:ext cx="8883650" cy="6300787"/>
            <a:chOff x="152400" y="404813"/>
            <a:chExt cx="8883650" cy="6300787"/>
          </a:xfrm>
        </p:grpSpPr>
        <p:sp>
          <p:nvSpPr>
            <p:cNvPr id="17411" name="Oval 18"/>
            <p:cNvSpPr>
              <a:spLocks noChangeArrowheads="1"/>
            </p:cNvSpPr>
            <p:nvPr/>
          </p:nvSpPr>
          <p:spPr bwMode="auto">
            <a:xfrm>
              <a:off x="6324600" y="1828800"/>
              <a:ext cx="2711450" cy="601663"/>
            </a:xfrm>
            <a:prstGeom prst="ellipse">
              <a:avLst/>
            </a:prstGeom>
            <a:solidFill>
              <a:srgbClr val="66FF33"/>
            </a:solidFill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600" b="1"/>
                <a:t>Pulau-pulau kecil</a:t>
              </a:r>
            </a:p>
          </p:txBody>
        </p:sp>
        <p:sp>
          <p:nvSpPr>
            <p:cNvPr id="17412" name="Rectangle 19"/>
            <p:cNvSpPr>
              <a:spLocks noChangeArrowheads="1"/>
            </p:cNvSpPr>
            <p:nvPr/>
          </p:nvSpPr>
          <p:spPr bwMode="auto">
            <a:xfrm>
              <a:off x="6369050" y="2971800"/>
              <a:ext cx="2667000" cy="579438"/>
            </a:xfrm>
            <a:prstGeom prst="rect">
              <a:avLst/>
            </a:prstGeom>
            <a:solidFill>
              <a:schemeClr val="accent1"/>
            </a:solidFill>
            <a:ln w="571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b="1">
                  <a:latin typeface="Arial Narrow" pitchFamily="34" charset="0"/>
                </a:rPr>
                <a:t>Multietnik</a:t>
              </a:r>
            </a:p>
          </p:txBody>
        </p:sp>
        <p:grpSp>
          <p:nvGrpSpPr>
            <p:cNvPr id="3" name="Group 34"/>
            <p:cNvGrpSpPr>
              <a:grpSpLocks/>
            </p:cNvGrpSpPr>
            <p:nvPr/>
          </p:nvGrpSpPr>
          <p:grpSpPr bwMode="auto">
            <a:xfrm>
              <a:off x="152400" y="404813"/>
              <a:ext cx="8731250" cy="6300787"/>
              <a:chOff x="152400" y="404813"/>
              <a:chExt cx="8731250" cy="6300787"/>
            </a:xfrm>
          </p:grpSpPr>
          <p:sp>
            <p:nvSpPr>
              <p:cNvPr id="17414" name="Oval 2"/>
              <p:cNvSpPr>
                <a:spLocks noChangeArrowheads="1"/>
              </p:cNvSpPr>
              <p:nvPr/>
            </p:nvSpPr>
            <p:spPr bwMode="auto">
              <a:xfrm>
                <a:off x="3276600" y="1836738"/>
                <a:ext cx="2711450" cy="601662"/>
              </a:xfrm>
              <a:prstGeom prst="ellipse">
                <a:avLst/>
              </a:prstGeom>
              <a:solidFill>
                <a:srgbClr val="66FF33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600" b="1"/>
                  <a:t>Tumbukan 3 </a:t>
                </a:r>
              </a:p>
              <a:p>
                <a:pPr algn="ctr"/>
                <a:r>
                  <a:rPr lang="en-US" sz="1600" b="1"/>
                  <a:t>lempeng tektonik</a:t>
                </a:r>
              </a:p>
            </p:txBody>
          </p:sp>
          <p:sp>
            <p:nvSpPr>
              <p:cNvPr id="17415" name="Rectangle 3"/>
              <p:cNvSpPr>
                <a:spLocks noChangeArrowheads="1"/>
              </p:cNvSpPr>
              <p:nvPr/>
            </p:nvSpPr>
            <p:spPr bwMode="auto">
              <a:xfrm>
                <a:off x="152400" y="2979738"/>
                <a:ext cx="2667000" cy="579437"/>
              </a:xfrm>
              <a:prstGeom prst="rect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Banyak hujan</a:t>
                </a:r>
              </a:p>
            </p:txBody>
          </p:sp>
          <p:sp>
            <p:nvSpPr>
              <p:cNvPr id="17416" name="AutoShape 5"/>
              <p:cNvSpPr>
                <a:spLocks noChangeArrowheads="1"/>
              </p:cNvSpPr>
              <p:nvPr/>
            </p:nvSpPr>
            <p:spPr bwMode="auto">
              <a:xfrm>
                <a:off x="849313" y="404813"/>
                <a:ext cx="7378700" cy="814387"/>
              </a:xfrm>
              <a:prstGeom prst="roundRect">
                <a:avLst>
                  <a:gd name="adj" fmla="val 16667"/>
                </a:avLst>
              </a:prstGeom>
              <a:solidFill>
                <a:srgbClr val="FF99FF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4000" b="1">
                    <a:solidFill>
                      <a:srgbClr val="FF0000"/>
                    </a:solidFill>
                    <a:latin typeface="Arial Narrow" pitchFamily="34" charset="0"/>
                  </a:rPr>
                  <a:t>KAUSALITAS BENCANA</a:t>
                </a:r>
              </a:p>
            </p:txBody>
          </p:sp>
          <p:sp>
            <p:nvSpPr>
              <p:cNvPr id="17417" name="AutoShape 6"/>
              <p:cNvSpPr>
                <a:spLocks noChangeArrowheads="1"/>
              </p:cNvSpPr>
              <p:nvPr/>
            </p:nvSpPr>
            <p:spPr bwMode="auto">
              <a:xfrm>
                <a:off x="304800" y="4114800"/>
                <a:ext cx="23622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Banjir</a:t>
                </a:r>
              </a:p>
            </p:txBody>
          </p:sp>
          <p:sp>
            <p:nvSpPr>
              <p:cNvPr id="17418" name="AutoShape 7"/>
              <p:cNvSpPr>
                <a:spLocks noChangeArrowheads="1"/>
              </p:cNvSpPr>
              <p:nvPr/>
            </p:nvSpPr>
            <p:spPr bwMode="auto">
              <a:xfrm>
                <a:off x="304800" y="4648200"/>
                <a:ext cx="23622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Longsor</a:t>
                </a:r>
              </a:p>
            </p:txBody>
          </p:sp>
          <p:sp>
            <p:nvSpPr>
              <p:cNvPr id="17419" name="AutoShape 8"/>
              <p:cNvSpPr>
                <a:spLocks noChangeArrowheads="1"/>
              </p:cNvSpPr>
              <p:nvPr/>
            </p:nvSpPr>
            <p:spPr bwMode="auto">
              <a:xfrm>
                <a:off x="304800" y="5181600"/>
                <a:ext cx="23622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Puting beliung</a:t>
                </a:r>
              </a:p>
            </p:txBody>
          </p:sp>
          <p:sp>
            <p:nvSpPr>
              <p:cNvPr id="17420" name="AutoShape 9"/>
              <p:cNvSpPr>
                <a:spLocks noChangeArrowheads="1"/>
              </p:cNvSpPr>
              <p:nvPr/>
            </p:nvSpPr>
            <p:spPr bwMode="auto">
              <a:xfrm>
                <a:off x="304800" y="5715000"/>
                <a:ext cx="23622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Kekeringan</a:t>
                </a:r>
              </a:p>
            </p:txBody>
          </p:sp>
          <p:sp>
            <p:nvSpPr>
              <p:cNvPr id="17421" name="AutoShape 10"/>
              <p:cNvSpPr>
                <a:spLocks noChangeArrowheads="1"/>
              </p:cNvSpPr>
              <p:nvPr/>
            </p:nvSpPr>
            <p:spPr bwMode="auto">
              <a:xfrm>
                <a:off x="304800" y="6248400"/>
                <a:ext cx="23622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Favourable bibit penyakit</a:t>
                </a:r>
              </a:p>
            </p:txBody>
          </p:sp>
          <p:sp>
            <p:nvSpPr>
              <p:cNvPr id="17422" name="Rectangle 11"/>
              <p:cNvSpPr>
                <a:spLocks noChangeArrowheads="1"/>
              </p:cNvSpPr>
              <p:nvPr/>
            </p:nvSpPr>
            <p:spPr bwMode="auto">
              <a:xfrm>
                <a:off x="3321050" y="2979738"/>
                <a:ext cx="2667000" cy="579437"/>
              </a:xfrm>
              <a:prstGeom prst="rect">
                <a:avLst/>
              </a:prstGeom>
              <a:solidFill>
                <a:schemeClr val="accent1"/>
              </a:solidFill>
              <a:ln w="571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Banyak tumbuh gunungapi</a:t>
                </a:r>
              </a:p>
            </p:txBody>
          </p:sp>
          <p:sp>
            <p:nvSpPr>
              <p:cNvPr id="17423" name="AutoShape 12"/>
              <p:cNvSpPr>
                <a:spLocks noChangeArrowheads="1"/>
              </p:cNvSpPr>
              <p:nvPr/>
            </p:nvSpPr>
            <p:spPr bwMode="auto">
              <a:xfrm>
                <a:off x="3397250" y="4114800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Gempabumi</a:t>
                </a:r>
              </a:p>
            </p:txBody>
          </p:sp>
          <p:sp>
            <p:nvSpPr>
              <p:cNvPr id="17424" name="AutoShape 13"/>
              <p:cNvSpPr>
                <a:spLocks noChangeArrowheads="1"/>
              </p:cNvSpPr>
              <p:nvPr/>
            </p:nvSpPr>
            <p:spPr bwMode="auto">
              <a:xfrm>
                <a:off x="3397250" y="4648200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Tsunami</a:t>
                </a:r>
              </a:p>
            </p:txBody>
          </p:sp>
          <p:sp>
            <p:nvSpPr>
              <p:cNvPr id="17425" name="AutoShape 14"/>
              <p:cNvSpPr>
                <a:spLocks noChangeArrowheads="1"/>
              </p:cNvSpPr>
              <p:nvPr/>
            </p:nvSpPr>
            <p:spPr bwMode="auto">
              <a:xfrm>
                <a:off x="3397250" y="5181600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Erupsi gunungapi</a:t>
                </a:r>
              </a:p>
            </p:txBody>
          </p:sp>
          <p:sp>
            <p:nvSpPr>
              <p:cNvPr id="17426" name="AutoShape 15"/>
              <p:cNvSpPr>
                <a:spLocks noChangeArrowheads="1"/>
              </p:cNvSpPr>
              <p:nvPr/>
            </p:nvSpPr>
            <p:spPr bwMode="auto">
              <a:xfrm>
                <a:off x="3397250" y="5715000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Banjir lahar</a:t>
                </a:r>
              </a:p>
            </p:txBody>
          </p:sp>
          <p:sp>
            <p:nvSpPr>
              <p:cNvPr id="17427" name="Oval 17"/>
              <p:cNvSpPr>
                <a:spLocks noChangeArrowheads="1"/>
              </p:cNvSpPr>
              <p:nvPr/>
            </p:nvSpPr>
            <p:spPr bwMode="auto">
              <a:xfrm>
                <a:off x="152400" y="1828800"/>
                <a:ext cx="2711450" cy="601663"/>
              </a:xfrm>
              <a:prstGeom prst="ellipse">
                <a:avLst/>
              </a:prstGeom>
              <a:solidFill>
                <a:srgbClr val="66FF33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sz="1600" b="1"/>
                  <a:t>Iklim tropika basah</a:t>
                </a:r>
              </a:p>
            </p:txBody>
          </p:sp>
          <p:sp>
            <p:nvSpPr>
              <p:cNvPr id="17428" name="AutoShape 20"/>
              <p:cNvSpPr>
                <a:spLocks noChangeArrowheads="1"/>
              </p:cNvSpPr>
              <p:nvPr/>
            </p:nvSpPr>
            <p:spPr bwMode="auto">
              <a:xfrm>
                <a:off x="6445250" y="4106863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Konflik antar-suku</a:t>
                </a:r>
              </a:p>
            </p:txBody>
          </p:sp>
          <p:sp>
            <p:nvSpPr>
              <p:cNvPr id="17429" name="AutoShape 21"/>
              <p:cNvSpPr>
                <a:spLocks noChangeArrowheads="1"/>
              </p:cNvSpPr>
              <p:nvPr/>
            </p:nvSpPr>
            <p:spPr bwMode="auto">
              <a:xfrm>
                <a:off x="6445250" y="4640263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Kerusuhan</a:t>
                </a:r>
              </a:p>
            </p:txBody>
          </p:sp>
          <p:sp>
            <p:nvSpPr>
              <p:cNvPr id="17430" name="AutoShape 22"/>
              <p:cNvSpPr>
                <a:spLocks noChangeArrowheads="1"/>
              </p:cNvSpPr>
              <p:nvPr/>
            </p:nvSpPr>
            <p:spPr bwMode="auto">
              <a:xfrm>
                <a:off x="6445250" y="5173663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Kriminalitas</a:t>
                </a:r>
              </a:p>
            </p:txBody>
          </p:sp>
          <p:sp>
            <p:nvSpPr>
              <p:cNvPr id="17431" name="AutoShape 23"/>
              <p:cNvSpPr>
                <a:spLocks noChangeArrowheads="1"/>
              </p:cNvSpPr>
              <p:nvPr/>
            </p:nvSpPr>
            <p:spPr bwMode="auto">
              <a:xfrm>
                <a:off x="6445250" y="5707063"/>
                <a:ext cx="2438400" cy="457200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571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b="1">
                    <a:latin typeface="Arial Narrow" pitchFamily="34" charset="0"/>
                  </a:rPr>
                  <a:t>Bencana sosial</a:t>
                </a:r>
              </a:p>
            </p:txBody>
          </p:sp>
          <p:sp>
            <p:nvSpPr>
              <p:cNvPr id="17432" name="AutoShape 24"/>
              <p:cNvSpPr>
                <a:spLocks noChangeArrowheads="1"/>
              </p:cNvSpPr>
              <p:nvPr/>
            </p:nvSpPr>
            <p:spPr bwMode="auto">
              <a:xfrm>
                <a:off x="4343400" y="1295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3" name="AutoShape 25"/>
              <p:cNvSpPr>
                <a:spLocks noChangeArrowheads="1"/>
              </p:cNvSpPr>
              <p:nvPr/>
            </p:nvSpPr>
            <p:spPr bwMode="auto">
              <a:xfrm>
                <a:off x="7439025" y="1295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4" name="AutoShape 26"/>
              <p:cNvSpPr>
                <a:spLocks noChangeArrowheads="1"/>
              </p:cNvSpPr>
              <p:nvPr/>
            </p:nvSpPr>
            <p:spPr bwMode="auto">
              <a:xfrm>
                <a:off x="1295400" y="1295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chemeClr val="tx2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5" name="AutoShape 27"/>
              <p:cNvSpPr>
                <a:spLocks noChangeArrowheads="1"/>
              </p:cNvSpPr>
              <p:nvPr/>
            </p:nvSpPr>
            <p:spPr bwMode="auto">
              <a:xfrm>
                <a:off x="4343400" y="25146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6" name="AutoShape 28"/>
              <p:cNvSpPr>
                <a:spLocks noChangeArrowheads="1"/>
              </p:cNvSpPr>
              <p:nvPr/>
            </p:nvSpPr>
            <p:spPr bwMode="auto">
              <a:xfrm>
                <a:off x="7439025" y="25146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7" name="AutoShape 29"/>
              <p:cNvSpPr>
                <a:spLocks noChangeArrowheads="1"/>
              </p:cNvSpPr>
              <p:nvPr/>
            </p:nvSpPr>
            <p:spPr bwMode="auto">
              <a:xfrm>
                <a:off x="1295400" y="25146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FF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8" name="AutoShape 30"/>
              <p:cNvSpPr>
                <a:spLocks noChangeArrowheads="1"/>
              </p:cNvSpPr>
              <p:nvPr/>
            </p:nvSpPr>
            <p:spPr bwMode="auto">
              <a:xfrm>
                <a:off x="4343400" y="3581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39" name="AutoShape 31"/>
              <p:cNvSpPr>
                <a:spLocks noChangeArrowheads="1"/>
              </p:cNvSpPr>
              <p:nvPr/>
            </p:nvSpPr>
            <p:spPr bwMode="auto">
              <a:xfrm>
                <a:off x="1295400" y="3581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40" name="AutoShape 32"/>
              <p:cNvSpPr>
                <a:spLocks noChangeArrowheads="1"/>
              </p:cNvSpPr>
              <p:nvPr/>
            </p:nvSpPr>
            <p:spPr bwMode="auto">
              <a:xfrm>
                <a:off x="7515225" y="3581400"/>
                <a:ext cx="485775" cy="457200"/>
              </a:xfrm>
              <a:prstGeom prst="downArrow">
                <a:avLst>
                  <a:gd name="adj1" fmla="val 50000"/>
                  <a:gd name="adj2" fmla="val 25000"/>
                </a:avLst>
              </a:prstGeom>
              <a:solidFill>
                <a:srgbClr val="FF0000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id-ID" b="1"/>
              </a:p>
            </p:txBody>
          </p:sp>
          <p:sp>
            <p:nvSpPr>
              <p:cNvPr id="17441" name="AutoShape 34"/>
              <p:cNvSpPr>
                <a:spLocks noChangeArrowheads="1"/>
              </p:cNvSpPr>
              <p:nvPr/>
            </p:nvSpPr>
            <p:spPr bwMode="auto">
              <a:xfrm>
                <a:off x="5653088" y="1876425"/>
                <a:ext cx="976312" cy="485775"/>
              </a:xfrm>
              <a:prstGeom prst="rightArrow">
                <a:avLst>
                  <a:gd name="adj1" fmla="val 50000"/>
                  <a:gd name="adj2" fmla="val 50245"/>
                </a:avLst>
              </a:prstGeom>
              <a:solidFill>
                <a:srgbClr val="000099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17442" name="AutoShape 35"/>
              <p:cNvSpPr>
                <a:spLocks noChangeArrowheads="1"/>
              </p:cNvSpPr>
              <p:nvPr/>
            </p:nvSpPr>
            <p:spPr bwMode="auto">
              <a:xfrm>
                <a:off x="2514600" y="1905000"/>
                <a:ext cx="976313" cy="485775"/>
              </a:xfrm>
              <a:prstGeom prst="leftArrow">
                <a:avLst>
                  <a:gd name="adj1" fmla="val 50000"/>
                  <a:gd name="adj2" fmla="val 50245"/>
                </a:avLst>
              </a:prstGeom>
              <a:solidFill>
                <a:srgbClr val="000099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</p:grpSp>
      </p:grp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ndonesia_rel_2002lr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" y="493713"/>
            <a:ext cx="8961438" cy="6326187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78050" y="6337300"/>
            <a:ext cx="41211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sz="800"/>
              <a:t>Source: http://www.lib.utexas.edu/maps/middle_east_and_asia/indonesia_rel_2002.jpg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82563" y="566738"/>
            <a:ext cx="8794750" cy="5478462"/>
            <a:chOff x="115" y="357"/>
            <a:chExt cx="5540" cy="3451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115" y="357"/>
              <a:ext cx="5540" cy="3451"/>
              <a:chOff x="2351" y="197"/>
              <a:chExt cx="3287" cy="1950"/>
            </a:xfrm>
          </p:grpSpPr>
          <p:sp>
            <p:nvSpPr>
              <p:cNvPr id="26630" name="Freeform 6"/>
              <p:cNvSpPr>
                <a:spLocks/>
              </p:cNvSpPr>
              <p:nvPr/>
            </p:nvSpPr>
            <p:spPr bwMode="auto">
              <a:xfrm>
                <a:off x="2351" y="800"/>
                <a:ext cx="2847" cy="1347"/>
              </a:xfrm>
              <a:custGeom>
                <a:avLst/>
                <a:gdLst/>
                <a:ahLst/>
                <a:cxnLst>
                  <a:cxn ang="0">
                    <a:pos x="0" y="183"/>
                  </a:cxn>
                  <a:cxn ang="0">
                    <a:pos x="102" y="305"/>
                  </a:cxn>
                  <a:cxn ang="0">
                    <a:pos x="190" y="420"/>
                  </a:cxn>
                  <a:cxn ang="0">
                    <a:pos x="312" y="569"/>
                  </a:cxn>
                  <a:cxn ang="0">
                    <a:pos x="448" y="779"/>
                  </a:cxn>
                  <a:cxn ang="0">
                    <a:pos x="597" y="975"/>
                  </a:cxn>
                  <a:cxn ang="0">
                    <a:pos x="746" y="1084"/>
                  </a:cxn>
                  <a:cxn ang="0">
                    <a:pos x="1024" y="1172"/>
                  </a:cxn>
                  <a:cxn ang="0">
                    <a:pos x="1241" y="1213"/>
                  </a:cxn>
                  <a:cxn ang="0">
                    <a:pos x="1464" y="1240"/>
                  </a:cxn>
                  <a:cxn ang="0">
                    <a:pos x="1620" y="1260"/>
                  </a:cxn>
                  <a:cxn ang="0">
                    <a:pos x="1810" y="1246"/>
                  </a:cxn>
                  <a:cxn ang="0">
                    <a:pos x="1884" y="1341"/>
                  </a:cxn>
                  <a:cxn ang="0">
                    <a:pos x="2027" y="1280"/>
                  </a:cxn>
                  <a:cxn ang="0">
                    <a:pos x="2182" y="1192"/>
                  </a:cxn>
                  <a:cxn ang="0">
                    <a:pos x="2338" y="1131"/>
                  </a:cxn>
                  <a:cxn ang="0">
                    <a:pos x="2454" y="1111"/>
                  </a:cxn>
                  <a:cxn ang="0">
                    <a:pos x="2616" y="1030"/>
                  </a:cxn>
                  <a:cxn ang="0">
                    <a:pos x="2623" y="874"/>
                  </a:cxn>
                  <a:cxn ang="0">
                    <a:pos x="2434" y="770"/>
                  </a:cxn>
                  <a:cxn ang="0">
                    <a:pos x="2115" y="731"/>
                  </a:cxn>
                  <a:cxn ang="0">
                    <a:pos x="1911" y="684"/>
                  </a:cxn>
                  <a:cxn ang="0">
                    <a:pos x="1986" y="637"/>
                  </a:cxn>
                  <a:cxn ang="0">
                    <a:pos x="2149" y="623"/>
                  </a:cxn>
                  <a:cxn ang="0">
                    <a:pos x="2257" y="555"/>
                  </a:cxn>
                  <a:cxn ang="0">
                    <a:pos x="2243" y="311"/>
                  </a:cxn>
                  <a:cxn ang="0">
                    <a:pos x="2406" y="128"/>
                  </a:cxn>
                  <a:cxn ang="0">
                    <a:pos x="2636" y="81"/>
                  </a:cxn>
                  <a:cxn ang="0">
                    <a:pos x="2847" y="0"/>
                  </a:cxn>
                </a:cxnLst>
                <a:rect l="0" t="0" r="r" b="b"/>
                <a:pathLst>
                  <a:path w="2847" h="1347">
                    <a:moveTo>
                      <a:pt x="0" y="183"/>
                    </a:moveTo>
                    <a:cubicBezTo>
                      <a:pt x="17" y="203"/>
                      <a:pt x="70" y="265"/>
                      <a:pt x="102" y="305"/>
                    </a:cubicBezTo>
                    <a:cubicBezTo>
                      <a:pt x="134" y="345"/>
                      <a:pt x="155" y="376"/>
                      <a:pt x="190" y="420"/>
                    </a:cubicBezTo>
                    <a:cubicBezTo>
                      <a:pt x="225" y="464"/>
                      <a:pt x="269" y="509"/>
                      <a:pt x="312" y="569"/>
                    </a:cubicBezTo>
                    <a:cubicBezTo>
                      <a:pt x="355" y="629"/>
                      <a:pt x="401" y="711"/>
                      <a:pt x="448" y="779"/>
                    </a:cubicBezTo>
                    <a:cubicBezTo>
                      <a:pt x="495" y="847"/>
                      <a:pt x="547" y="924"/>
                      <a:pt x="597" y="975"/>
                    </a:cubicBezTo>
                    <a:cubicBezTo>
                      <a:pt x="647" y="1026"/>
                      <a:pt x="675" y="1051"/>
                      <a:pt x="746" y="1084"/>
                    </a:cubicBezTo>
                    <a:cubicBezTo>
                      <a:pt x="817" y="1117"/>
                      <a:pt x="941" y="1150"/>
                      <a:pt x="1024" y="1172"/>
                    </a:cubicBezTo>
                    <a:cubicBezTo>
                      <a:pt x="1107" y="1194"/>
                      <a:pt x="1168" y="1202"/>
                      <a:pt x="1241" y="1213"/>
                    </a:cubicBezTo>
                    <a:cubicBezTo>
                      <a:pt x="1314" y="1224"/>
                      <a:pt x="1401" y="1232"/>
                      <a:pt x="1464" y="1240"/>
                    </a:cubicBezTo>
                    <a:cubicBezTo>
                      <a:pt x="1527" y="1248"/>
                      <a:pt x="1562" y="1259"/>
                      <a:pt x="1620" y="1260"/>
                    </a:cubicBezTo>
                    <a:cubicBezTo>
                      <a:pt x="1678" y="1261"/>
                      <a:pt x="1766" y="1232"/>
                      <a:pt x="1810" y="1246"/>
                    </a:cubicBezTo>
                    <a:cubicBezTo>
                      <a:pt x="1854" y="1260"/>
                      <a:pt x="1848" y="1335"/>
                      <a:pt x="1884" y="1341"/>
                    </a:cubicBezTo>
                    <a:cubicBezTo>
                      <a:pt x="1920" y="1347"/>
                      <a:pt x="1977" y="1305"/>
                      <a:pt x="2027" y="1280"/>
                    </a:cubicBezTo>
                    <a:cubicBezTo>
                      <a:pt x="2077" y="1255"/>
                      <a:pt x="2130" y="1217"/>
                      <a:pt x="2182" y="1192"/>
                    </a:cubicBezTo>
                    <a:cubicBezTo>
                      <a:pt x="2234" y="1167"/>
                      <a:pt x="2293" y="1144"/>
                      <a:pt x="2338" y="1131"/>
                    </a:cubicBezTo>
                    <a:cubicBezTo>
                      <a:pt x="2383" y="1118"/>
                      <a:pt x="2408" y="1128"/>
                      <a:pt x="2454" y="1111"/>
                    </a:cubicBezTo>
                    <a:cubicBezTo>
                      <a:pt x="2500" y="1094"/>
                      <a:pt x="2588" y="1070"/>
                      <a:pt x="2616" y="1030"/>
                    </a:cubicBezTo>
                    <a:cubicBezTo>
                      <a:pt x="2644" y="990"/>
                      <a:pt x="2653" y="917"/>
                      <a:pt x="2623" y="874"/>
                    </a:cubicBezTo>
                    <a:cubicBezTo>
                      <a:pt x="2593" y="831"/>
                      <a:pt x="2519" y="794"/>
                      <a:pt x="2434" y="770"/>
                    </a:cubicBezTo>
                    <a:cubicBezTo>
                      <a:pt x="2349" y="746"/>
                      <a:pt x="2202" y="745"/>
                      <a:pt x="2115" y="731"/>
                    </a:cubicBezTo>
                    <a:cubicBezTo>
                      <a:pt x="2028" y="717"/>
                      <a:pt x="1932" y="700"/>
                      <a:pt x="1911" y="684"/>
                    </a:cubicBezTo>
                    <a:cubicBezTo>
                      <a:pt x="1890" y="668"/>
                      <a:pt x="1946" y="647"/>
                      <a:pt x="1986" y="637"/>
                    </a:cubicBezTo>
                    <a:cubicBezTo>
                      <a:pt x="2026" y="627"/>
                      <a:pt x="2104" y="637"/>
                      <a:pt x="2149" y="623"/>
                    </a:cubicBezTo>
                    <a:cubicBezTo>
                      <a:pt x="2194" y="609"/>
                      <a:pt x="2241" y="607"/>
                      <a:pt x="2257" y="555"/>
                    </a:cubicBezTo>
                    <a:cubicBezTo>
                      <a:pt x="2273" y="503"/>
                      <a:pt x="2218" y="382"/>
                      <a:pt x="2243" y="311"/>
                    </a:cubicBezTo>
                    <a:cubicBezTo>
                      <a:pt x="2268" y="240"/>
                      <a:pt x="2341" y="166"/>
                      <a:pt x="2406" y="128"/>
                    </a:cubicBezTo>
                    <a:cubicBezTo>
                      <a:pt x="2471" y="90"/>
                      <a:pt x="2562" y="102"/>
                      <a:pt x="2636" y="81"/>
                    </a:cubicBezTo>
                    <a:cubicBezTo>
                      <a:pt x="2710" y="60"/>
                      <a:pt x="2803" y="17"/>
                      <a:pt x="2847" y="0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1" name="Freeform 7"/>
              <p:cNvSpPr>
                <a:spLocks/>
              </p:cNvSpPr>
              <p:nvPr/>
            </p:nvSpPr>
            <p:spPr bwMode="auto">
              <a:xfrm>
                <a:off x="4581" y="1388"/>
                <a:ext cx="1057" cy="204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115" y="1"/>
                  </a:cxn>
                  <a:cxn ang="0">
                    <a:pos x="285" y="15"/>
                  </a:cxn>
                  <a:cxn ang="0">
                    <a:pos x="420" y="42"/>
                  </a:cxn>
                  <a:cxn ang="0">
                    <a:pos x="576" y="69"/>
                  </a:cxn>
                  <a:cxn ang="0">
                    <a:pos x="732" y="103"/>
                  </a:cxn>
                  <a:cxn ang="0">
                    <a:pos x="881" y="164"/>
                  </a:cxn>
                  <a:cxn ang="0">
                    <a:pos x="1057" y="204"/>
                  </a:cxn>
                </a:cxnLst>
                <a:rect l="0" t="0" r="r" b="b"/>
                <a:pathLst>
                  <a:path w="1057" h="204">
                    <a:moveTo>
                      <a:pt x="0" y="8"/>
                    </a:moveTo>
                    <a:cubicBezTo>
                      <a:pt x="18" y="7"/>
                      <a:pt x="68" y="0"/>
                      <a:pt x="115" y="1"/>
                    </a:cubicBezTo>
                    <a:cubicBezTo>
                      <a:pt x="162" y="2"/>
                      <a:pt x="234" y="8"/>
                      <a:pt x="285" y="15"/>
                    </a:cubicBezTo>
                    <a:cubicBezTo>
                      <a:pt x="336" y="22"/>
                      <a:pt x="372" y="33"/>
                      <a:pt x="420" y="42"/>
                    </a:cubicBezTo>
                    <a:cubicBezTo>
                      <a:pt x="468" y="51"/>
                      <a:pt x="524" y="59"/>
                      <a:pt x="576" y="69"/>
                    </a:cubicBezTo>
                    <a:cubicBezTo>
                      <a:pt x="628" y="79"/>
                      <a:pt x="681" y="87"/>
                      <a:pt x="732" y="103"/>
                    </a:cubicBezTo>
                    <a:cubicBezTo>
                      <a:pt x="783" y="119"/>
                      <a:pt x="827" y="147"/>
                      <a:pt x="881" y="164"/>
                    </a:cubicBezTo>
                    <a:cubicBezTo>
                      <a:pt x="935" y="181"/>
                      <a:pt x="1020" y="196"/>
                      <a:pt x="1057" y="204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2" name="Freeform 8"/>
              <p:cNvSpPr>
                <a:spLocks/>
              </p:cNvSpPr>
              <p:nvPr/>
            </p:nvSpPr>
            <p:spPr bwMode="auto">
              <a:xfrm>
                <a:off x="3995" y="197"/>
                <a:ext cx="692" cy="847"/>
              </a:xfrm>
              <a:custGeom>
                <a:avLst/>
                <a:gdLst/>
                <a:ahLst/>
                <a:cxnLst>
                  <a:cxn ang="0">
                    <a:pos x="633" y="847"/>
                  </a:cxn>
                  <a:cxn ang="0">
                    <a:pos x="640" y="623"/>
                  </a:cxn>
                  <a:cxn ang="0">
                    <a:pos x="613" y="501"/>
                  </a:cxn>
                  <a:cxn ang="0">
                    <a:pos x="166" y="609"/>
                  </a:cxn>
                  <a:cxn ang="0">
                    <a:pos x="132" y="460"/>
                  </a:cxn>
                  <a:cxn ang="0">
                    <a:pos x="78" y="338"/>
                  </a:cxn>
                  <a:cxn ang="0">
                    <a:pos x="10" y="142"/>
                  </a:cxn>
                  <a:cxn ang="0">
                    <a:pos x="17" y="0"/>
                  </a:cxn>
                </a:cxnLst>
                <a:rect l="0" t="0" r="r" b="b"/>
                <a:pathLst>
                  <a:path w="692" h="847">
                    <a:moveTo>
                      <a:pt x="633" y="847"/>
                    </a:moveTo>
                    <a:cubicBezTo>
                      <a:pt x="634" y="811"/>
                      <a:pt x="643" y="681"/>
                      <a:pt x="640" y="623"/>
                    </a:cubicBezTo>
                    <a:cubicBezTo>
                      <a:pt x="637" y="565"/>
                      <a:pt x="692" y="503"/>
                      <a:pt x="613" y="501"/>
                    </a:cubicBezTo>
                    <a:cubicBezTo>
                      <a:pt x="534" y="499"/>
                      <a:pt x="246" y="616"/>
                      <a:pt x="166" y="609"/>
                    </a:cubicBezTo>
                    <a:cubicBezTo>
                      <a:pt x="86" y="602"/>
                      <a:pt x="147" y="505"/>
                      <a:pt x="132" y="460"/>
                    </a:cubicBezTo>
                    <a:cubicBezTo>
                      <a:pt x="117" y="415"/>
                      <a:pt x="98" y="391"/>
                      <a:pt x="78" y="338"/>
                    </a:cubicBezTo>
                    <a:cubicBezTo>
                      <a:pt x="58" y="285"/>
                      <a:pt x="20" y="198"/>
                      <a:pt x="10" y="142"/>
                    </a:cubicBezTo>
                    <a:cubicBezTo>
                      <a:pt x="0" y="86"/>
                      <a:pt x="16" y="30"/>
                      <a:pt x="17" y="0"/>
                    </a:cubicBezTo>
                  </a:path>
                </a:pathLst>
              </a:custGeom>
              <a:noFill/>
              <a:ln w="38100" cap="flat" cmpd="sng">
                <a:solidFill>
                  <a:srgbClr val="FF0000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633" name="AutoShape 9"/>
            <p:cNvSpPr>
              <a:spLocks noChangeArrowheads="1"/>
            </p:cNvSpPr>
            <p:nvPr/>
          </p:nvSpPr>
          <p:spPr bwMode="auto">
            <a:xfrm rot="-243691">
              <a:off x="366" y="2702"/>
              <a:ext cx="229" cy="481"/>
            </a:xfrm>
            <a:prstGeom prst="upArrow">
              <a:avLst>
                <a:gd name="adj1" fmla="val 50000"/>
                <a:gd name="adj2" fmla="val 52511"/>
              </a:avLst>
            </a:prstGeom>
            <a:solidFill>
              <a:srgbClr val="A500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4" name="AutoShape 10"/>
            <p:cNvSpPr>
              <a:spLocks noChangeArrowheads="1"/>
            </p:cNvSpPr>
            <p:nvPr/>
          </p:nvSpPr>
          <p:spPr bwMode="auto">
            <a:xfrm rot="10340961">
              <a:off x="1495" y="1608"/>
              <a:ext cx="229" cy="481"/>
            </a:xfrm>
            <a:prstGeom prst="upArrow">
              <a:avLst>
                <a:gd name="adj1" fmla="val 50000"/>
                <a:gd name="adj2" fmla="val 52511"/>
              </a:avLst>
            </a:prstGeom>
            <a:solidFill>
              <a:srgbClr val="A500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5" name="AutoShape 11"/>
            <p:cNvSpPr>
              <a:spLocks noChangeArrowheads="1"/>
            </p:cNvSpPr>
            <p:nvPr/>
          </p:nvSpPr>
          <p:spPr bwMode="auto">
            <a:xfrm rot="16457371">
              <a:off x="4741" y="2081"/>
              <a:ext cx="241" cy="459"/>
            </a:xfrm>
            <a:prstGeom prst="upArrow">
              <a:avLst>
                <a:gd name="adj1" fmla="val 50000"/>
                <a:gd name="adj2" fmla="val 47614"/>
              </a:avLst>
            </a:prstGeom>
            <a:solidFill>
              <a:srgbClr val="A5002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36" name="Text Box 12"/>
            <p:cNvSpPr txBox="1">
              <a:spLocks noChangeArrowheads="1"/>
            </p:cNvSpPr>
            <p:nvPr/>
          </p:nvSpPr>
          <p:spPr bwMode="auto">
            <a:xfrm>
              <a:off x="211" y="3587"/>
              <a:ext cx="1697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de-AT" sz="1400" b="1">
                  <a:solidFill>
                    <a:srgbClr val="FF0000"/>
                  </a:solidFill>
                </a:rPr>
                <a:t>INDIA-AUSTRALIAN PLATE</a:t>
              </a:r>
              <a:endParaRPr lang="de-DE" sz="1400" b="1">
                <a:solidFill>
                  <a:srgbClr val="FF0000"/>
                </a:solidFill>
              </a:endParaRPr>
            </a:p>
          </p:txBody>
        </p:sp>
        <p:sp>
          <p:nvSpPr>
            <p:cNvPr id="26637" name="Text Box 13"/>
            <p:cNvSpPr txBox="1">
              <a:spLocks noChangeArrowheads="1"/>
            </p:cNvSpPr>
            <p:nvPr/>
          </p:nvSpPr>
          <p:spPr bwMode="auto">
            <a:xfrm>
              <a:off x="4921" y="1567"/>
              <a:ext cx="604" cy="32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de-AT" sz="1400" b="1">
                  <a:solidFill>
                    <a:srgbClr val="FF0000"/>
                  </a:solidFill>
                </a:rPr>
                <a:t>PACIFIC PLATE</a:t>
              </a:r>
              <a:endParaRPr lang="de-DE" sz="1400" b="1">
                <a:solidFill>
                  <a:srgbClr val="FF0000"/>
                </a:solidFill>
              </a:endParaRPr>
            </a:p>
          </p:txBody>
        </p:sp>
        <p:sp>
          <p:nvSpPr>
            <p:cNvPr id="26638" name="Text Box 14"/>
            <p:cNvSpPr txBox="1">
              <a:spLocks noChangeArrowheads="1"/>
            </p:cNvSpPr>
            <p:nvPr/>
          </p:nvSpPr>
          <p:spPr bwMode="auto">
            <a:xfrm>
              <a:off x="846" y="1382"/>
              <a:ext cx="1203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/>
              <a:r>
                <a:rPr lang="de-AT" sz="1400" b="1">
                  <a:solidFill>
                    <a:srgbClr val="FF0000"/>
                  </a:solidFill>
                </a:rPr>
                <a:t>EURASIAN PLATE</a:t>
              </a:r>
              <a:endParaRPr lang="de-DE" sz="1400" b="1">
                <a:solidFill>
                  <a:srgbClr val="FF0000"/>
                </a:solidFill>
              </a:endParaRPr>
            </a:p>
          </p:txBody>
        </p:sp>
        <p:sp>
          <p:nvSpPr>
            <p:cNvPr id="26639" name="Text Box 15"/>
            <p:cNvSpPr txBox="1">
              <a:spLocks noChangeArrowheads="1"/>
            </p:cNvSpPr>
            <p:nvPr/>
          </p:nvSpPr>
          <p:spPr bwMode="auto">
            <a:xfrm>
              <a:off x="3159" y="625"/>
              <a:ext cx="1250" cy="192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de-AT" sz="1400" b="1">
                  <a:solidFill>
                    <a:srgbClr val="FF0000"/>
                  </a:solidFill>
                </a:rPr>
                <a:t>PHILIPPINES PLATE</a:t>
              </a:r>
              <a:endParaRPr lang="de-DE" sz="1400" b="1">
                <a:solidFill>
                  <a:srgbClr val="FF0000"/>
                </a:solidFill>
              </a:endParaRPr>
            </a:p>
          </p:txBody>
        </p:sp>
      </p:grpSp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7324725" y="1401763"/>
            <a:ext cx="703263" cy="371475"/>
            <a:chOff x="2109" y="164"/>
            <a:chExt cx="544" cy="272"/>
          </a:xfrm>
        </p:grpSpPr>
        <p:sp>
          <p:nvSpPr>
            <p:cNvPr id="26641" name="Rectangle 17"/>
            <p:cNvSpPr>
              <a:spLocks noChangeArrowheads="1"/>
            </p:cNvSpPr>
            <p:nvPr/>
          </p:nvSpPr>
          <p:spPr bwMode="auto">
            <a:xfrm>
              <a:off x="2109" y="164"/>
              <a:ext cx="544" cy="136"/>
            </a:xfrm>
            <a:prstGeom prst="rect">
              <a:avLst/>
            </a:prstGeom>
            <a:solidFill>
              <a:srgbClr val="FF0000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642" name="Rectangle 18"/>
            <p:cNvSpPr>
              <a:spLocks noChangeArrowheads="1"/>
            </p:cNvSpPr>
            <p:nvPr/>
          </p:nvSpPr>
          <p:spPr bwMode="auto">
            <a:xfrm>
              <a:off x="2109" y="300"/>
              <a:ext cx="544" cy="136"/>
            </a:xfrm>
            <a:prstGeom prst="rect">
              <a:avLst/>
            </a:prstGeom>
            <a:solidFill>
              <a:schemeClr val="bg1"/>
            </a:solidFill>
            <a:ln w="63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1866900" y="93663"/>
            <a:ext cx="544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/>
              <a:t>SITUASI TEKTONIK DI KEPULAUAN INDONESIA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KP&amp;SM"/>
          <p:cNvPicPr>
            <a:picLocks noChangeAspect="1" noChangeArrowheads="1"/>
          </p:cNvPicPr>
          <p:nvPr/>
        </p:nvPicPr>
        <p:blipFill>
          <a:blip r:embed="rId2" cstate="print">
            <a:lum bright="-14000" contrast="16000"/>
          </a:blip>
          <a:srcRect/>
          <a:stretch>
            <a:fillRect/>
          </a:stretch>
        </p:blipFill>
        <p:spPr bwMode="auto">
          <a:xfrm>
            <a:off x="0" y="708025"/>
            <a:ext cx="9144000" cy="5986463"/>
          </a:xfrm>
          <a:prstGeom prst="rect">
            <a:avLst/>
          </a:prstGeom>
          <a:noFill/>
        </p:spPr>
      </p:pic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76200" y="69850"/>
            <a:ext cx="48180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Wilayah D.I.Yogyakarta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1" y="219735"/>
            <a:ext cx="8121650" cy="6593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8538" y="2060575"/>
            <a:ext cx="6611937" cy="417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141663"/>
            <a:ext cx="2843213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Graben Bantul</a:t>
            </a:r>
          </a:p>
        </p:txBody>
      </p:sp>
      <p:sp>
        <p:nvSpPr>
          <p:cNvPr id="47109" name="Rectangle 6"/>
          <p:cNvSpPr>
            <a:spLocks noChangeArrowheads="1"/>
          </p:cNvSpPr>
          <p:nvPr/>
        </p:nvSpPr>
        <p:spPr bwMode="auto">
          <a:xfrm>
            <a:off x="900113" y="4005263"/>
            <a:ext cx="720725" cy="50482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7110" name="Line 7"/>
          <p:cNvSpPr>
            <a:spLocks noChangeShapeType="1"/>
          </p:cNvSpPr>
          <p:nvPr/>
        </p:nvSpPr>
        <p:spPr bwMode="auto">
          <a:xfrm>
            <a:off x="900113" y="4508500"/>
            <a:ext cx="1655762" cy="17287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1" name="Line 8"/>
          <p:cNvSpPr>
            <a:spLocks noChangeShapeType="1"/>
          </p:cNvSpPr>
          <p:nvPr/>
        </p:nvSpPr>
        <p:spPr bwMode="auto">
          <a:xfrm flipV="1">
            <a:off x="900113" y="2060575"/>
            <a:ext cx="1584325" cy="19446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7112" name="Rectangle 10"/>
          <p:cNvSpPr>
            <a:spLocks noChangeArrowheads="1"/>
          </p:cNvSpPr>
          <p:nvPr/>
        </p:nvSpPr>
        <p:spPr bwMode="auto">
          <a:xfrm rot="1927134">
            <a:off x="4437063" y="3305175"/>
            <a:ext cx="2790825" cy="244951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Tujuan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d-ID" dirty="0" smtClean="0"/>
              <a:t>Pelayanan kegawatdaruratan  sehari-hari maupun bencana di  Kab Bantul  dapat berjalan dengan baik</a:t>
            </a:r>
          </a:p>
          <a:p>
            <a:r>
              <a:rPr lang="id-ID" dirty="0" smtClean="0"/>
              <a:t>Adanya kepastian pelayanan kegawatdaruratan</a:t>
            </a:r>
          </a:p>
          <a:p>
            <a:r>
              <a:rPr lang="id-ID" dirty="0" smtClean="0"/>
              <a:t>Pelayanan  kepada masyarakat dapat berjalan dengan maksimal/optimal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Landasan Hukum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UU No 36 Th 2009</a:t>
            </a:r>
          </a:p>
          <a:p>
            <a:r>
              <a:rPr lang="id-ID" dirty="0" smtClean="0"/>
              <a:t>UU No 24 Tahun 2007</a:t>
            </a:r>
          </a:p>
          <a:p>
            <a:r>
              <a:rPr lang="id-ID" dirty="0" smtClean="0"/>
              <a:t>Inpres No 4 Th 2013</a:t>
            </a:r>
          </a:p>
          <a:p>
            <a:r>
              <a:rPr lang="id-ID" dirty="0" smtClean="0"/>
              <a:t>PMK No 64 Th 2013</a:t>
            </a:r>
          </a:p>
          <a:p>
            <a:r>
              <a:rPr lang="id-ID" dirty="0" smtClean="0"/>
              <a:t>PMK No 19 Th 2016</a:t>
            </a:r>
          </a:p>
          <a:p>
            <a:r>
              <a:rPr lang="id-ID" dirty="0" smtClean="0"/>
              <a:t>PMK No 01 Th 2012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Pelayanan Pra Hospital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d-ID" dirty="0" smtClean="0"/>
              <a:t>Fase awal atau pertama dalam SPGDT</a:t>
            </a:r>
          </a:p>
          <a:p>
            <a:r>
              <a:rPr lang="id-ID" dirty="0" smtClean="0"/>
              <a:t>pelayanan dari lokasi kejadian  s.d. IGD/Fasyankes</a:t>
            </a:r>
          </a:p>
          <a:p>
            <a:r>
              <a:rPr lang="id-ID" dirty="0" smtClean="0"/>
              <a:t>Pertolongan pertama ditempat kejadian</a:t>
            </a:r>
          </a:p>
          <a:p>
            <a:r>
              <a:rPr lang="id-ID" dirty="0" smtClean="0"/>
              <a:t>Ada saluran minta tolong dari masyarakat </a:t>
            </a:r>
            <a:r>
              <a:rPr lang="id-ID" dirty="0" smtClean="0">
                <a:sym typeface="Wingdings" pitchFamily="2" charset="2"/>
              </a:rPr>
              <a:t> </a:t>
            </a:r>
            <a:r>
              <a:rPr lang="id-ID" dirty="0" smtClean="0"/>
              <a:t>Butuh informasi dan komunikasi kegawat daruratan yang dengan segera bisa diakses oleh masyarakat</a:t>
            </a:r>
          </a:p>
          <a:p>
            <a:r>
              <a:rPr lang="id-ID" dirty="0" smtClean="0"/>
              <a:t>Transportasi / Evakuasi medis</a:t>
            </a:r>
          </a:p>
          <a:p>
            <a:r>
              <a:rPr lang="id-ID" dirty="0" smtClean="0"/>
              <a:t>Adanya jaminan pelayanan di Fasyankes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Bentuk Pelayanan Pra Hospital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Call Center</a:t>
            </a:r>
          </a:p>
          <a:p>
            <a:r>
              <a:rPr lang="id-ID" dirty="0" smtClean="0"/>
              <a:t>Public Safety Center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Angka kecelakaan lalu lintas meningkat</a:t>
            </a:r>
          </a:p>
          <a:p>
            <a:r>
              <a:rPr lang="id-ID" dirty="0" smtClean="0"/>
              <a:t>Kondisi jalan</a:t>
            </a:r>
          </a:p>
          <a:p>
            <a:r>
              <a:rPr lang="id-ID" dirty="0" smtClean="0"/>
              <a:t>Kepatuhan pengendara</a:t>
            </a:r>
          </a:p>
          <a:p>
            <a:r>
              <a:rPr lang="id-ID" dirty="0" smtClean="0"/>
              <a:t>Kondisi armada</a:t>
            </a:r>
            <a:endParaRPr lang="id-ID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143380"/>
            <a:ext cx="4071966" cy="227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2786058"/>
            <a:ext cx="2070083" cy="2760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SPGDT</a:t>
            </a:r>
            <a:endParaRPr lang="id-ID" dirty="0"/>
          </a:p>
        </p:txBody>
      </p:sp>
      <p:sp>
        <p:nvSpPr>
          <p:cNvPr id="3" name="Rectangle 2"/>
          <p:cNvSpPr/>
          <p:nvPr/>
        </p:nvSpPr>
        <p:spPr>
          <a:xfrm>
            <a:off x="642910" y="5715016"/>
            <a:ext cx="2357454" cy="8572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Pre Hospital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500034" y="1500174"/>
            <a:ext cx="2214578" cy="107157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Kegawatdaruaratan bencana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4071934" y="5715016"/>
            <a:ext cx="2000264" cy="85725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rgbClr val="FF0000"/>
                </a:solidFill>
              </a:rPr>
              <a:t>Intra Hospital</a:t>
            </a:r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215206" y="5643578"/>
            <a:ext cx="1571636" cy="8572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Inter Hospital</a:t>
            </a:r>
            <a:endParaRPr lang="id-ID" dirty="0"/>
          </a:p>
        </p:txBody>
      </p:sp>
      <p:sp>
        <p:nvSpPr>
          <p:cNvPr id="7" name="Oval 6"/>
          <p:cNvSpPr/>
          <p:nvPr/>
        </p:nvSpPr>
        <p:spPr>
          <a:xfrm>
            <a:off x="7143768" y="1428736"/>
            <a:ext cx="1643074" cy="1143008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Sistem Rujukan</a:t>
            </a:r>
            <a:endParaRPr lang="id-ID" dirty="0"/>
          </a:p>
        </p:txBody>
      </p:sp>
      <p:sp>
        <p:nvSpPr>
          <p:cNvPr id="8" name="Oval 7"/>
          <p:cNvSpPr/>
          <p:nvPr/>
        </p:nvSpPr>
        <p:spPr>
          <a:xfrm>
            <a:off x="3428992" y="1357298"/>
            <a:ext cx="3071834" cy="157163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>
                <a:solidFill>
                  <a:srgbClr val="FF0000"/>
                </a:solidFill>
              </a:rPr>
              <a:t>Kesiapsiagaan Rs dalam bencana</a:t>
            </a:r>
            <a:endParaRPr lang="id-ID" dirty="0">
              <a:solidFill>
                <a:srgbClr val="FF000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5720" y="4143380"/>
            <a:ext cx="1143008" cy="85725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Call Center</a:t>
            </a:r>
            <a:endParaRPr lang="id-ID" dirty="0"/>
          </a:p>
        </p:txBody>
      </p:sp>
      <p:sp>
        <p:nvSpPr>
          <p:cNvPr id="10" name="Rectangle 9"/>
          <p:cNvSpPr/>
          <p:nvPr/>
        </p:nvSpPr>
        <p:spPr>
          <a:xfrm>
            <a:off x="1857356" y="4143380"/>
            <a:ext cx="1071570" cy="785818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PSC</a:t>
            </a:r>
            <a:endParaRPr lang="id-ID" dirty="0"/>
          </a:p>
        </p:txBody>
      </p:sp>
      <p:sp>
        <p:nvSpPr>
          <p:cNvPr id="11" name="Rectangle 10"/>
          <p:cNvSpPr/>
          <p:nvPr/>
        </p:nvSpPr>
        <p:spPr>
          <a:xfrm>
            <a:off x="4143372" y="4286256"/>
            <a:ext cx="1714512" cy="71438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Rumah sakit</a:t>
            </a:r>
            <a:endParaRPr lang="id-ID" dirty="0"/>
          </a:p>
        </p:txBody>
      </p:sp>
      <p:sp>
        <p:nvSpPr>
          <p:cNvPr id="12" name="Rectangle 11"/>
          <p:cNvSpPr/>
          <p:nvPr/>
        </p:nvSpPr>
        <p:spPr>
          <a:xfrm>
            <a:off x="7286644" y="2786058"/>
            <a:ext cx="1143008" cy="428628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RS Type A</a:t>
            </a:r>
            <a:endParaRPr lang="id-ID" dirty="0"/>
          </a:p>
        </p:txBody>
      </p:sp>
      <p:sp>
        <p:nvSpPr>
          <p:cNvPr id="13" name="Rectangle 12"/>
          <p:cNvSpPr/>
          <p:nvPr/>
        </p:nvSpPr>
        <p:spPr>
          <a:xfrm>
            <a:off x="7358082" y="3500438"/>
            <a:ext cx="1143008" cy="500066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RS Type B</a:t>
            </a:r>
            <a:endParaRPr lang="id-ID" dirty="0"/>
          </a:p>
        </p:txBody>
      </p:sp>
      <p:sp>
        <p:nvSpPr>
          <p:cNvPr id="14" name="Rectangle 13"/>
          <p:cNvSpPr/>
          <p:nvPr/>
        </p:nvSpPr>
        <p:spPr>
          <a:xfrm>
            <a:off x="7286644" y="4286256"/>
            <a:ext cx="1428760" cy="50006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RS Type C</a:t>
            </a:r>
            <a:endParaRPr lang="id-ID" dirty="0"/>
          </a:p>
        </p:txBody>
      </p:sp>
      <p:sp>
        <p:nvSpPr>
          <p:cNvPr id="15" name="Rectangle 14"/>
          <p:cNvSpPr/>
          <p:nvPr/>
        </p:nvSpPr>
        <p:spPr>
          <a:xfrm>
            <a:off x="7358082" y="5072074"/>
            <a:ext cx="1357322" cy="357190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RS Type D</a:t>
            </a:r>
            <a:endParaRPr lang="id-ID" dirty="0"/>
          </a:p>
        </p:txBody>
      </p:sp>
      <p:pic>
        <p:nvPicPr>
          <p:cNvPr id="34" name="Picture 4" descr="CPR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357430"/>
            <a:ext cx="796925" cy="1008063"/>
          </a:xfrm>
          <a:prstGeom prst="rect">
            <a:avLst/>
          </a:prstGeom>
          <a:solidFill>
            <a:srgbClr val="1F0492"/>
          </a:solidFill>
          <a:ln w="9525">
            <a:solidFill>
              <a:srgbClr val="FF3300"/>
            </a:solidFill>
            <a:miter lim="800000"/>
            <a:headEnd/>
            <a:tailEnd/>
          </a:ln>
        </p:spPr>
      </p:pic>
      <p:pic>
        <p:nvPicPr>
          <p:cNvPr id="35" name="Picture 5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071670" y="3786190"/>
            <a:ext cx="709246" cy="470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7" name="Picture 5" descr="9A7A9ADD"/>
          <p:cNvPicPr>
            <a:picLocks noChangeAspect="1" noChangeArrowheads="1"/>
          </p:cNvPicPr>
          <p:nvPr/>
        </p:nvPicPr>
        <p:blipFill>
          <a:blip r:embed="rId5"/>
          <a:srcRect l="11995" t="8746" r="26016" b="37520"/>
          <a:stretch>
            <a:fillRect/>
          </a:stretch>
        </p:blipFill>
        <p:spPr bwMode="auto">
          <a:xfrm>
            <a:off x="4429124" y="3143248"/>
            <a:ext cx="1141413" cy="1143000"/>
          </a:xfrm>
          <a:prstGeom prst="rect">
            <a:avLst/>
          </a:prstGeom>
          <a:noFill/>
          <a:ln w="38100">
            <a:solidFill>
              <a:srgbClr val="663300"/>
            </a:solidFill>
            <a:prstDash val="dash"/>
            <a:miter lim="800000"/>
            <a:headEnd/>
            <a:tailEnd/>
          </a:ln>
        </p:spPr>
      </p:pic>
      <p:sp>
        <p:nvSpPr>
          <p:cNvPr id="27" name="Right Arrow 26"/>
          <p:cNvSpPr/>
          <p:nvPr/>
        </p:nvSpPr>
        <p:spPr>
          <a:xfrm>
            <a:off x="6286512" y="4143380"/>
            <a:ext cx="78581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aphicFrame>
        <p:nvGraphicFramePr>
          <p:cNvPr id="18434" name="Object 7"/>
          <p:cNvGraphicFramePr>
            <a:graphicFrameLocks noChangeAspect="1"/>
          </p:cNvGraphicFramePr>
          <p:nvPr/>
        </p:nvGraphicFramePr>
        <p:xfrm>
          <a:off x="1857357" y="2643183"/>
          <a:ext cx="1077648" cy="714380"/>
        </p:xfrm>
        <a:graphic>
          <a:graphicData uri="http://schemas.openxmlformats.org/presentationml/2006/ole">
            <p:oleObj spid="_x0000_s34818" name="Clip" r:id="rId6" imgW="2872130" imgH="2174443" progId="">
              <p:embed/>
            </p:oleObj>
          </a:graphicData>
        </a:graphic>
      </p:graphicFrame>
      <p:sp>
        <p:nvSpPr>
          <p:cNvPr id="30" name="Right Arrow 29"/>
          <p:cNvSpPr/>
          <p:nvPr/>
        </p:nvSpPr>
        <p:spPr>
          <a:xfrm>
            <a:off x="3071802" y="3286124"/>
            <a:ext cx="785818" cy="64294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Up Arrow 31"/>
          <p:cNvSpPr/>
          <p:nvPr/>
        </p:nvSpPr>
        <p:spPr>
          <a:xfrm>
            <a:off x="2214546" y="3429000"/>
            <a:ext cx="214314" cy="28575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Down Arrow 35"/>
          <p:cNvSpPr/>
          <p:nvPr/>
        </p:nvSpPr>
        <p:spPr>
          <a:xfrm>
            <a:off x="785786" y="3500438"/>
            <a:ext cx="21431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Right Arrow 37"/>
          <p:cNvSpPr/>
          <p:nvPr/>
        </p:nvSpPr>
        <p:spPr>
          <a:xfrm>
            <a:off x="1500166" y="4500570"/>
            <a:ext cx="285752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Up Arrow 27"/>
          <p:cNvSpPr/>
          <p:nvPr/>
        </p:nvSpPr>
        <p:spPr>
          <a:xfrm>
            <a:off x="7786710" y="3286124"/>
            <a:ext cx="71438" cy="1428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9" name="Up Arrow 38"/>
          <p:cNvSpPr/>
          <p:nvPr/>
        </p:nvSpPr>
        <p:spPr>
          <a:xfrm>
            <a:off x="7858148" y="4071942"/>
            <a:ext cx="71438" cy="14287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0" name="Up Arrow 39"/>
          <p:cNvSpPr/>
          <p:nvPr/>
        </p:nvSpPr>
        <p:spPr>
          <a:xfrm>
            <a:off x="7858148" y="4857760"/>
            <a:ext cx="142876" cy="21431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id-ID" dirty="0" smtClean="0"/>
              <a:t>Skema pelayanan </a:t>
            </a:r>
            <a:r>
              <a:rPr lang="id-ID" i="1" dirty="0" smtClean="0"/>
              <a:t>tanggap darurat</a:t>
            </a:r>
            <a:endParaRPr lang="id-ID" i="1" dirty="0"/>
          </a:p>
        </p:txBody>
      </p:sp>
      <p:sp>
        <p:nvSpPr>
          <p:cNvPr id="3" name="Rounded Rectangle 2"/>
          <p:cNvSpPr/>
          <p:nvPr/>
        </p:nvSpPr>
        <p:spPr>
          <a:xfrm>
            <a:off x="1071538" y="857232"/>
            <a:ext cx="2143140" cy="12858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Kejadian Kegawatdaruratan</a:t>
            </a:r>
          </a:p>
          <a:p>
            <a:pPr algn="ctr"/>
            <a:r>
              <a:rPr lang="id-ID" dirty="0" smtClean="0"/>
              <a:t>S /B</a:t>
            </a:r>
          </a:p>
          <a:p>
            <a:pPr algn="ctr"/>
            <a:r>
              <a:rPr lang="id-ID" dirty="0" smtClean="0"/>
              <a:t>119</a:t>
            </a:r>
          </a:p>
          <a:p>
            <a:pPr algn="ctr"/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3929058" y="1071546"/>
            <a:ext cx="192882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Call Center   </a:t>
            </a:r>
            <a:endParaRPr lang="id-ID" dirty="0"/>
          </a:p>
        </p:txBody>
      </p:sp>
      <p:sp>
        <p:nvSpPr>
          <p:cNvPr id="5" name="Rectangle 4"/>
          <p:cNvSpPr/>
          <p:nvPr/>
        </p:nvSpPr>
        <p:spPr>
          <a:xfrm>
            <a:off x="4786314" y="2643182"/>
            <a:ext cx="2643206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PSC</a:t>
            </a:r>
          </a:p>
          <a:p>
            <a:pPr algn="ctr"/>
            <a:r>
              <a:rPr lang="id-ID" dirty="0" smtClean="0"/>
              <a:t>Ambulan Gawat Darurat </a:t>
            </a:r>
          </a:p>
          <a:p>
            <a:pPr algn="ctr"/>
            <a:endParaRPr lang="id-ID" dirty="0"/>
          </a:p>
        </p:txBody>
      </p:sp>
      <p:sp>
        <p:nvSpPr>
          <p:cNvPr id="6" name="Rectangle 5"/>
          <p:cNvSpPr/>
          <p:nvPr/>
        </p:nvSpPr>
        <p:spPr>
          <a:xfrm>
            <a:off x="7643834" y="6000768"/>
            <a:ext cx="121444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Fasyankes</a:t>
            </a:r>
            <a:endParaRPr lang="id-ID" dirty="0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4929190" y="5643578"/>
          <a:ext cx="1266825" cy="839787"/>
        </p:xfrm>
        <a:graphic>
          <a:graphicData uri="http://schemas.openxmlformats.org/presentationml/2006/ole">
            <p:oleObj spid="_x0000_s35842" name="Clip" r:id="rId3" imgW="2872130" imgH="2174443" progId="">
              <p:embed/>
            </p:oleObj>
          </a:graphicData>
        </a:graphic>
      </p:graphicFrame>
      <p:pic>
        <p:nvPicPr>
          <p:cNvPr id="8" name="Picture 53" descr="Ambu cro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500438"/>
            <a:ext cx="151393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7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96150" y="4643446"/>
            <a:ext cx="1847850" cy="14382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0" name="Picture 3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643570" y="1071546"/>
            <a:ext cx="919165" cy="114300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1" name="Right Arrow 10"/>
          <p:cNvSpPr/>
          <p:nvPr/>
        </p:nvSpPr>
        <p:spPr>
          <a:xfrm>
            <a:off x="3357554" y="1428736"/>
            <a:ext cx="500066" cy="2857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Down Arrow 11"/>
          <p:cNvSpPr/>
          <p:nvPr/>
        </p:nvSpPr>
        <p:spPr>
          <a:xfrm>
            <a:off x="5357818" y="2285992"/>
            <a:ext cx="357190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Right Arrow 13"/>
          <p:cNvSpPr/>
          <p:nvPr/>
        </p:nvSpPr>
        <p:spPr>
          <a:xfrm>
            <a:off x="6286512" y="5643578"/>
            <a:ext cx="857256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5" name="Rectangle 14"/>
          <p:cNvSpPr/>
          <p:nvPr/>
        </p:nvSpPr>
        <p:spPr>
          <a:xfrm>
            <a:off x="1000100" y="2643182"/>
            <a:ext cx="1643074" cy="92869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PUSDALOPS BPBD DIY</a:t>
            </a:r>
            <a:endParaRPr lang="id-ID" dirty="0"/>
          </a:p>
        </p:txBody>
      </p:sp>
      <p:sp>
        <p:nvSpPr>
          <p:cNvPr id="16" name="Down Arrow 15"/>
          <p:cNvSpPr/>
          <p:nvPr/>
        </p:nvSpPr>
        <p:spPr>
          <a:xfrm>
            <a:off x="642910" y="2285992"/>
            <a:ext cx="285752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Bent-Up Arrow 16"/>
          <p:cNvSpPr/>
          <p:nvPr/>
        </p:nvSpPr>
        <p:spPr>
          <a:xfrm>
            <a:off x="2714612" y="2214554"/>
            <a:ext cx="1643074" cy="714380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8" name="Picture 53" descr="Ambu cro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3286124"/>
            <a:ext cx="151393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Rectangle 18"/>
          <p:cNvSpPr/>
          <p:nvPr/>
        </p:nvSpPr>
        <p:spPr>
          <a:xfrm>
            <a:off x="3143240" y="4357694"/>
            <a:ext cx="221457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Lokasi kegawatdaruratan</a:t>
            </a:r>
            <a:endParaRPr lang="id-ID" dirty="0"/>
          </a:p>
        </p:txBody>
      </p:sp>
      <p:sp>
        <p:nvSpPr>
          <p:cNvPr id="20" name="Rectangle 19"/>
          <p:cNvSpPr/>
          <p:nvPr/>
        </p:nvSpPr>
        <p:spPr>
          <a:xfrm>
            <a:off x="2285984" y="5786454"/>
            <a:ext cx="150019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Tim SAR</a:t>
            </a:r>
            <a:endParaRPr lang="id-ID" dirty="0"/>
          </a:p>
        </p:txBody>
      </p:sp>
      <p:sp>
        <p:nvSpPr>
          <p:cNvPr id="21" name="Down Arrow 20"/>
          <p:cNvSpPr/>
          <p:nvPr/>
        </p:nvSpPr>
        <p:spPr>
          <a:xfrm>
            <a:off x="3286116" y="5357826"/>
            <a:ext cx="214314" cy="28575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ight Arrow 21"/>
          <p:cNvSpPr/>
          <p:nvPr/>
        </p:nvSpPr>
        <p:spPr>
          <a:xfrm>
            <a:off x="3929058" y="6000768"/>
            <a:ext cx="642942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Down Arrow 22"/>
          <p:cNvSpPr/>
          <p:nvPr/>
        </p:nvSpPr>
        <p:spPr>
          <a:xfrm>
            <a:off x="4786314" y="3929066"/>
            <a:ext cx="214314" cy="4286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4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0694" y="5214950"/>
            <a:ext cx="523107" cy="481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5000636"/>
            <a:ext cx="714380" cy="68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Rectangle 25"/>
          <p:cNvSpPr/>
          <p:nvPr/>
        </p:nvSpPr>
        <p:spPr>
          <a:xfrm>
            <a:off x="0" y="1214422"/>
            <a:ext cx="64291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TRC</a:t>
            </a:r>
            <a:endParaRPr lang="id-ID" dirty="0"/>
          </a:p>
        </p:txBody>
      </p:sp>
      <p:sp>
        <p:nvSpPr>
          <p:cNvPr id="27" name="Left-Right Arrow 26"/>
          <p:cNvSpPr/>
          <p:nvPr/>
        </p:nvSpPr>
        <p:spPr>
          <a:xfrm>
            <a:off x="714348" y="1571612"/>
            <a:ext cx="357190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Untuk memastikan adanya pelayanan lanjutan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Adanya informasi ketersediaan sumber daya di fasyankes lanjutan ( RS)</a:t>
            </a:r>
          </a:p>
          <a:p>
            <a:r>
              <a:rPr lang="id-ID" dirty="0" smtClean="0"/>
              <a:t>Harus ada aplikasi yang menyajikan ketersediaan sumber daya RS </a:t>
            </a:r>
          </a:p>
          <a:p>
            <a:r>
              <a:rPr lang="id-ID" dirty="0" smtClean="0"/>
              <a:t>Pelayanan, sarpras, peralatan, SDM</a:t>
            </a:r>
          </a:p>
          <a:p>
            <a:r>
              <a:rPr lang="id-ID" dirty="0" smtClean="0"/>
              <a:t>Ketersediaan TT ( ICU,ICCU, ICU,NICU)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Pelayanan tsb diatas sdh ada di DIY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Aplikasi SPGDT DIY</a:t>
            </a:r>
          </a:p>
          <a:p>
            <a:r>
              <a:rPr lang="id-ID" dirty="0" smtClean="0"/>
              <a:t>Profilling Fasyankes</a:t>
            </a:r>
          </a:p>
          <a:p>
            <a:r>
              <a:rPr lang="id-ID" dirty="0" smtClean="0"/>
              <a:t>Pedoman Rujukan Pelayanan Kesehatan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47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80828"/>
            <a:ext cx="8229600" cy="3364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57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138184"/>
            <a:ext cx="8229600" cy="34499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68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72258"/>
            <a:ext cx="8229600" cy="2981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78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349692"/>
            <a:ext cx="8229600" cy="3026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88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30232"/>
            <a:ext cx="8229600" cy="4265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798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962108"/>
            <a:ext cx="8229600" cy="3802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/>
          </p:cNvSpPr>
          <p:nvPr/>
        </p:nvSpPr>
        <p:spPr bwMode="auto">
          <a:xfrm>
            <a:off x="971600" y="18601"/>
            <a:ext cx="6781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id-ID" sz="3600">
                <a:ln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chemeClr val="tx1"/>
                  </a:glow>
                </a:effectLst>
                <a:latin typeface="Agency FB" pitchFamily="34" charset="0"/>
              </a:rPr>
              <a:t>ISU GLOBAL KESELAMATAN JALAN</a:t>
            </a:r>
          </a:p>
        </p:txBody>
      </p:sp>
      <p:graphicFrame>
        <p:nvGraphicFramePr>
          <p:cNvPr id="10" name="Group 2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43662893"/>
              </p:ext>
            </p:extLst>
          </p:nvPr>
        </p:nvGraphicFramePr>
        <p:xfrm>
          <a:off x="2051720" y="704401"/>
          <a:ext cx="6858000" cy="5791199"/>
        </p:xfrm>
        <a:graphic>
          <a:graphicData uri="http://schemas.openxmlformats.org/drawingml/2006/table">
            <a:tbl>
              <a:tblPr/>
              <a:tblGrid>
                <a:gridCol w="351541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3425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55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1990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2020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55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PENYAKIT ATAU KERUGIAN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PENYAKIT ATAU KERUGIAN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8802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1. Infeksi Radang Pernafasan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2. Penyakit Diare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3. Kondisi Perinatal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4.Tekanan pada Katup Tunggal Utama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5. Penyakit Jantung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6. Penyakit pada Cerebro Vaskuler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7. TBC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8. Campak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9. </a:t>
                      </a: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Kecelakaan Lalu Lintas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92D05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10. Kelainan sejak Lahir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1. Penyakit Jantung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2.Tekanan pada Katup Tunggal Utama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3. </a:t>
                      </a:r>
                      <a:r>
                        <a:rPr kumimoji="0" lang="fi-FI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Kecelakaan Lalu Lintas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i-FI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4. Penyakit pada Cerebro Vaskuler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5. Chronic obstraktive  pulmonary diease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6. Infeksi Radang Pernafasan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7. TBC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8. Perang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9. Penyakit Diare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glow rad="127000">
                              <a:schemeClr val="tx1"/>
                            </a:glo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10. HIV</a:t>
                      </a:r>
                      <a:endParaRPr kumimoji="0" lang="id-ID" sz="1600" b="0" i="0" u="none" strike="noStrike" cap="none" normalizeH="0" baseline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glow rad="127000">
                            <a:schemeClr val="tx1"/>
                          </a:glo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67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Line 21"/>
          <p:cNvSpPr>
            <a:spLocks noChangeShapeType="1"/>
          </p:cNvSpPr>
          <p:nvPr/>
        </p:nvSpPr>
        <p:spPr bwMode="auto">
          <a:xfrm flipV="1">
            <a:off x="4794920" y="2990401"/>
            <a:ext cx="838200" cy="2209800"/>
          </a:xfrm>
          <a:prstGeom prst="line">
            <a:avLst/>
          </a:prstGeom>
          <a:noFill/>
          <a:ln w="38100">
            <a:solidFill>
              <a:srgbClr val="0D668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effectLst>
                <a:glow rad="127000">
                  <a:schemeClr val="tx1"/>
                </a:glow>
              </a:effectLst>
            </a:endParaRPr>
          </a:p>
        </p:txBody>
      </p:sp>
      <p:pic>
        <p:nvPicPr>
          <p:cNvPr id="2" name="Gambar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674" r="51074" b="25977"/>
          <a:stretch/>
        </p:blipFill>
        <p:spPr>
          <a:xfrm>
            <a:off x="189350" y="377990"/>
            <a:ext cx="1594013" cy="146941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Gambar 3"/>
          <p:cNvPicPr>
            <a:picLocks noChangeAspect="1"/>
          </p:cNvPicPr>
          <p:nvPr/>
        </p:nvPicPr>
        <p:blipFill rotWithShape="1">
          <a:blip r:embed="rId3"/>
          <a:srcRect l="12206" t="18505" r="53149" b="37402"/>
          <a:stretch/>
        </p:blipFill>
        <p:spPr>
          <a:xfrm>
            <a:off x="189350" y="1958310"/>
            <a:ext cx="1584176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Gambar 4"/>
          <p:cNvPicPr>
            <a:picLocks noChangeAspect="1"/>
          </p:cNvPicPr>
          <p:nvPr/>
        </p:nvPicPr>
        <p:blipFill rotWithShape="1">
          <a:blip r:embed="rId4"/>
          <a:srcRect l="12206" t="18504" r="54724" b="39502"/>
          <a:stretch/>
        </p:blipFill>
        <p:spPr>
          <a:xfrm>
            <a:off x="179512" y="3600000"/>
            <a:ext cx="1603852" cy="15274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Gambar 5"/>
          <p:cNvPicPr>
            <a:picLocks noChangeAspect="1"/>
          </p:cNvPicPr>
          <p:nvPr/>
        </p:nvPicPr>
        <p:blipFill rotWithShape="1">
          <a:blip r:embed="rId5"/>
          <a:srcRect l="12206" t="18505" r="52576" b="37402"/>
          <a:stretch/>
        </p:blipFill>
        <p:spPr>
          <a:xfrm>
            <a:off x="153345" y="5257000"/>
            <a:ext cx="1610343" cy="15121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Pelayanan Saat Ini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Di Kab Bantul</a:t>
            </a:r>
          </a:p>
          <a:p>
            <a:r>
              <a:rPr lang="id-ID" dirty="0" smtClean="0"/>
              <a:t>Sudah ada cikal bakal PSC</a:t>
            </a:r>
          </a:p>
          <a:p>
            <a:r>
              <a:rPr lang="id-ID" dirty="0" smtClean="0"/>
              <a:t>BES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d-ID" dirty="0" smtClean="0"/>
              <a:t>Alur Informasi, komunikasi dan pelayanan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smtClean="0"/>
              <a:t>PSC 119 DIY</a:t>
            </a:r>
            <a:endParaRPr lang="id-ID" dirty="0"/>
          </a:p>
        </p:txBody>
      </p:sp>
      <p:sp>
        <p:nvSpPr>
          <p:cNvPr id="4" name="Rounded Rectangle 3"/>
          <p:cNvSpPr/>
          <p:nvPr/>
        </p:nvSpPr>
        <p:spPr>
          <a:xfrm>
            <a:off x="428596" y="3214686"/>
            <a:ext cx="1928826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Terjadi kegawatdaruratan</a:t>
            </a:r>
          </a:p>
          <a:p>
            <a:pPr algn="ctr"/>
            <a:r>
              <a:rPr lang="id-ID" sz="1400" dirty="0" smtClean="0"/>
              <a:t>2924233</a:t>
            </a:r>
          </a:p>
          <a:p>
            <a:pPr algn="ctr"/>
            <a:r>
              <a:rPr lang="id-ID" dirty="0" smtClean="0"/>
              <a:t>(119)</a:t>
            </a:r>
            <a:endParaRPr lang="id-ID" dirty="0"/>
          </a:p>
        </p:txBody>
      </p:sp>
      <p:pic>
        <p:nvPicPr>
          <p:cNvPr id="5" name="Picture 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500438"/>
            <a:ext cx="481012" cy="5715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3214678" y="3286124"/>
            <a:ext cx="1785950" cy="857256"/>
          </a:xfrm>
          <a:prstGeom prst="rect">
            <a:avLst/>
          </a:prstGeom>
          <a:solidFill>
            <a:srgbClr val="CF841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dirty="0" smtClean="0"/>
              <a:t>Call Center  PSC 119 DIY </a:t>
            </a:r>
            <a:endParaRPr lang="id-ID" sz="1400" dirty="0"/>
          </a:p>
        </p:txBody>
      </p:sp>
      <p:sp>
        <p:nvSpPr>
          <p:cNvPr id="7" name="Rectangle 6"/>
          <p:cNvSpPr/>
          <p:nvPr/>
        </p:nvSpPr>
        <p:spPr>
          <a:xfrm>
            <a:off x="6286512" y="2500306"/>
            <a:ext cx="928694" cy="1571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dirty="0" smtClean="0">
                <a:solidFill>
                  <a:srgbClr val="FF0000"/>
                </a:solidFill>
              </a:rPr>
              <a:t>PSC </a:t>
            </a:r>
          </a:p>
          <a:p>
            <a:pPr algn="ctr"/>
            <a:r>
              <a:rPr lang="id-ID" sz="1600" dirty="0" smtClean="0">
                <a:solidFill>
                  <a:srgbClr val="FF0000"/>
                </a:solidFill>
              </a:rPr>
              <a:t>BES/GES/SES</a:t>
            </a:r>
          </a:p>
          <a:p>
            <a:pPr algn="ctr"/>
            <a:r>
              <a:rPr lang="id-ID" sz="1600" dirty="0" smtClean="0">
                <a:solidFill>
                  <a:srgbClr val="FF0000"/>
                </a:solidFill>
              </a:rPr>
              <a:t>AGD RS</a:t>
            </a:r>
          </a:p>
          <a:p>
            <a:pPr algn="ctr"/>
            <a:r>
              <a:rPr lang="id-ID" sz="1600" dirty="0" smtClean="0">
                <a:solidFill>
                  <a:srgbClr val="FF0000"/>
                </a:solidFill>
              </a:rPr>
              <a:t>AGD PMI</a:t>
            </a:r>
          </a:p>
          <a:p>
            <a:pPr algn="ctr"/>
            <a:endParaRPr lang="id-ID" sz="1200" dirty="0"/>
          </a:p>
        </p:txBody>
      </p:sp>
      <p:pic>
        <p:nvPicPr>
          <p:cNvPr id="8" name="Picture 53" descr="Ambu cro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58082" y="3500438"/>
            <a:ext cx="100928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6143636" y="5072074"/>
            <a:ext cx="1214446" cy="50006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100" dirty="0" smtClean="0"/>
              <a:t>Lokasi kegawatdaruratan</a:t>
            </a:r>
            <a:endParaRPr lang="id-ID" sz="1100" dirty="0"/>
          </a:p>
        </p:txBody>
      </p:sp>
      <p:graphicFrame>
        <p:nvGraphicFramePr>
          <p:cNvPr id="1026" name="Object 7"/>
          <p:cNvGraphicFramePr>
            <a:graphicFrameLocks noChangeAspect="1"/>
          </p:cNvGraphicFramePr>
          <p:nvPr/>
        </p:nvGraphicFramePr>
        <p:xfrm>
          <a:off x="6143636" y="5643578"/>
          <a:ext cx="1285884" cy="851955"/>
        </p:xfrm>
        <a:graphic>
          <a:graphicData uri="http://schemas.openxmlformats.org/presentationml/2006/ole">
            <p:oleObj spid="_x0000_s74754" name="Clip" r:id="rId5" imgW="2872130" imgH="2174443" progId="">
              <p:embed/>
            </p:oleObj>
          </a:graphicData>
        </a:graphic>
      </p:graphicFrame>
      <p:sp>
        <p:nvSpPr>
          <p:cNvPr id="11" name="Left Arrow Callout 10"/>
          <p:cNvSpPr/>
          <p:nvPr/>
        </p:nvSpPr>
        <p:spPr>
          <a:xfrm>
            <a:off x="2214546" y="5715016"/>
            <a:ext cx="3571900" cy="785818"/>
          </a:xfrm>
          <a:prstGeom prst="leftArrow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Tergantung kondisi korban</a:t>
            </a:r>
            <a:endParaRPr lang="id-ID" dirty="0"/>
          </a:p>
        </p:txBody>
      </p:sp>
      <p:pic>
        <p:nvPicPr>
          <p:cNvPr id="12" name="Picture 27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5357826"/>
            <a:ext cx="1214446" cy="6429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sp>
        <p:nvSpPr>
          <p:cNvPr id="13" name="TextBox 83"/>
          <p:cNvSpPr txBox="1">
            <a:spLocks noChangeArrowheads="1"/>
          </p:cNvSpPr>
          <p:nvPr/>
        </p:nvSpPr>
        <p:spPr bwMode="auto">
          <a:xfrm>
            <a:off x="0" y="6000768"/>
            <a:ext cx="14478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id-ID" altLang="en-US" sz="1400" b="1" dirty="0"/>
              <a:t>RUMAH </a:t>
            </a:r>
            <a:r>
              <a:rPr lang="id-ID" altLang="en-US" sz="1400" b="1" dirty="0" smtClean="0"/>
              <a:t>SAKIT </a:t>
            </a:r>
            <a:endParaRPr lang="id-ID" altLang="en-US" sz="1400" b="1" dirty="0"/>
          </a:p>
        </p:txBody>
      </p:sp>
      <p:pic>
        <p:nvPicPr>
          <p:cNvPr id="14" name="Picture 59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428860" y="5214950"/>
            <a:ext cx="1000132" cy="78581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29256" y="2643182"/>
            <a:ext cx="769206" cy="68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ight Arrow 15"/>
          <p:cNvSpPr/>
          <p:nvPr/>
        </p:nvSpPr>
        <p:spPr>
          <a:xfrm>
            <a:off x="2500298" y="3714752"/>
            <a:ext cx="428628" cy="28575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Right Arrow 16"/>
          <p:cNvSpPr/>
          <p:nvPr/>
        </p:nvSpPr>
        <p:spPr>
          <a:xfrm>
            <a:off x="5572132" y="3714752"/>
            <a:ext cx="428628" cy="214314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Down Arrow 17"/>
          <p:cNvSpPr/>
          <p:nvPr/>
        </p:nvSpPr>
        <p:spPr>
          <a:xfrm>
            <a:off x="6715140" y="4286256"/>
            <a:ext cx="285752" cy="571504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Left Arrow 18"/>
          <p:cNvSpPr/>
          <p:nvPr/>
        </p:nvSpPr>
        <p:spPr>
          <a:xfrm>
            <a:off x="5500694" y="3357562"/>
            <a:ext cx="428628" cy="142876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Up Arrow 19"/>
          <p:cNvSpPr/>
          <p:nvPr/>
        </p:nvSpPr>
        <p:spPr>
          <a:xfrm>
            <a:off x="7358082" y="4286256"/>
            <a:ext cx="285752" cy="1571636"/>
          </a:xfrm>
          <a:prstGeom prst="up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72396" y="5214950"/>
            <a:ext cx="769206" cy="68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55" descr="AG00385_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428728" y="3857628"/>
            <a:ext cx="1280847" cy="90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714348" y="4143380"/>
            <a:ext cx="8382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53" descr="Ambu crop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86644" y="3000372"/>
            <a:ext cx="100928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mtClean="0"/>
              <a:t>Sekian Terima Kasih</a:t>
            </a:r>
            <a:endParaRPr lang="id-ID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id-ID" b="1" dirty="0" smtClean="0"/>
              <a:t>Angka kecelakaan lalu lintas tinggi</a:t>
            </a:r>
          </a:p>
          <a:p>
            <a:pPr lvl="1"/>
            <a:r>
              <a:rPr lang="id-ID" dirty="0" smtClean="0"/>
              <a:t>Tahun 2011 = 32.657 meninggal</a:t>
            </a:r>
          </a:p>
          <a:p>
            <a:pPr lvl="1"/>
            <a:r>
              <a:rPr lang="id-ID" dirty="0" smtClean="0"/>
              <a:t>Tahun 2012 = 27.441 meninggal</a:t>
            </a:r>
          </a:p>
          <a:p>
            <a:pPr lvl="1"/>
            <a:r>
              <a:rPr lang="id-ID" dirty="0" smtClean="0"/>
              <a:t>Tahun 2013 = 25.157 meninggal</a:t>
            </a:r>
          </a:p>
          <a:p>
            <a:pPr lvl="1">
              <a:buNone/>
            </a:pPr>
            <a:r>
              <a:rPr lang="id-ID" dirty="0" smtClean="0"/>
              <a:t>		* sumber POLRI</a:t>
            </a:r>
          </a:p>
          <a:p>
            <a:pPr lvl="1">
              <a:buNone/>
            </a:pPr>
            <a:endParaRPr lang="id-ID" dirty="0" smtClean="0"/>
          </a:p>
          <a:p>
            <a:pPr lvl="1">
              <a:buFont typeface="Wingdings" pitchFamily="2" charset="2"/>
              <a:buChar char="§"/>
            </a:pPr>
            <a:r>
              <a:rPr lang="id-ID" dirty="0" smtClean="0">
                <a:solidFill>
                  <a:srgbClr val="C00000"/>
                </a:solidFill>
              </a:rPr>
              <a:t>Tahun 2013 80 orang/hari atau 3 orang /jam meninggal</a:t>
            </a:r>
          </a:p>
          <a:p>
            <a:pPr lvl="1">
              <a:buNone/>
            </a:pPr>
            <a:r>
              <a:rPr lang="id-ID" dirty="0" smtClean="0"/>
              <a:t>* Sumber POLRI</a:t>
            </a:r>
          </a:p>
          <a:p>
            <a:pPr lvl="1">
              <a:buNone/>
            </a:pPr>
            <a:endParaRPr lang="id-ID" dirty="0" smtClean="0"/>
          </a:p>
          <a:p>
            <a:pPr lvl="1">
              <a:buNone/>
            </a:pPr>
            <a:r>
              <a:rPr lang="id-ID" b="1" dirty="0" smtClean="0"/>
              <a:t>WHO</a:t>
            </a:r>
          </a:p>
          <a:p>
            <a:pPr lvl="1">
              <a:buNone/>
            </a:pPr>
            <a:r>
              <a:rPr lang="id-ID" dirty="0" smtClean="0"/>
              <a:t>1,24 jt jiwa meninggal/tahun</a:t>
            </a:r>
          </a:p>
          <a:p>
            <a:pPr lvl="1">
              <a:buNone/>
            </a:pPr>
            <a:r>
              <a:rPr lang="id-ID" dirty="0" smtClean="0"/>
              <a:t>50 jt jiwa mengalami luka-luka dan cacat tetap</a:t>
            </a:r>
          </a:p>
          <a:p>
            <a:pPr lvl="1">
              <a:buNone/>
            </a:pPr>
            <a:r>
              <a:rPr lang="id-ID" dirty="0" smtClean="0"/>
              <a:t>* Sumber tribun news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2" y="1698875"/>
            <a:ext cx="653179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2800" dirty="0" smtClean="0">
                <a:solidFill>
                  <a:schemeClr val="bg1"/>
                </a:solidFill>
                <a:effectLst>
                  <a:glow rad="228600">
                    <a:srgbClr val="000000"/>
                  </a:glow>
                </a:effectLst>
                <a:latin typeface="Aharoni" pitchFamily="2" charset="-79"/>
                <a:cs typeface="Aharoni" pitchFamily="2" charset="-79"/>
              </a:rPr>
              <a:t>Insidensi kematian akibat cedera pada tahun </a:t>
            </a:r>
            <a:r>
              <a:rPr lang="id-ID" sz="2800" dirty="0" smtClean="0">
                <a:solidFill>
                  <a:schemeClr val="bg1"/>
                </a:solidFill>
                <a:effectLst>
                  <a:glow rad="228600">
                    <a:srgbClr val="000000"/>
                  </a:glow>
                </a:effectLst>
                <a:latin typeface="Berlin Sans FB Demi" pitchFamily="34" charset="0"/>
                <a:cs typeface="Aharoni" pitchFamily="2" charset="-79"/>
              </a:rPr>
              <a:t>2004 </a:t>
            </a:r>
            <a:r>
              <a:rPr lang="id-ID" sz="2800" dirty="0" smtClean="0">
                <a:solidFill>
                  <a:schemeClr val="bg1"/>
                </a:solidFill>
                <a:effectLst>
                  <a:glow rad="228600">
                    <a:srgbClr val="000000"/>
                  </a:glow>
                </a:effectLst>
                <a:latin typeface="Aharoni" pitchFamily="2" charset="-79"/>
                <a:cs typeface="Aharoni" pitchFamily="2" charset="-79"/>
              </a:rPr>
              <a:t>sudah lebih besar dari kematian akibat penyakit menular (AIDS, TB dan malaria)</a:t>
            </a:r>
            <a:endParaRPr lang="id-ID" sz="2800" dirty="0">
              <a:solidFill>
                <a:schemeClr val="bg1"/>
              </a:solidFill>
              <a:effectLst>
                <a:glow rad="228600">
                  <a:srgbClr val="000000"/>
                </a:glo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63400" y="4070648"/>
            <a:ext cx="75009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800" b="1" dirty="0" smtClean="0">
                <a:solidFill>
                  <a:schemeClr val="bg1"/>
                </a:solidFill>
                <a:effectLst>
                  <a:glow rad="228600">
                    <a:srgbClr val="000000"/>
                  </a:glow>
                </a:effectLst>
              </a:rPr>
              <a:t>Diperkirakan kasus kematian akibat kecelakaan lalu lintas akan terus meningkat sampai tahun 2030 sesuai dengan perubahan transisi sosioekonomik/ geososioeknonomik</a:t>
            </a:r>
            <a:endParaRPr lang="id-ID" sz="2800" b="1" dirty="0">
              <a:solidFill>
                <a:schemeClr val="bg1"/>
              </a:solidFill>
              <a:effectLst>
                <a:glow rad="228600">
                  <a:srgbClr val="000000"/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45812" y="6542292"/>
            <a:ext cx="77867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400" b="1" i="1" dirty="0" smtClean="0">
                <a:solidFill>
                  <a:schemeClr val="bg1"/>
                </a:solidFill>
                <a:effectLst>
                  <a:glow rad="139700">
                    <a:srgbClr val="000000"/>
                  </a:glow>
                </a:effectLst>
              </a:rPr>
              <a:t>Sumber : presentasi Dirjen PP dan PL Kemenkes RI dalam TOT Gakce Tisan, 2011</a:t>
            </a:r>
            <a:endParaRPr lang="id-ID" sz="1400" b="1" i="1" dirty="0">
              <a:solidFill>
                <a:schemeClr val="bg1"/>
              </a:solidFill>
              <a:effectLst>
                <a:glow rad="139700">
                  <a:srgbClr val="000000"/>
                </a:glo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32" y="6581025"/>
            <a:ext cx="578647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i="1" dirty="0" smtClean="0">
                <a:solidFill>
                  <a:schemeClr val="bg1">
                    <a:lumMod val="75000"/>
                  </a:schemeClr>
                </a:solidFill>
              </a:rPr>
              <a:t>@chadi.doc/preentasi/tbc/2014</a:t>
            </a:r>
            <a:endParaRPr lang="id-ID" sz="12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130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Peningkatan kegawatdaruratan penyakit non efeksi</a:t>
            </a:r>
          </a:p>
          <a:p>
            <a:r>
              <a:rPr lang="id-ID" dirty="0" smtClean="0"/>
              <a:t>Terjadi pergeseran pola penyakit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258888" y="1185863"/>
            <a:ext cx="7129462" cy="461962"/>
          </a:xfrm>
          <a:prstGeom prst="rect">
            <a:avLst/>
          </a:prstGeom>
          <a:solidFill>
            <a:schemeClr val="bg2">
              <a:lumMod val="1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6859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altLang="id-ID" sz="2401" b="1" dirty="0">
                <a:solidFill>
                  <a:srgbClr val="FFFF00"/>
                </a:solidFill>
                <a:latin typeface="Calibri"/>
                <a:ea typeface="ヒラギノ角ゴ Pro W3" charset="-128"/>
                <a:sym typeface="Wingdings" pitchFamily="2" charset="2"/>
              </a:rPr>
              <a:t>PERUBAHAN </a:t>
            </a:r>
            <a:r>
              <a:rPr lang="en-US" altLang="id-ID" sz="2401" b="1" dirty="0">
                <a:solidFill>
                  <a:srgbClr val="FFFF00"/>
                </a:solidFill>
                <a:latin typeface="Calibri"/>
                <a:ea typeface="ヒラギノ角ゴ Pro W3" charset="-128"/>
                <a:sym typeface="Wingdings" pitchFamily="2" charset="2"/>
              </a:rPr>
              <a:t>B</a:t>
            </a:r>
            <a:r>
              <a:rPr lang="id-ID" altLang="id-ID" sz="2401" b="1" dirty="0">
                <a:solidFill>
                  <a:srgbClr val="FFFF00"/>
                </a:solidFill>
                <a:latin typeface="Calibri"/>
                <a:ea typeface="ヒラギノ角ゴ Pro W3" charset="-128"/>
                <a:sym typeface="Wingdings" pitchFamily="2" charset="2"/>
              </a:rPr>
              <a:t>EBAN PENYAKIT</a:t>
            </a:r>
            <a:endParaRPr lang="en-US" altLang="id-ID" sz="2401" b="1" dirty="0">
              <a:solidFill>
                <a:srgbClr val="FFFF00"/>
              </a:solidFill>
              <a:latin typeface="Calibri"/>
              <a:ea typeface="ヒラギノ角ゴ Pro W3" charset="-128"/>
            </a:endParaRPr>
          </a:p>
        </p:txBody>
      </p:sp>
      <p:sp>
        <p:nvSpPr>
          <p:cNvPr id="17411" name="TextBox 19"/>
          <p:cNvSpPr txBox="1">
            <a:spLocks noChangeArrowheads="1"/>
          </p:cNvSpPr>
          <p:nvPr/>
        </p:nvSpPr>
        <p:spPr bwMode="auto">
          <a:xfrm>
            <a:off x="95250" y="6502400"/>
            <a:ext cx="4360863" cy="24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68598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altLang="id-ID" sz="975" i="1" dirty="0">
                <a:solidFill>
                  <a:prstClr val="black"/>
                </a:solidFill>
                <a:latin typeface="Cambria" pitchFamily="18" charset="0"/>
              </a:rPr>
              <a:t>Sumber data: Global burden of diseases (2010) dan Health Sector Review (2014)</a:t>
            </a:r>
            <a:endParaRPr lang="en-US" altLang="id-ID" sz="975" i="1" dirty="0">
              <a:solidFill>
                <a:prstClr val="black"/>
              </a:solidFill>
              <a:latin typeface="Cambria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5413" y="1647825"/>
          <a:ext cx="8943976" cy="487362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16001"/>
                <a:gridCol w="1828800"/>
                <a:gridCol w="650874"/>
                <a:gridCol w="457200"/>
                <a:gridCol w="1863727"/>
                <a:gridCol w="419100"/>
                <a:gridCol w="419100"/>
                <a:gridCol w="2289174"/>
              </a:tblGrid>
              <a:tr h="460031"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Peringkat</a:t>
                      </a:r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Tahun 1990</a:t>
                      </a:r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Tahun 2010</a:t>
                      </a: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Tahun 2015</a:t>
                      </a:r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1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ISPA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1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Stroke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1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latin typeface="+mn-lt"/>
                        </a:rPr>
                        <a:t>Stroke</a:t>
                      </a:r>
                      <a:endParaRPr lang="id-ID" sz="14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2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l"/>
                      <a:r>
                        <a:rPr lang="id-ID" sz="1400" b="1" dirty="0" smtClean="0">
                          <a:latin typeface="+mn-lt"/>
                        </a:rPr>
                        <a:t>Tuberkulosis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2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Tuberkulosis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2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latin typeface="+mn-lt"/>
                        </a:rPr>
                        <a:t>Kecelakaan</a:t>
                      </a:r>
                      <a:r>
                        <a:rPr lang="id-ID" sz="1400" b="1" baseline="0" dirty="0" smtClean="0">
                          <a:latin typeface="+mn-lt"/>
                        </a:rPr>
                        <a:t> Lalin</a:t>
                      </a:r>
                      <a:endParaRPr lang="id-ID" sz="14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3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Diare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3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Kecelakaan</a:t>
                      </a:r>
                      <a:r>
                        <a:rPr lang="id-ID" sz="1400" b="1" baseline="0" dirty="0" smtClean="0">
                          <a:latin typeface="+mn-lt"/>
                        </a:rPr>
                        <a:t> Lalin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3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latin typeface="+mn-lt"/>
                        </a:rPr>
                        <a:t>Jantung Iskemik</a:t>
                      </a:r>
                      <a:endParaRPr lang="id-ID" sz="1400" b="1" dirty="0" smtClean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4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Stroke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4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Diare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4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Kanker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5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Kecelakaan Lalin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5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Jantung Iskemik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5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Diabetes Melitus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495367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6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Komplikasi Kelahiran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6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Diabetes Melitus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6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Tuberkulosis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7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Anemia Gizi Besi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7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Low Back Pain</a:t>
                      </a:r>
                      <a:endParaRPr lang="id-ID" sz="1400" b="1" i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7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ISPA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418213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8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Malaria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9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ISPA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8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Depresi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5367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13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Jantung Iskemik</a:t>
                      </a:r>
                      <a:endParaRPr lang="id-ID" sz="1400" b="1" i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12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Komplikasi Kelahiran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9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Asfiksia</a:t>
                      </a:r>
                      <a:r>
                        <a:rPr lang="id-ID" sz="1400" b="1" baseline="0" dirty="0" smtClean="0">
                          <a:latin typeface="+mn-lt"/>
                        </a:rPr>
                        <a:t> dan Trauma Kelahiran</a:t>
                      </a:r>
                      <a:endParaRPr lang="id-ID" sz="14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95367">
                <a:tc>
                  <a:txBody>
                    <a:bodyPr/>
                    <a:lstStyle/>
                    <a:p>
                      <a:pPr algn="ctr"/>
                      <a:r>
                        <a:rPr lang="id-ID" sz="1400" b="1" dirty="0" smtClean="0">
                          <a:latin typeface="+mn-lt"/>
                        </a:rPr>
                        <a:t>16</a:t>
                      </a:r>
                      <a:endParaRPr lang="id-ID" sz="14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Diabetes Melitus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26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d-ID" sz="1400" b="1" dirty="0" smtClean="0">
                          <a:latin typeface="+mn-lt"/>
                        </a:rPr>
                        <a:t>Malaria</a:t>
                      </a:r>
                      <a:endParaRPr lang="id-ID" sz="1400" b="1" i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id-ID" sz="10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000" b="1" dirty="0" smtClean="0">
                          <a:latin typeface="+mn-lt"/>
                        </a:rPr>
                        <a:t>10</a:t>
                      </a:r>
                      <a:endParaRPr lang="id-ID" sz="1000" b="1" dirty="0">
                        <a:latin typeface="+mn-lt"/>
                      </a:endParaRPr>
                    </a:p>
                  </a:txBody>
                  <a:tcPr marT="34296" marB="34296"/>
                </a:tc>
                <a:tc>
                  <a:txBody>
                    <a:bodyPr/>
                    <a:lstStyle/>
                    <a:p>
                      <a:r>
                        <a:rPr lang="id-ID" sz="1400" b="1" dirty="0" smtClean="0">
                          <a:latin typeface="+mn-lt"/>
                        </a:rPr>
                        <a:t>Penyakit Paru Obstruksi</a:t>
                      </a:r>
                      <a:r>
                        <a:rPr lang="id-ID" sz="1400" b="1" baseline="0" dirty="0" smtClean="0">
                          <a:latin typeface="+mn-lt"/>
                        </a:rPr>
                        <a:t> Kronis</a:t>
                      </a:r>
                      <a:endParaRPr lang="id-ID" sz="1400" b="1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T="34296" marB="34296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7" name="Straight Arrow Connector 6"/>
          <p:cNvCxnSpPr/>
          <p:nvPr/>
        </p:nvCxnSpPr>
        <p:spPr>
          <a:xfrm>
            <a:off x="2987675" y="2365375"/>
            <a:ext cx="1096963" cy="2792413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876550" y="3144838"/>
            <a:ext cx="1208088" cy="71437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5797550" y="2781300"/>
            <a:ext cx="719138" cy="29686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797550" y="3259138"/>
            <a:ext cx="1006475" cy="754062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 flipV="1">
            <a:off x="5886450" y="4013200"/>
            <a:ext cx="917575" cy="41433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2987675" y="2365375"/>
            <a:ext cx="1096963" cy="120491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5886450" y="2708275"/>
            <a:ext cx="917575" cy="170973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33" name="TextBox 2"/>
          <p:cNvSpPr txBox="1">
            <a:spLocks noChangeArrowheads="1"/>
          </p:cNvSpPr>
          <p:nvPr/>
        </p:nvSpPr>
        <p:spPr bwMode="auto">
          <a:xfrm>
            <a:off x="6102350" y="6438900"/>
            <a:ext cx="3008313" cy="369888"/>
          </a:xfrm>
          <a:prstGeom prst="rect">
            <a:avLst/>
          </a:prstGeom>
          <a:solidFill>
            <a:schemeClr val="bg2">
              <a:lumMod val="1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14370" indent="-214370" defTabSz="685983" eaLnBrk="1" fontAlgn="auto" hangingPunct="1">
              <a:spcBef>
                <a:spcPts val="9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altLang="id-ID" dirty="0">
                <a:solidFill>
                  <a:srgbClr val="FFFF00"/>
                </a:solidFill>
                <a:latin typeface="Calibri"/>
              </a:rPr>
              <a:t>Health sector review 2014</a:t>
            </a:r>
            <a:endParaRPr lang="id-ID" altLang="id-ID" dirty="0">
              <a:solidFill>
                <a:srgbClr val="FFFF00"/>
              </a:solidFill>
              <a:latin typeface="Calibri"/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2911475" y="4062413"/>
            <a:ext cx="1173163" cy="1587500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2911475" y="4460875"/>
            <a:ext cx="1173163" cy="1711325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2911475" y="5295900"/>
            <a:ext cx="1173163" cy="931863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2876550" y="4389438"/>
            <a:ext cx="1208088" cy="126047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ounded Rectangle 2"/>
          <p:cNvSpPr/>
          <p:nvPr/>
        </p:nvSpPr>
        <p:spPr>
          <a:xfrm>
            <a:off x="1142976" y="333375"/>
            <a:ext cx="7000924" cy="65246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id-ID" sz="3600" dirty="0" smtClean="0"/>
              <a:t>Kegawatdaruratan sehari-hari</a:t>
            </a:r>
            <a:endParaRPr lang="en-US" sz="3600" dirty="0"/>
          </a:p>
        </p:txBody>
      </p:sp>
      <p:sp>
        <p:nvSpPr>
          <p:cNvPr id="2" name="Oval 1"/>
          <p:cNvSpPr/>
          <p:nvPr/>
        </p:nvSpPr>
        <p:spPr>
          <a:xfrm>
            <a:off x="6102350" y="2001838"/>
            <a:ext cx="2503488" cy="1257300"/>
          </a:xfrm>
          <a:prstGeom prst="ellipse">
            <a:avLst/>
          </a:prstGeom>
          <a:noFill/>
          <a:ln w="889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Latar belakang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Tempat meninggalnya korban karena kasus kegawatdaruratan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66700" y="1150938"/>
            <a:ext cx="8610600" cy="617537"/>
          </a:xfr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id-ID" altLang="en-US" sz="2400" b="1" smtClean="0"/>
              <a:t>Proporsi </a:t>
            </a:r>
            <a:r>
              <a:rPr lang="en-US" altLang="en-US" sz="2400" b="1" smtClean="0"/>
              <a:t>KEMATIAN MENURUT TEMPAT KEJADIAN KEMATIAN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</p:nvPr>
        </p:nvGraphicFramePr>
        <p:xfrm>
          <a:off x="4127500" y="1828800"/>
          <a:ext cx="4330700" cy="17447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9100"/>
                <a:gridCol w="1371600"/>
              </a:tblGrid>
              <a:tr h="436166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u="none" strike="noStrike" dirty="0" err="1" smtClean="0">
                          <a:effectLst/>
                        </a:rPr>
                        <a:t>Rumah</a:t>
                      </a:r>
                      <a:r>
                        <a:rPr lang="en-US" sz="2800" u="none" strike="noStrike" dirty="0" smtClean="0">
                          <a:effectLst/>
                        </a:rPr>
                        <a:t> 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u="none" strike="noStrike" dirty="0" smtClean="0">
                          <a:effectLst/>
                        </a:rPr>
                        <a:t>64,5 %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</a:tr>
              <a:tr h="436166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u="none" strike="noStrike" dirty="0" err="1">
                          <a:effectLst/>
                        </a:rPr>
                        <a:t>Rumah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err="1">
                          <a:effectLst/>
                        </a:rPr>
                        <a:t>Sakit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u="none" strike="noStrike" dirty="0" smtClean="0">
                          <a:effectLst/>
                        </a:rPr>
                        <a:t>30,1%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</a:tr>
              <a:tr h="436166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u="none" strike="noStrike" dirty="0" err="1" smtClean="0">
                          <a:effectLst/>
                        </a:rPr>
                        <a:t>Tempat</a:t>
                      </a:r>
                      <a:r>
                        <a:rPr lang="en-US" sz="2800" u="none" strike="noStrike" dirty="0" smtClean="0">
                          <a:effectLst/>
                        </a:rPr>
                        <a:t> </a:t>
                      </a:r>
                      <a:r>
                        <a:rPr lang="en-US" sz="2800" u="none" strike="noStrike" dirty="0" err="1" smtClean="0">
                          <a:effectLst/>
                        </a:rPr>
                        <a:t>lainnya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u="none" strike="noStrike" dirty="0" smtClean="0">
                          <a:effectLst/>
                        </a:rPr>
                        <a:t>   3,4 %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</a:tr>
              <a:tr h="436166">
                <a:tc>
                  <a:txBody>
                    <a:bodyPr/>
                    <a:lstStyle/>
                    <a:p>
                      <a:pPr algn="l" fontAlgn="t"/>
                      <a:r>
                        <a:rPr lang="en-US" sz="2800" u="none" strike="noStrike" dirty="0" err="1">
                          <a:effectLst/>
                        </a:rPr>
                        <a:t>Faskes</a:t>
                      </a:r>
                      <a:r>
                        <a:rPr lang="en-US" sz="2800" u="none" strike="noStrike" dirty="0">
                          <a:effectLst/>
                        </a:rPr>
                        <a:t> </a:t>
                      </a:r>
                      <a:r>
                        <a:rPr lang="en-US" sz="2800" u="none" strike="noStrike" dirty="0" smtClean="0">
                          <a:effectLst/>
                        </a:rPr>
                        <a:t>lain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800" u="none" strike="noStrike" dirty="0" smtClean="0">
                          <a:effectLst/>
                        </a:rPr>
                        <a:t>   1,5 %</a:t>
                      </a:r>
                      <a:endParaRPr lang="en-US" sz="2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469" marB="0"/>
                </a:tc>
              </a:tr>
            </a:tbl>
          </a:graphicData>
        </a:graphic>
      </p:graphicFrame>
      <p:sp>
        <p:nvSpPr>
          <p:cNvPr id="28692" name="AutoShape 2" descr="data:image/jpeg;base64,/9j/4AAQSkZJRgABAQAAAQABAAD/2wCEAAkGBwgHBgkIBwgKCgkLDRYPDQwMDRsUFRAWIB0iIiAdHx8kKDQsJCYxJx8fLT0tMTU3Ojo6Iys/RD84QzQ5OjcBCgoKDQwNGg8PGjclHyU3Nzc3Nzc3Nzc3Nzc3Nzc3Nzc3Nzc3Nzc3Nzc3Nzc3Nzc3Nzc3Nzc3Nzc3Nzc3Nzc3N//AABEIAHkA8gMBIgACEQEDEQH/xAAbAAACAwEBAQAAAAAAAAAAAAAEBQIDBgEAB//EAEYQAAIBAwMCAwQGBggFAwUAAAECAwAEEQUSITFBBhNRImFxgRQykaGxwSMzQlLR8BU1cnOCsuHxJDRikqJTg8IHFjaU0v/EABkBAAMBAQEAAAAAAAAAAAAAAAECAwQABf/EACcRAAICAgIBBAEFAQAAAAAAAAABAhEDIRIxBBMiQVEUBTJhcYEj/9oADAMBAAIRAxEAPwAzxC0S230gDDZVkIwMNkjJ9aCguw6kyuvAyASPj61frU08mnJO9sPowwCufbIyexx3pC2o2+zetpdFM4DMg2j59KfH+xxEm9qjRwNjfIvaM9z6epJqOnXjxX9tco7SWyTB29skKAew+GaTaXa3X09ZJFcQNG4x5hIGVOPh6cUdaLHYwCDzTKQT7Krk/DiggvZqr7xDb6iEXSI5HnilZhugONpofTdSs9MN4ZlV5vZklTyyCPa5wG+VIo9SvLSXda+daZG1jKoXf9oNEWsMWpaiZJLiJ7qZtrvw2D05/wBqFUg2Xalf2t9M00QZBuOPYA3ZP30Nv/R7WQhcYAcEZ/hXdYVrO+ktwFmCKP0qMPTOOc0sWe6hl3wofZIKmQBipPpgjp/OaClEnLIloc2fluhFykrEYAFuoAx6kt+VSKWsbO7QzmN8BWc7PL/ez6g9OKXf09ro5N1Ic542jt/i7159Z1Sd41uCZVU5UMvB49d3b4VznEXnEe6tqelTW0MdrDDHImcsjde2CSazsssEsqyl4kwc4BOTnPpmtTYa5p17pUjRQst7D+iYNEhG7HB968Usu79odemutPRYg6RM0AhGx22nPJFdCSKtOrEtzcPJ5aEDCsDnj1++jtJ1G8m8yQT2zQlxiO4ckx8AHaDnA47VsLbRNBuoYr97aL6Q4DyMULbWPpj40L4m020s9LSbSohH+kHm59gMnfrzmhkSmqY8ZU7oqt1s59039ENdeYciR9uD8FyMfjQPiHTbX6KblNLuLN0HJG3YT2zzx8qr0zRbCC+C30skX6MSCMNjy9x9nGD7/urR3PhrSriyEk8l1LF1UszEZ+2m0lSI1Ju2z5u1o5cMWZR+0pPFHWEKx30D4OQR2rzyeXOoeQGEvgn0pxBZBpY4gFBifczKuCw4PzqNsoooy91AsUe/6q9yB1470guGZpEDMWQkkqG6Vs9WsRbSG3YAjAIOeT/Csqlt5l8Y2QKmW3E8ZX3UYy+xWqOERxnzETiT6vc9fwqxpfYclioXnjv61VdRBpt6KdpOQB0oS4YrPjLFWwo2Hv7qVpPaFC2m3rlwMZ52jr6ZrxkVVIyvPuz9npVG2bCMBhAccHriuHBctuzHtDZ5qUkxiRUly2OvWueygAx3rjOyoTnOeKG3knEZOR2zU6sYJcqvLHHHGBVamNmzuyOpB71USVBLuQ5455qpg6AE8HHB91BQOGDzExpHlXXnk/s0OqFm3E5GcdPq1RFJvYbsnB5wanK7OCWbaT99Hg0EM2ION6/bXqE2qefMX5mvV3A43k2m6hM5NzciRMhhG1wuOMYBqgfo5XVxbxYJX2Y+vrzijb2wvNJkU6nNFqNvIpzF9Jc4wM5JHQcY696pfxFoKoi3Ghr5rDJMRdgRn1Lj09K9FginLQO80bvmJ45nUhsLv9nnHc1Z5F7HCZY7hEdhucqvY+vvq5PEekSARrpsxQKVCNCrAA9vrZ++jFn0YQiYabbWpHKGS3CEY/xVOcsl+3RWOKNe5oBtHtAiteXMly2faRyfLHvHerr290NomFqDA3llf1B745zn8u9NfDtxpuvTXttqMMReIDYy/WA6HkHn4UNeLpOlX1vp88UDxvxuZcnBPr1++n9T4ZJ412vgTxsGT2cY3EYAwOPdUl6fL8qt1HT9QtpIUsrKe4jZCxeO2kOG9+FxzVCWutMCx0i5XBAwbaYZH/bUWm3ZhlinJtomc1JmwkK4OBk5oeKy1oOWfT5VEnTfFNhT0/c4HfNE3AkgkhglKh1GHVXDDP5fdStNA9KUex1/9P8ASItRbVGlYq8cq7fZz1zQfiiCXT76S1L5YptymRjJzkA5xxQHh/WJdJuna3lfMk43RgDBXB5JyOM+nrTLxHqP9K3/ANM0lDLv9lQ68nHBOD7xVo0bVajYdepLrNlbabNJDBZRqhXaxjfO0ZyQfuou/tf6B8MT2aXUE0DQttiBLSEnHQk1jpItTlG29tVgiyN0scSgqM/f6U21G8NlbrpkwtSTHiJpGCyn94gd+fzozXH4DF2L/D8819qLJrKtassIVTbw+buUHvyccnrWvLwRWfkjXLiZVGPLhs24PcgccdayNtFOjG8iup7XyO8DFWlPZPeM8n3D4VQ8+oCORU1O4iMi4YxSup/zU2wkZyJbZ44xnIBG7qP5FMdI1Y27I9yfb8sRsR356/ZS4OoUnaqhe65zQjvtGSST13Z5rNldMeI91OaHUZzMHZBwoYJkfGlU2lrC0jQoJFbO9hk4FUpcMi48xtp6kd/jRMMzSRtywU9Sv51C2gyqS6El0k8gIaKQqOVx0HPr2rOLHPdamYdhBzyAeg9a2t1A/lsY5yDtzg96TRzrZaiLoFTIU27cZ28fjVoT0ScS9N8SYnVsEdZMcihJdoYBRgYwftpidWgvVMcsa7scfZS28It5HTeGUYACt8/zqW/k5Uit1yvIbFVSo8Y2iMjcBgnjOam15Hjasaj37aqluY3j2vbgsM+2MCjVHWDzAPyWJx0A/npUFkbaA/IBzgHpXmG/ITj5V7ymVNrEAdcEYp0E8GjDFVbr7qmkjMoJHI5x76rWEqoZQeuM+lSUOjjnnPFPoJDy4jy0iA9+teqv+j3f2vpEY3c4yeK9XaONRLPcMjBJGAbjbvz8eP5+dDy3dxGxwoIwAG256D+NM59c1uG88m1toJ7mNcZe3b2OvKqyr27gY5r0ceqRxYlj8xidzbCACTz7q0ZJ8dpFfHwRyWpSo5oF1fXkktvDNbrGcFywzjvwM1r7uwe/dJbq6kZhGEG1kAwPdQXhCZ43uGu1+iZ27CwHtYznpmtUL63wB9PX0+r/AKVL1Jd0DJijCVJ2INO0mKw1A30cjSTGMofMdCCCQfj2Hep6rZw6hcx3N0+2SMEJsdAB/PH2VoILiGbIiv4mK4ypIH41c8MhXDSxnJO3pzQ9S2K4pmUGq6i90LKz8QXJlOSXnlVY0wM8kLTS3i8UyJlNds5B6i5B/KkkuYfEUrRyBCGyWwP3fspkt1LlcX6885MSEf5aE/I4OqM05cXQbMfF0QB/pWDPos6sT8sVltSe9uNUeXVZjJdqwQbCMbeeuP8AetBAJPKzbzwheSf+GX4+nvpH4vvILGS2uZ5EgjO4crwxHIBx3zn7an+QpaoClydC1LMSR3MpcqIn5ABy3uz2rQ6zfWGh6+ZThApjVY0A4ygJ9kD193Oaw8GrwRxzXUzwOUmQwjfhihYbh19D91ehY65r+oX12DGv0hmWFwCAhPsKQfRcVSClybZsaisaRqNX8b2c2lXMW0Df0doZCST8QAKVWljeardx3OqTLJLAS0cithYoxxzgeh+eavg023mmjggs4Glc4VREoyfspncSQW8Bs7WRDzmeZVPtsOw/6QenrV2yNAczOAIkkIiQkoCBkZ7/AB4FVM8uP1h+wVZiP/1R/wBprhVDwJP/ABNCwkUXKHzSTntjrXiFT6sQxVBuEDBQpcKTyOlVyXbEDhdvwFYsrtl1UUWPEsrEqDGccdwarWaW3lRvbTsXTr8P9KHW82ZGC5z046UTb6gnskgMo6q3TNIk0LvsZi8juYpYluIWkdNpBiVSPhkfzmsW9k0lxKEyyK20Njn0rbWzRQRrL5e6bHXaA4+FI9avVgtgsEAhZm2jap3D34NUTpaOnTWhI1sIHZnTOzg9uahcAS5LMBx6VQ179Ik9ty749B1/hUvPB4KHGTye3vpakR/oj9HACvv688dvjURsXGGBUe6pS7ueG2+hrgXehEPOD09fhzQ/s6jocH2V55wMdTXZTsK7jlmBwoOcVB7eaBVJRyW+q23HAoUyudqsAG3Y2+lOlfQQgsVSMBSwY5OR0X1rsZSWOWWMlgoO8dcelQLkJIJOFdsBsk7ePwr1kWtLDUUuI9khjQIV5yCeoP8APSqKNoZFQSXA9kVyl/m3R5E3Hb2B/CvU/EU+3afpkl2Ib93UtNGHeIRewWI5JHXNM49Cmb6lrAw/uG4/8qSRa3cwiGJJrlIxCpCK+zqO+CCTz191HW19NPjN5e/BruT+NeXL9O8jI+UslGj8iEdKIc+hTA4a0gH/ALDf/wBUuvdALO0plaJgm3YikL064JrU6FYy3R3Pc3AUc8zMT+ND+I7N7TU7QmdmhljdAjHOGyCD+P21HL4PkYIOccllIZozdNCH/wCnT/R5LoyuVR9u48EnrR/ie7trCcala5cW4ZpEyFLAqfT+yKW+GdPtbx7gXa5C4KEYx37GrtTh0zTZpFR1B9gyCQAKASR0xjo1ejhzxcFF9kpwfN/Qi89tR1BZo1CNOA6hs9192D60wisdQK8tBu9N0mP89Yrxpr0cTTw2Mv6aUDbLE2BGMdiO591Y1db1dOmqXv8A+y/8atPC59GaUEz7OtveAtELnT1nA3iLzGyV7n65I+ykHiFGu9JgQPazWk2fbglLDj93PvWvnR1/WTIH/pa93qMKTO2QPTrRNhq2oTzwma4ubsxyfV3F9o57dq6OBp2CEOLsIutKnms4DZ2MszIzLuD/AFcNgg5NPvDGmajBcz+bHve5KrHGDuIxn+NE6BBdIGt0QSyTTsyIg5G4k4++tLI502Nre1XfdsNs1wvRB3VPzNaLocjNKNPhe1g2tcyDbPMhyFH7i/me9L+e4r2yX/02+yuFJj+w32VwTx+FcZgsTFjtJ4U4710pIg3SAqB3NLLlzcPwxKjoD0qWWdaGirZ2ONhJuXcc9zivSgqqhVfj6w7fEGo7GZRtbB6jA71MM8ZO5fZ7DIyB+VZGW46B5egBABH1snv+dUqHD7gSoYHDjHFMWKTKA0ah+hKjHzx61SEKviMqwB5U9v4ZrlICv4LY9QMTKuA2BnOKT67qTl9rspyMjI79qYyadDKfZSaJv2tr8Gq5tFt75g80pkeNgCpxn4H1qsHHtopKPJe0yaFhInnKxY91G31PGetXQZiBVhudSW2KpGB/Jph4rikS4hIRDEsTKjO5OD1J93w70ksriIRyeaWa46b2xtK9+vOR7qsqcbMjXF0FXd00ZWVhgOuVByRxxTLwzqQF+IbgP5TjKsB369ewxSd4Fe13ybQjOGVgDyDkEenrXbN2iuIG3biAQozwo7j76WUYuILNNr11sVhAB7Q9lup569enypDYQq2ZpGPodp5qy5ldzhiBkc81RIDBFhGHJ6DpSQjSoF7OXkiOqIMhM8AnIBquK9lixA0SvDjCo3bnse1VupJDHGRwBmqS21zzjjgelWitUFMjLLAsrjEi4YjbnpXqpkZHkZijEkk9K5RoPJH3mLSrhm3EMT3OzFLfFDXWhww3CSSKnmAHgZ+B9Rz91JB4rj6NIqj+y38Kk3iOGdgiSxysTjowC+87hV6tUSWjYWnihikMKtJbxlQ3KYyMdepzS+/uZNcnhhjuHYW1zGzyMvBHtccn50L4M8RaTLFcx39qLi4icmGT6MGdo8Djv0OfkRRfiHxJYiFXt7KaM2p+k+X5axiUAHjgnv3xXnZ803eOMf8ATVjxpe5sQa3LaxNC94AV87o3Q/Hmg5b7TbV47IzW01pPHtcK2VIzjceT1yRn3e6lb3bXszzzRmXDYjR1yB8v56UZH9LnKvHAibV4CW6rj7qtg8Zxgk2LLMuVk7bR7a3uZkmhE0ZAKNJj+c+v20Uul6WXVTZw5YHHA7V2EamoA2y49wjH4qaC1ea5smjuGt5FCycNJtBPuyqjtnrWpQaWybkm9DMaRpqjiyh/7RV9npkLTrFZ2i+a5wFRQCav0+1uNSeNYF3FlDMegUEdSewpjNPBYwva6Y++Rhtnuuhb1VPRff3pGziLNBpULQWjh7xxtmnTpGP3FP4ml27HQn7a9sx8Ki2KATpkP7x+2uB27yP8dxqKrk1y7LwRrtADP364pZyUVYUj2sZs7eBZLoPNcHcsMY37UzjLHPBpeAOvy61GSEqQdvtE5zjmujIbByAfq5HGKxt2aOSfSo8xLKTGxyBwuOtSE0ZjVWGNo549oH4145Rcs6bgfTg/CusEZd8fstgZVelJddncnRW6MB7AVl6gjk/MGuJKfMVz+rU9R2rqN5brJGiMVOSGqwkK4uLRvKOc7Rz0PpRTTCqkR8QXMN1YQwRBhcSkNGVAOSOx7ms+b/VbNissO4DjccOPu9oVpNZltxYNqNr5TTw4dwVAz2IHyNZ1r6xugZIbn6PK+P0UykqT7iPj7q2Yf2kMiaY+006hfW8by2LvBNH5oYOOgONvtY5yOnu60g1Xwxqjzu9nprMhUv8Aoh8/aBPXtgffWg8JyXNwoEeoLGiMweN03qR14GSfs5/PYWb+RJI7uHBHJRDtOD0FZM2WeGVpKjbgwY80abaZ8QuJJY4fo80cizL7KqeNpBzyuPeftqtHV3VUL+WG2jcBnPyr69qM/hzXHMGq2oWUHCtNEUcfA9R8KQN4AtC5udHuhdxq2RBIwBU+71+7508PKi17lQmbwZw62ZqVVjAU87eCKWSPI0zbQcE8VpZtKkjnZLqJ4Ze6SJjOc9P41FLS3hZN+0yY/dHFNHIjC4NPZnBG5UbwVfOMHpipLAMjcSc+netIbS0Fxh98rKMnnjPwx6d81Q2mQI+6Bz3YKwyB86dZUclQD9BC8FCCOCNma9TATqBjC8e4V6l9QUJ/pAtxFaFx7l/1oaSRiSDbSq/P1kxitTb6C8rexNZggE48056Z7Chb7S5oSwxA0yjgNKVUHHBOR0r0aFtGbspRp7yPbEtIqZOMjPPYjr/pUrrXLa6utgtZgBCVbzThivfBz0pnFpawQlLiZCCpXEDBjn/EQMdarfw/o0tyskAuLcBNjpI6lGwOSTknmpcSlonoa2v0aAGeOJJRuRpWwAOigk/An51o4/osOAbhHYnA8pWYfHOMYrPx6S8ZUfSLF0j4TDNwuSR2rU2Hhm/ktkuIb/SzC67lkEzYx6g4puhW0EWaQ3O36IXucnpAhf8AAUD40s1OlSxSxywzqVcLJGRx3PTHTNaPTLDV7Eq8Gqaeo6/o3cjH/bilXizTdT1S2nkm1SNy6YAWNiOR05x2+ylsCoTaDqcr6OlgSigFi6RjGRuIGT6eg91F+YFHCikuicKzLn2kVtx+eB9xpozDnFTuyhyRgTnGPgaiACen31w81adlvEZZj8PjXSaithSIySLbR5P1z0HpQbuZoBIr7vaPX3/7VXJP55LsCvvNdRl2ld2AzL3PGM/xrFOfJlFo4A4dcNk9ccY++p3nkB1SVXjfGDyAG9w7EV2GRI5CH9sE4I6ce6pSSo5MezAbgK2MHsf9aS0UjNJWCwfQ45cvGjGQgmQtgY+H+tS1Hy43TbLsVxlOQce7pQ01uAd8eV9r6v7Oalc3FxJDEspiDxZAOclvn+VNplYOE+yYZn9oYGT0HPFeRhFcKxAKA+uB/pQsbF2wkg3qBlV7DPehrrUBbTRl2dFIICKAM+ucjmujC5Uic4cXcegnxLqlvZXcLKDN5iZlSReQCfZycc9+5rLwoLkkxwW7T3Fz+iJZg3JwFAzjHPpTbUVivCZUmjcDDKhTaRgY55PFF+E9Jd/ENizGN4rcNL7ByeOn45rRKSxQb+hVB5JpfBubHT7HSvDsGnTSxYaVY3d2ABdid5JPH+1Gi4ik1e+t4GD28IjRNx3neVyRuPbBWvn3iW/s50kjt7YJbJcT3EuW3eeU9gEg9Mu2Ke+F4RpvhmCT6jNEZWPbB5/DFeflXp4PfttnpYPf5HsdJIF1rxLHFrT2VsPPK+znCsAccg5we/XNBaRf6Y1+Whie3mXgrFMVxj/pY5I+Gaw6Xyy63JeTrkSyFyvTIPbNXabF9L8RKpHs+dkjdkBQcnn5Gtf40I46/gyx8uby/wCn0zUm1CCyY3DwahbJyUnQq4HuIxzWO8TPaw3qtp7OInXd5MjZaM+hPz+41vriHz7cw5V1kG07eeo/3r5fr8xutXu3QKIWkOwKOABx/PxrJ4cuTafwav1OMYxTS2Tgv2D8n76ZvfBoSU4OPXrWcEcv1gMD1FXIsu0nk4BOOnTmt7gjw+w8aqgABtOR/wBIrtU/QbtvaS3cqeQfdXq7ihuJpLPXbYzxQQQXM7OAPZUlNxx7PIHfjP2U8v8AU7aDUbiC90+G+mBDSS7ypMhGWwRn2RnAHoKzHhOGVj/StyVjIfNuijgEHrznIyPup3M7XHEt0WXOcbFFboolJkLvV9MnHlnREhXodlw24ntnIoSDWFsj/wALZW4QjpOgl555GenWr/ols+5mfco+sWwMVGW1sDt2goQOdrE5+2moU7Fqsmpzx2Vxb2UaSkqHhtwjBiMLz7jg0ss76S1jnby5HSBstEsxXaO4Hr1z8qYQ20CyLJbTPHIh3B842++lc0O2+dWJkGN7BkVlYbck8g9S3w4pJ6GiUr4yjhVGgsfOk3HK3ErYA7EYb40JfeKpdQcifT9PjDnlh5hx/wCePuoZfDWsS4lWCEh/aDZxnPPTtVv/ANp6o64dLZM/tbv9KnSH4o1/hdlitLhphuzNgDOcDap/+VODcQE8QfbSPTrOe2jwzZkbBfB4JChc/YBTW0s55WyFLY64HSlY4ZHNCil3tlwOc+lKr+4a5lJ3gR9AoGMD7OaIv7fUNrIltMqdnTuOvOKVeW5IEu8EDjPArNlkx4tFmFBHtj0B4qbs6jKMrMOMMCPs7VAITwXU493SovkR7o13IB+yOF/0rPdjN7JFuV8zn90oMZruI5F3Elx0HGCoNV28zD9rIOBjHSrUaNQNrYYknGNuPxzStfRN6ZGeOQjkgqeCcdfj76HdV37VOc9PU0UJd43SdPUVAxdREP0QOQwHHP40U/spHemLZ4XjbzmUkDjC9f5712cRXMI88K+4bWYrnn4Yo8qsse5o/YY4EnY+7FW22lQM0kkityowicKST1z1/wB+tWTo0RjxRlZbU2zH6CEeQjdtGcg+mD0+Hup34SvbmdLx4jbxXjbNpkUhcc5zg5zRk1t5G1GiYrztOOU688/xpRBMbe4DtE7AjGQQVB56gUMj5xovijGEuQFrIgvtdewtNiB50gEcYxhB7TH5sSflWk8bTix8OvFbHYrkR9eqnqB8hQ8t/bX13YLCIk+iRMWkBGTIcL+GT8aSePb9bia2t0fIXLtz3PA/ClnBzy44/CDCXp4Mk/lmRJOa03gW3WS/eWVcoAIwCOu7r9wpNJbL5KbR7ROCfTHr/PatPoi3NkbSKBEZ95kKOOD6DPbgVp8iX/NpfJj8SN5lZsLe2ttNiubiFDGFjJVVY7QTwMDoOtNNM02y1LTYZ7ixtgzDqqff6ilTJPfyx2kkQjViHl2tnAGcD7T91aE3MGnQJEvsIudq+6vMx3GNt7PQ8qalOvgFu/BOj3Th5I5x/YlwKBu/A+klR9FuLqBgCv1t+c/EfnWpgulMIct1APWhNUvEjhD5OD7/ALKp6kvsyyhCrMsnhO5iRY0v4WVBtBKtkgfOvV2TUpDIxUNtyce12r1H1JfZCsZToE3h2+8IySXl2lvqaRsCpba7Sc7Sgx7QPHA9asNto9q//BXFtqTvFG5+mbj5Z5DDCsvP1Tg8jPur5vp31Ptp/qP9YTf3/wDCva6MdWzYW11aqJANO0kHAG3ymwee+WNWXEFjIslrfWWn2TPhPNCbXjJIyRz2GT7+PUU30/8A5Vf7K1kfGf8A+U3/APeL/lFThNybDxRorJPBWjLezSXb3Cb18hHVmYpgZAwMZJz1xWDTUzdT3cyoqWxZti55UE8Lke4gUl1j6h/ntUtK/qqT++/IU0jkqN/FhII1x0QDHyrvGfdXB9RfgK560gwTa25mcIrKsjKWQODjjufdyKdwwiHDIqq+AspC43kDjr25NE6Z/VK1ZddR8F/CihJAiyEINuFwp4HxoXXLmxkkIuixZerR/XAHx94NWH6jf2HrPah/WknxP/yqOaVRGx9i8iRV3MpYNzjOKlDIDvyWQgZ2jjrzUbz6rfD+NcP/ADf/ALQ/KsdF2qIo++fZIuCnO7uB/OK6jRzyDewCtLyceveozf8AOy/3L/gKhp36r/EP8tAn8l4meAs2BIrjaRtzkd67CzkqufM3sNpx69Pvr0X6qD+8k/E1Kx/rC2/tH8aZbNEIpkmdCXSZB5gOWCHr2waLs5kRy+0gkBfbY8D40rb+vpP7xvzq+b+r7v5ULGlpDfcGtVKNFLjBxJlc+4E9+etLpbeNtx8slnyQGIP30x0z9Wvy/Gqbb9dF/P7Irn0DlLtCK90a1vY/MlhZJ2GQ8Lc/D0NCDwsryoz3omUqARJH7SkVpYf1T/Bfwob9r/EfxpfWkuhZPmtgtl4btV3KYwd4wFHAHqQKLSyjiuFnwS44Cg4HerO3+H86kOsnxP50jnKXZNScdo40joZEsmfzJMPIduWY9Oo7AfdQF3DczEedOSyDK9furQ2P6mf4H8qBl/5igG7ewS3u76K3FvvBjXo2emcVG7u50twjPmNnyQfQ1bL+38B+Ioa7/Vn+yPxoLbFlN9Av01+0p+w/wr1BjpXqrwRM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 altLang="id-ID">
              <a:solidFill>
                <a:srgbClr val="FFFFFF"/>
              </a:solidFill>
              <a:latin typeface="Tahoma" pitchFamily="34" charset="0"/>
            </a:endParaRPr>
          </a:p>
        </p:txBody>
      </p:sp>
      <p:sp>
        <p:nvSpPr>
          <p:cNvPr id="28693" name="AutoShape 4" descr="data:image/jpeg;base64,/9j/4AAQSkZJRgABAQAAAQABAAD/2wCEAAkGBwgHBgkIBwgKCgkLDRYPDQwMDRsUFRAWIB0iIiAdHx8kKDQsJCYxJx8fLT0tMTU3Ojo6Iys/RD84QzQ5OjcBCgoKDQwNGg8PGjclHyU3Nzc3Nzc3Nzc3Nzc3Nzc3Nzc3Nzc3Nzc3Nzc3Nzc3Nzc3Nzc3Nzc3Nzc3Nzc3Nzc3N//AABEIAHkA8gMBIgACEQEDEQH/xAAbAAACAwEBAQAAAAAAAAAAAAAEBQIDBgEAB//EAEYQAAIBAwMCAwQGBggFAwUAAAECAwAEEQUSITFBBhNRImFxgRQykaGxwSMzQlLR8BU1cnOCsuHxJDRikqJTg8IHFjaU0v/EABkBAAMBAQEAAAAAAAAAAAAAAAECAwQABf/EACcRAAICAgIBBAEFAQAAAAAAAAABAhEDIRIxBBMiQVEUBTJhcYEj/9oADAMBAAIRAxEAPwAzxC0S230gDDZVkIwMNkjJ9aCguw6kyuvAyASPj61frU08mnJO9sPowwCufbIyexx3pC2o2+zetpdFM4DMg2j59KfH+xxEm9qjRwNjfIvaM9z6epJqOnXjxX9tco7SWyTB29skKAew+GaTaXa3X09ZJFcQNG4x5hIGVOPh6cUdaLHYwCDzTKQT7Krk/DiggvZqr7xDb6iEXSI5HnilZhugONpofTdSs9MN4ZlV5vZklTyyCPa5wG+VIo9SvLSXda+daZG1jKoXf9oNEWsMWpaiZJLiJ7qZtrvw2D05/wBqFUg2Xalf2t9M00QZBuOPYA3ZP30Nv/R7WQhcYAcEZ/hXdYVrO+ktwFmCKP0qMPTOOc0sWe6hl3wofZIKmQBipPpgjp/OaClEnLIloc2fluhFykrEYAFuoAx6kt+VSKWsbO7QzmN8BWc7PL/ez6g9OKXf09ro5N1Ic542jt/i7159Z1Sd41uCZVU5UMvB49d3b4VznEXnEe6tqelTW0MdrDDHImcsjde2CSazsssEsqyl4kwc4BOTnPpmtTYa5p17pUjRQst7D+iYNEhG7HB968Usu79odemutPRYg6RM0AhGx22nPJFdCSKtOrEtzcPJ5aEDCsDnj1++jtJ1G8m8yQT2zQlxiO4ckx8AHaDnA47VsLbRNBuoYr97aL6Q4DyMULbWPpj40L4m020s9LSbSohH+kHm59gMnfrzmhkSmqY8ZU7oqt1s59039ENdeYciR9uD8FyMfjQPiHTbX6KblNLuLN0HJG3YT2zzx8qr0zRbCC+C30skX6MSCMNjy9x9nGD7/urR3PhrSriyEk8l1LF1UszEZ+2m0lSI1Ju2z5u1o5cMWZR+0pPFHWEKx30D4OQR2rzyeXOoeQGEvgn0pxBZBpY4gFBifczKuCw4PzqNsoooy91AsUe/6q9yB1470guGZpEDMWQkkqG6Vs9WsRbSG3YAjAIOeT/Csqlt5l8Y2QKmW3E8ZX3UYy+xWqOERxnzETiT6vc9fwqxpfYclioXnjv61VdRBpt6KdpOQB0oS4YrPjLFWwo2Hv7qVpPaFC2m3rlwMZ52jr6ZrxkVVIyvPuz9npVG2bCMBhAccHriuHBctuzHtDZ5qUkxiRUly2OvWueygAx3rjOyoTnOeKG3knEZOR2zU6sYJcqvLHHHGBVamNmzuyOpB71USVBLuQ5455qpg6AE8HHB91BQOGDzExpHlXXnk/s0OqFm3E5GcdPq1RFJvYbsnB5wanK7OCWbaT99Hg0EM2ION6/bXqE2qefMX5mvV3A43k2m6hM5NzciRMhhG1wuOMYBqgfo5XVxbxYJX2Y+vrzijb2wvNJkU6nNFqNvIpzF9Jc4wM5JHQcY696pfxFoKoi3Ghr5rDJMRdgRn1Lj09K9FginLQO80bvmJ45nUhsLv9nnHc1Z5F7HCZY7hEdhucqvY+vvq5PEekSARrpsxQKVCNCrAA9vrZ++jFn0YQiYabbWpHKGS3CEY/xVOcsl+3RWOKNe5oBtHtAiteXMly2faRyfLHvHerr290NomFqDA3llf1B745zn8u9NfDtxpuvTXttqMMReIDYy/WA6HkHn4UNeLpOlX1vp88UDxvxuZcnBPr1++n9T4ZJ412vgTxsGT2cY3EYAwOPdUl6fL8qt1HT9QtpIUsrKe4jZCxeO2kOG9+FxzVCWutMCx0i5XBAwbaYZH/bUWm3ZhlinJtomc1JmwkK4OBk5oeKy1oOWfT5VEnTfFNhT0/c4HfNE3AkgkhglKh1GHVXDDP5fdStNA9KUex1/9P8ASItRbVGlYq8cq7fZz1zQfiiCXT76S1L5YptymRjJzkA5xxQHh/WJdJuna3lfMk43RgDBXB5JyOM+nrTLxHqP9K3/ANM0lDLv9lQ68nHBOD7xVo0bVajYdepLrNlbabNJDBZRqhXaxjfO0ZyQfuou/tf6B8MT2aXUE0DQttiBLSEnHQk1jpItTlG29tVgiyN0scSgqM/f6U21G8NlbrpkwtSTHiJpGCyn94gd+fzozXH4DF2L/D8819qLJrKtassIVTbw+buUHvyccnrWvLwRWfkjXLiZVGPLhs24PcgccdayNtFOjG8iup7XyO8DFWlPZPeM8n3D4VQ8+oCORU1O4iMi4YxSup/zU2wkZyJbZ44xnIBG7qP5FMdI1Y27I9yfb8sRsR356/ZS4OoUnaqhe65zQjvtGSST13Z5rNldMeI91OaHUZzMHZBwoYJkfGlU2lrC0jQoJFbO9hk4FUpcMi48xtp6kd/jRMMzSRtywU9Sv51C2gyqS6El0k8gIaKQqOVx0HPr2rOLHPdamYdhBzyAeg9a2t1A/lsY5yDtzg96TRzrZaiLoFTIU27cZ28fjVoT0ScS9N8SYnVsEdZMcihJdoYBRgYwftpidWgvVMcsa7scfZS28It5HTeGUYACt8/zqW/k5Uit1yvIbFVSo8Y2iMjcBgnjOam15Hjasaj37aqluY3j2vbgsM+2MCjVHWDzAPyWJx0A/npUFkbaA/IBzgHpXmG/ITj5V7ymVNrEAdcEYp0E8GjDFVbr7qmkjMoJHI5x76rWEqoZQeuM+lSUOjjnnPFPoJDy4jy0iA9+teqv+j3f2vpEY3c4yeK9XaONRLPcMjBJGAbjbvz8eP5+dDy3dxGxwoIwAG256D+NM59c1uG88m1toJ7mNcZe3b2OvKqyr27gY5r0ceqRxYlj8xidzbCACTz7q0ZJ8dpFfHwRyWpSo5oF1fXkktvDNbrGcFywzjvwM1r7uwe/dJbq6kZhGEG1kAwPdQXhCZ43uGu1+iZ27CwHtYznpmtUL63wB9PX0+r/AKVL1Jd0DJijCVJ2INO0mKw1A30cjSTGMofMdCCCQfj2Hep6rZw6hcx3N0+2SMEJsdAB/PH2VoILiGbIiv4mK4ypIH41c8MhXDSxnJO3pzQ9S2K4pmUGq6i90LKz8QXJlOSXnlVY0wM8kLTS3i8UyJlNds5B6i5B/KkkuYfEUrRyBCGyWwP3fspkt1LlcX6885MSEf5aE/I4OqM05cXQbMfF0QB/pWDPos6sT8sVltSe9uNUeXVZjJdqwQbCMbeeuP8AetBAJPKzbzwheSf+GX4+nvpH4vvILGS2uZ5EgjO4crwxHIBx3zn7an+QpaoClydC1LMSR3MpcqIn5ABy3uz2rQ6zfWGh6+ZThApjVY0A4ygJ9kD193Oaw8GrwRxzXUzwOUmQwjfhihYbh19D91ehY65r+oX12DGv0hmWFwCAhPsKQfRcVSClybZsaisaRqNX8b2c2lXMW0Df0doZCST8QAKVWljeardx3OqTLJLAS0cithYoxxzgeh+eavg023mmjggs4Glc4VREoyfspncSQW8Bs7WRDzmeZVPtsOw/6QenrV2yNAczOAIkkIiQkoCBkZ7/AB4FVM8uP1h+wVZiP/1R/wBprhVDwJP/ABNCwkUXKHzSTntjrXiFT6sQxVBuEDBQpcKTyOlVyXbEDhdvwFYsrtl1UUWPEsrEqDGccdwarWaW3lRvbTsXTr8P9KHW82ZGC5z046UTb6gnskgMo6q3TNIk0LvsZi8juYpYluIWkdNpBiVSPhkfzmsW9k0lxKEyyK20Njn0rbWzRQRrL5e6bHXaA4+FI9avVgtgsEAhZm2jap3D34NUTpaOnTWhI1sIHZnTOzg9uahcAS5LMBx6VQ179Ik9ty749B1/hUvPB4KHGTye3vpakR/oj9HACvv688dvjURsXGGBUe6pS7ueG2+hrgXehEPOD09fhzQ/s6jocH2V55wMdTXZTsK7jlmBwoOcVB7eaBVJRyW+q23HAoUyudqsAG3Y2+lOlfQQgsVSMBSwY5OR0X1rsZSWOWWMlgoO8dcelQLkJIJOFdsBsk7ePwr1kWtLDUUuI9khjQIV5yCeoP8APSqKNoZFQSXA9kVyl/m3R5E3Hb2B/CvU/EU+3afpkl2Ib93UtNGHeIRewWI5JHXNM49Cmb6lrAw/uG4/8qSRa3cwiGJJrlIxCpCK+zqO+CCTz191HW19NPjN5e/BruT+NeXL9O8jI+UslGj8iEdKIc+hTA4a0gH/ALDf/wBUuvdALO0plaJgm3YikL064JrU6FYy3R3Pc3AUc8zMT+ND+I7N7TU7QmdmhljdAjHOGyCD+P21HL4PkYIOccllIZozdNCH/wCnT/R5LoyuVR9u48EnrR/ie7trCcala5cW4ZpEyFLAqfT+yKW+GdPtbx7gXa5C4KEYx37GrtTh0zTZpFR1B9gyCQAKASR0xjo1ejhzxcFF9kpwfN/Qi89tR1BZo1CNOA6hs9192D60wisdQK8tBu9N0mP89Yrxpr0cTTw2Mv6aUDbLE2BGMdiO591Y1db1dOmqXv8A+y/8atPC59GaUEz7OtveAtELnT1nA3iLzGyV7n65I+ykHiFGu9JgQPazWk2fbglLDj93PvWvnR1/WTIH/pa93qMKTO2QPTrRNhq2oTzwma4ubsxyfV3F9o57dq6OBp2CEOLsIutKnms4DZ2MszIzLuD/AFcNgg5NPvDGmajBcz+bHve5KrHGDuIxn+NE6BBdIGt0QSyTTsyIg5G4k4++tLI502Nre1XfdsNs1wvRB3VPzNaLocjNKNPhe1g2tcyDbPMhyFH7i/me9L+e4r2yX/02+yuFJj+w32VwTx+FcZgsTFjtJ4U4710pIg3SAqB3NLLlzcPwxKjoD0qWWdaGirZ2ONhJuXcc9zivSgqqhVfj6w7fEGo7GZRtbB6jA71MM8ZO5fZ7DIyB+VZGW46B5egBABH1snv+dUqHD7gSoYHDjHFMWKTKA0ah+hKjHzx61SEKviMqwB5U9v4ZrlICv4LY9QMTKuA2BnOKT67qTl9rspyMjI79qYyadDKfZSaJv2tr8Gq5tFt75g80pkeNgCpxn4H1qsHHtopKPJe0yaFhInnKxY91G31PGetXQZiBVhudSW2KpGB/Jph4rikS4hIRDEsTKjO5OD1J93w70ksriIRyeaWa46b2xtK9+vOR7qsqcbMjXF0FXd00ZWVhgOuVByRxxTLwzqQF+IbgP5TjKsB369ewxSd4Fe13ybQjOGVgDyDkEenrXbN2iuIG3biAQozwo7j76WUYuILNNr11sVhAB7Q9lup569enypDYQq2ZpGPodp5qy5ldzhiBkc81RIDBFhGHJ6DpSQjSoF7OXkiOqIMhM8AnIBquK9lixA0SvDjCo3bnse1VupJDHGRwBmqS21zzjjgelWitUFMjLLAsrjEi4YjbnpXqpkZHkZijEkk9K5RoPJH3mLSrhm3EMT3OzFLfFDXWhww3CSSKnmAHgZ+B9Rz91JB4rj6NIqj+y38Kk3iOGdgiSxysTjowC+87hV6tUSWjYWnihikMKtJbxlQ3KYyMdepzS+/uZNcnhhjuHYW1zGzyMvBHtccn50L4M8RaTLFcx39qLi4icmGT6MGdo8Djv0OfkRRfiHxJYiFXt7KaM2p+k+X5axiUAHjgnv3xXnZ803eOMf8ATVjxpe5sQa3LaxNC94AV87o3Q/Hmg5b7TbV47IzW01pPHtcK2VIzjceT1yRn3e6lb3bXszzzRmXDYjR1yB8v56UZH9LnKvHAibV4CW6rj7qtg8Zxgk2LLMuVk7bR7a3uZkmhE0ZAKNJj+c+v20Uul6WXVTZw5YHHA7V2EamoA2y49wjH4qaC1ea5smjuGt5FCycNJtBPuyqjtnrWpQaWybkm9DMaRpqjiyh/7RV9npkLTrFZ2i+a5wFRQCav0+1uNSeNYF3FlDMegUEdSewpjNPBYwva6Y++Rhtnuuhb1VPRff3pGziLNBpULQWjh7xxtmnTpGP3FP4ml27HQn7a9sx8Ki2KATpkP7x+2uB27yP8dxqKrk1y7LwRrtADP364pZyUVYUj2sZs7eBZLoPNcHcsMY37UzjLHPBpeAOvy61GSEqQdvtE5zjmujIbByAfq5HGKxt2aOSfSo8xLKTGxyBwuOtSE0ZjVWGNo549oH4145Rcs6bgfTg/CusEZd8fstgZVelJddncnRW6MB7AVl6gjk/MGuJKfMVz+rU9R2rqN5brJGiMVOSGqwkK4uLRvKOc7Rz0PpRTTCqkR8QXMN1YQwRBhcSkNGVAOSOx7ms+b/VbNissO4DjccOPu9oVpNZltxYNqNr5TTw4dwVAz2IHyNZ1r6xugZIbn6PK+P0UykqT7iPj7q2Yf2kMiaY+006hfW8by2LvBNH5oYOOgONvtY5yOnu60g1Xwxqjzu9nprMhUv8Aoh8/aBPXtgffWg8JyXNwoEeoLGiMweN03qR14GSfs5/PYWb+RJI7uHBHJRDtOD0FZM2WeGVpKjbgwY80abaZ8QuJJY4fo80cizL7KqeNpBzyuPeftqtHV3VUL+WG2jcBnPyr69qM/hzXHMGq2oWUHCtNEUcfA9R8KQN4AtC5udHuhdxq2RBIwBU+71+7508PKi17lQmbwZw62ZqVVjAU87eCKWSPI0zbQcE8VpZtKkjnZLqJ4Ze6SJjOc9P41FLS3hZN+0yY/dHFNHIjC4NPZnBG5UbwVfOMHpipLAMjcSc+netIbS0Fxh98rKMnnjPwx6d81Q2mQI+6Bz3YKwyB86dZUclQD9BC8FCCOCNma9TATqBjC8e4V6l9QUJ/pAtxFaFx7l/1oaSRiSDbSq/P1kxitTb6C8rexNZggE48056Z7Chb7S5oSwxA0yjgNKVUHHBOR0r0aFtGbspRp7yPbEtIqZOMjPPYjr/pUrrXLa6utgtZgBCVbzThivfBz0pnFpawQlLiZCCpXEDBjn/EQMdarfw/o0tyskAuLcBNjpI6lGwOSTknmpcSlonoa2v0aAGeOJJRuRpWwAOigk/An51o4/osOAbhHYnA8pWYfHOMYrPx6S8ZUfSLF0j4TDNwuSR2rU2Hhm/ktkuIb/SzC67lkEzYx6g4puhW0EWaQ3O36IXucnpAhf8AAUD40s1OlSxSxywzqVcLJGRx3PTHTNaPTLDV7Eq8Gqaeo6/o3cjH/bilXizTdT1S2nkm1SNy6YAWNiOR05x2+ylsCoTaDqcr6OlgSigFi6RjGRuIGT6eg91F+YFHCikuicKzLn2kVtx+eB9xpozDnFTuyhyRgTnGPgaiACen31w81adlvEZZj8PjXSaithSIySLbR5P1z0HpQbuZoBIr7vaPX3/7VXJP55LsCvvNdRl2ld2AzL3PGM/xrFOfJlFo4A4dcNk9ccY++p3nkB1SVXjfGDyAG9w7EV2GRI5CH9sE4I6ce6pSSo5MezAbgK2MHsf9aS0UjNJWCwfQ45cvGjGQgmQtgY+H+tS1Hy43TbLsVxlOQce7pQ01uAd8eV9r6v7Oalc3FxJDEspiDxZAOclvn+VNplYOE+yYZn9oYGT0HPFeRhFcKxAKA+uB/pQsbF2wkg3qBlV7DPehrrUBbTRl2dFIICKAM+ucjmujC5Uic4cXcegnxLqlvZXcLKDN5iZlSReQCfZycc9+5rLwoLkkxwW7T3Fz+iJZg3JwFAzjHPpTbUVivCZUmjcDDKhTaRgY55PFF+E9Jd/ENizGN4rcNL7ByeOn45rRKSxQb+hVB5JpfBubHT7HSvDsGnTSxYaVY3d2ABdid5JPH+1Gi4ik1e+t4GD28IjRNx3neVyRuPbBWvn3iW/s50kjt7YJbJcT3EuW3eeU9gEg9Mu2Ke+F4RpvhmCT6jNEZWPbB5/DFeflXp4PfttnpYPf5HsdJIF1rxLHFrT2VsPPK+znCsAccg5we/XNBaRf6Y1+Whie3mXgrFMVxj/pY5I+Gaw6Xyy63JeTrkSyFyvTIPbNXabF9L8RKpHs+dkjdkBQcnn5Gtf40I46/gyx8uby/wCn0zUm1CCyY3DwahbJyUnQq4HuIxzWO8TPaw3qtp7OInXd5MjZaM+hPz+41vriHz7cw5V1kG07eeo/3r5fr8xutXu3QKIWkOwKOABx/PxrJ4cuTafwav1OMYxTS2Tgv2D8n76ZvfBoSU4OPXrWcEcv1gMD1FXIsu0nk4BOOnTmt7gjw+w8aqgABtOR/wBIrtU/QbtvaS3cqeQfdXq7ihuJpLPXbYzxQQQXM7OAPZUlNxx7PIHfjP2U8v8AU7aDUbiC90+G+mBDSS7ypMhGWwRn2RnAHoKzHhOGVj/StyVjIfNuijgEHrznIyPup3M7XHEt0WXOcbFFboolJkLvV9MnHlnREhXodlw24ntnIoSDWFsj/wALZW4QjpOgl555GenWr/ols+5mfco+sWwMVGW1sDt2goQOdrE5+2moU7Fqsmpzx2Vxb2UaSkqHhtwjBiMLz7jg0ss76S1jnby5HSBstEsxXaO4Hr1z8qYQ20CyLJbTPHIh3B842++lc0O2+dWJkGN7BkVlYbck8g9S3w4pJ6GiUr4yjhVGgsfOk3HK3ErYA7EYb40JfeKpdQcifT9PjDnlh5hx/wCePuoZfDWsS4lWCEh/aDZxnPPTtVv/ANp6o64dLZM/tbv9KnSH4o1/hdlitLhphuzNgDOcDap/+VODcQE8QfbSPTrOe2jwzZkbBfB4JChc/YBTW0s55WyFLY64HSlY4ZHNCil3tlwOc+lKr+4a5lJ3gR9AoGMD7OaIv7fUNrIltMqdnTuOvOKVeW5IEu8EDjPArNlkx4tFmFBHtj0B4qbs6jKMrMOMMCPs7VAITwXU493SovkR7o13IB+yOF/0rPdjN7JFuV8zn90oMZruI5F3Elx0HGCoNV28zD9rIOBjHSrUaNQNrYYknGNuPxzStfRN6ZGeOQjkgqeCcdfj76HdV37VOc9PU0UJd43SdPUVAxdREP0QOQwHHP40U/spHemLZ4XjbzmUkDjC9f5712cRXMI88K+4bWYrnn4Yo8qsse5o/YY4EnY+7FW22lQM0kkityowicKST1z1/wB+tWTo0RjxRlZbU2zH6CEeQjdtGcg+mD0+Hup34SvbmdLx4jbxXjbNpkUhcc5zg5zRk1t5G1GiYrztOOU688/xpRBMbe4DtE7AjGQQVB56gUMj5xovijGEuQFrIgvtdewtNiB50gEcYxhB7TH5sSflWk8bTix8OvFbHYrkR9eqnqB8hQ8t/bX13YLCIk+iRMWkBGTIcL+GT8aSePb9bia2t0fIXLtz3PA/ClnBzy44/CDCXp4Mk/lmRJOa03gW3WS/eWVcoAIwCOu7r9wpNJbL5KbR7ROCfTHr/PatPoi3NkbSKBEZ95kKOOD6DPbgVp8iX/NpfJj8SN5lZsLe2ttNiubiFDGFjJVVY7QTwMDoOtNNM02y1LTYZ7ixtgzDqqff6ilTJPfyx2kkQjViHl2tnAGcD7T91aE3MGnQJEvsIudq+6vMx3GNt7PQ8qalOvgFu/BOj3Th5I5x/YlwKBu/A+klR9FuLqBgCv1t+c/EfnWpgulMIct1APWhNUvEjhD5OD7/ALKp6kvsyyhCrMsnhO5iRY0v4WVBtBKtkgfOvV2TUpDIxUNtyce12r1H1JfZCsZToE3h2+8IySXl2lvqaRsCpba7Sc7Sgx7QPHA9asNto9q//BXFtqTvFG5+mbj5Z5DDCsvP1Tg8jPur5vp31Ptp/qP9YTf3/wDCva6MdWzYW11aqJANO0kHAG3ymwee+WNWXEFjIslrfWWn2TPhPNCbXjJIyRz2GT7+PUU30/8A5Vf7K1kfGf8A+U3/APeL/lFThNybDxRorJPBWjLezSXb3Cb18hHVmYpgZAwMZJz1xWDTUzdT3cyoqWxZti55UE8Lke4gUl1j6h/ntUtK/qqT++/IU0jkqN/FhII1x0QDHyrvGfdXB9RfgK560gwTa25mcIrKsjKWQODjjufdyKdwwiHDIqq+AspC43kDjr25NE6Z/VK1ZddR8F/CihJAiyEINuFwp4HxoXXLmxkkIuixZerR/XAHx94NWH6jf2HrPah/WknxP/yqOaVRGx9i8iRV3MpYNzjOKlDIDvyWQgZ2jjrzUbz6rfD+NcP/ADf/ALQ/KsdF2qIo++fZIuCnO7uB/OK6jRzyDewCtLyceveozf8AOy/3L/gKhp36r/EP8tAn8l4meAs2BIrjaRtzkd67CzkqufM3sNpx69Pvr0X6qD+8k/E1Kx/rC2/tH8aZbNEIpkmdCXSZB5gOWCHr2waLs5kRy+0gkBfbY8D40rb+vpP7xvzq+b+r7v5ULGlpDfcGtVKNFLjBxJlc+4E9+etLpbeNtx8slnyQGIP30x0z9Wvy/Gqbb9dF/P7Irn0DlLtCK90a1vY/MlhZJ2GQ8Lc/D0NCDwsryoz3omUqARJH7SkVpYf1T/Bfwob9r/EfxpfWkuhZPmtgtl4btV3KYwd4wFHAHqQKLSyjiuFnwS44Cg4HerO3+H86kOsnxP50jnKXZNScdo40joZEsmfzJMPIduWY9Oo7AfdQF3DczEedOSyDK9furQ2P6mf4H8qBl/5igG7ewS3u76K3FvvBjXo2emcVG7u50twjPmNnyQfQ1bL+38B+Ioa7/Vn+yPxoLbFlN9Av01+0p+w/wr1BjpXqrwRM/9k="/>
          <p:cNvSpPr>
            <a:spLocks noChangeAspect="1" noChangeArrowheads="1"/>
          </p:cNvSpPr>
          <p:nvPr/>
        </p:nvSpPr>
        <p:spPr bwMode="auto">
          <a:xfrm>
            <a:off x="307975" y="79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id-ID" altLang="id-ID">
              <a:solidFill>
                <a:srgbClr val="FFFFFF"/>
              </a:solidFill>
              <a:latin typeface="Tahoma" pitchFamily="34" charset="0"/>
            </a:endParaRPr>
          </a:p>
        </p:txBody>
      </p:sp>
      <p:pic>
        <p:nvPicPr>
          <p:cNvPr id="28694" name="Picture 8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2525" y="3970338"/>
            <a:ext cx="3419475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975" y="1828800"/>
            <a:ext cx="3551238" cy="195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975" y="3970338"/>
            <a:ext cx="4416425" cy="258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Straight Connector 10"/>
          <p:cNvCxnSpPr/>
          <p:nvPr/>
        </p:nvCxnSpPr>
        <p:spPr>
          <a:xfrm>
            <a:off x="1143000" y="2133600"/>
            <a:ext cx="22860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H="1">
            <a:off x="1981200" y="5029200"/>
            <a:ext cx="76200" cy="2286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209800" y="4960938"/>
            <a:ext cx="119063" cy="6826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ounded Rectangle 11"/>
          <p:cNvSpPr/>
          <p:nvPr/>
        </p:nvSpPr>
        <p:spPr>
          <a:xfrm>
            <a:off x="2124075" y="333375"/>
            <a:ext cx="5111750" cy="652463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dirty="0"/>
              <a:t>LATAR BELAKANG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7019925" y="6532563"/>
            <a:ext cx="2016125" cy="325437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/>
              <a:t>SRS, 2014</a:t>
            </a:r>
          </a:p>
        </p:txBody>
      </p:sp>
      <p:sp>
        <p:nvSpPr>
          <p:cNvPr id="2" name="Left Arrow 1"/>
          <p:cNvSpPr/>
          <p:nvPr/>
        </p:nvSpPr>
        <p:spPr>
          <a:xfrm>
            <a:off x="8283575" y="2133600"/>
            <a:ext cx="762000" cy="71913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711</Words>
  <Application>Microsoft Office PowerPoint</Application>
  <PresentationFormat>On-screen Show (4:3)</PresentationFormat>
  <Paragraphs>241</Paragraphs>
  <Slides>32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4" baseType="lpstr">
      <vt:lpstr>Office Theme</vt:lpstr>
      <vt:lpstr>Clip</vt:lpstr>
      <vt:lpstr>PELAYANAN PRA HOSPITAL PSC</vt:lpstr>
      <vt:lpstr>Latar belakang</vt:lpstr>
      <vt:lpstr>Slide 3</vt:lpstr>
      <vt:lpstr>Slide 4</vt:lpstr>
      <vt:lpstr>Slide 5</vt:lpstr>
      <vt:lpstr>Latar belakang</vt:lpstr>
      <vt:lpstr>Slide 7</vt:lpstr>
      <vt:lpstr>Latar belakang</vt:lpstr>
      <vt:lpstr>Proporsi KEMATIAN MENURUT TEMPAT KEJADIAN KEMATIAN</vt:lpstr>
      <vt:lpstr>Latar Belakang</vt:lpstr>
      <vt:lpstr>Slide 11</vt:lpstr>
      <vt:lpstr>Slide 12</vt:lpstr>
      <vt:lpstr>Slide 13</vt:lpstr>
      <vt:lpstr>Slide 14</vt:lpstr>
      <vt:lpstr>Graben Bantul</vt:lpstr>
      <vt:lpstr>Tujuan</vt:lpstr>
      <vt:lpstr>Landasan Hukum</vt:lpstr>
      <vt:lpstr>Pelayanan Pra Hospital</vt:lpstr>
      <vt:lpstr>Bentuk Pelayanan Pra Hospital</vt:lpstr>
      <vt:lpstr>SPGDT</vt:lpstr>
      <vt:lpstr>Skema pelayanan tanggap darurat</vt:lpstr>
      <vt:lpstr>Untuk memastikan adanya pelayanan lanjutan</vt:lpstr>
      <vt:lpstr>Pelayanan tsb diatas sdh ada di DIY</vt:lpstr>
      <vt:lpstr>Slide 24</vt:lpstr>
      <vt:lpstr>Slide 25</vt:lpstr>
      <vt:lpstr>Slide 26</vt:lpstr>
      <vt:lpstr>Slide 27</vt:lpstr>
      <vt:lpstr>Slide 28</vt:lpstr>
      <vt:lpstr>Slide 29</vt:lpstr>
      <vt:lpstr>Pelayanan Saat Ini</vt:lpstr>
      <vt:lpstr>Alur Informasi, komunikasi dan pelayanan</vt:lpstr>
      <vt:lpstr>Sekian Terima Kasih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INTEGRASI PSC DI DIY</dc:title>
  <dc:creator>Samsung</dc:creator>
  <cp:lastModifiedBy>Dinkes</cp:lastModifiedBy>
  <cp:revision>36</cp:revision>
  <dcterms:created xsi:type="dcterms:W3CDTF">2017-05-29T15:44:13Z</dcterms:created>
  <dcterms:modified xsi:type="dcterms:W3CDTF">2017-12-05T03:56:51Z</dcterms:modified>
</cp:coreProperties>
</file>