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89" r:id="rId5"/>
    <p:sldId id="260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0" r:id="rId16"/>
    <p:sldId id="261" r:id="rId17"/>
    <p:sldId id="281" r:id="rId18"/>
    <p:sldId id="285" r:id="rId19"/>
    <p:sldId id="282" r:id="rId20"/>
    <p:sldId id="288" r:id="rId21"/>
    <p:sldId id="290" r:id="rId22"/>
    <p:sldId id="292" r:id="rId23"/>
    <p:sldId id="284" r:id="rId24"/>
    <p:sldId id="262" r:id="rId25"/>
    <p:sldId id="293" r:id="rId26"/>
    <p:sldId id="287" r:id="rId27"/>
    <p:sldId id="263" r:id="rId28"/>
    <p:sldId id="294" r:id="rId29"/>
    <p:sldId id="296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1434" y="-10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B8CAC-4373-4AFC-B805-94DFAA1E4A74}" type="datetimeFigureOut">
              <a:rPr lang="en-US" smtClean="0"/>
              <a:pPr/>
              <a:t>12/6/2017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8513-C7D6-4417-B930-88CA8A3521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B8CAC-4373-4AFC-B805-94DFAA1E4A74}" type="datetimeFigureOut">
              <a:rPr lang="en-US" smtClean="0"/>
              <a:pPr/>
              <a:t>12/6/2017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8513-C7D6-4417-B930-88CA8A3521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B8CAC-4373-4AFC-B805-94DFAA1E4A74}" type="datetimeFigureOut">
              <a:rPr lang="en-US" smtClean="0"/>
              <a:pPr/>
              <a:t>12/6/2017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8513-C7D6-4417-B930-88CA8A3521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B8CAC-4373-4AFC-B805-94DFAA1E4A74}" type="datetimeFigureOut">
              <a:rPr lang="en-US" smtClean="0"/>
              <a:pPr/>
              <a:t>12/6/2017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8513-C7D6-4417-B930-88CA8A3521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B8CAC-4373-4AFC-B805-94DFAA1E4A74}" type="datetimeFigureOut">
              <a:rPr lang="en-US" smtClean="0"/>
              <a:pPr/>
              <a:t>12/6/2017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8513-C7D6-4417-B930-88CA8A3521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B8CAC-4373-4AFC-B805-94DFAA1E4A74}" type="datetimeFigureOut">
              <a:rPr lang="en-US" smtClean="0"/>
              <a:pPr/>
              <a:t>12/6/2017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8513-C7D6-4417-B930-88CA8A3521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B8CAC-4373-4AFC-B805-94DFAA1E4A74}" type="datetimeFigureOut">
              <a:rPr lang="en-US" smtClean="0"/>
              <a:pPr/>
              <a:t>12/6/2017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8513-C7D6-4417-B930-88CA8A3521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B8CAC-4373-4AFC-B805-94DFAA1E4A74}" type="datetimeFigureOut">
              <a:rPr lang="en-US" smtClean="0"/>
              <a:pPr/>
              <a:t>12/6/2017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8513-C7D6-4417-B930-88CA8A3521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B8CAC-4373-4AFC-B805-94DFAA1E4A74}" type="datetimeFigureOut">
              <a:rPr lang="en-US" smtClean="0"/>
              <a:pPr/>
              <a:t>12/6/2017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8513-C7D6-4417-B930-88CA8A3521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B8CAC-4373-4AFC-B805-94DFAA1E4A74}" type="datetimeFigureOut">
              <a:rPr lang="en-US" smtClean="0"/>
              <a:pPr/>
              <a:t>12/6/2017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8513-C7D6-4417-B930-88CA8A3521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8B8CAC-4373-4AFC-B805-94DFAA1E4A74}" type="datetimeFigureOut">
              <a:rPr lang="en-US" smtClean="0"/>
              <a:pPr/>
              <a:t>12/6/2017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8513-C7D6-4417-B930-88CA8A3521F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8B8CAC-4373-4AFC-B805-94DFAA1E4A74}" type="datetimeFigureOut">
              <a:rPr lang="en-US" smtClean="0"/>
              <a:pPr/>
              <a:t>12/6/2017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758513-C7D6-4417-B930-88CA8A3521F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.em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5334000"/>
            <a:ext cx="8153400" cy="7620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rebuchet MS" pitchFamily="34" charset="0"/>
              </a:rPr>
              <a:t>LANGKAH AWAL MENUJU PSC</a:t>
            </a:r>
          </a:p>
          <a:p>
            <a:endParaRPr lang="en-US" sz="3600" b="1" dirty="0">
              <a:solidFill>
                <a:srgbClr val="FF0000"/>
              </a:solidFill>
              <a:latin typeface="Trebuchet MS" pitchFamily="34" charset="0"/>
            </a:endParaRPr>
          </a:p>
        </p:txBody>
      </p:sp>
      <p:pic>
        <p:nvPicPr>
          <p:cNvPr id="1026" name="Picture 2" descr="D:\MINI\AA Mufti Amal\BESS 1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95600" y="1364066"/>
            <a:ext cx="3657600" cy="3588934"/>
          </a:xfrm>
          <a:prstGeom prst="rect">
            <a:avLst/>
          </a:prstGeom>
          <a:noFill/>
        </p:spPr>
      </p:pic>
      <p:pic>
        <p:nvPicPr>
          <p:cNvPr id="5" name="Picture 4"/>
          <p:cNvPicPr/>
          <p:nvPr/>
        </p:nvPicPr>
        <p:blipFill>
          <a:blip r:embed="rId3" cstate="print"/>
          <a:srcRect l="1453" t="8000" r="4070" b="21000"/>
          <a:stretch>
            <a:fillRect/>
          </a:stretch>
        </p:blipFill>
        <p:spPr bwMode="auto">
          <a:xfrm>
            <a:off x="0" y="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/>
          <a:srcRect l="1453" t="8000" r="4070" b="21000"/>
          <a:stretch>
            <a:fillRect/>
          </a:stretch>
        </p:blipFill>
        <p:spPr bwMode="auto">
          <a:xfrm>
            <a:off x="0" y="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/>
          <p:nvPr/>
        </p:nvPicPr>
        <p:blipFill>
          <a:blip r:embed="rId3" cstate="print"/>
          <a:srcRect l="7895" t="4444" r="4067" b="1683"/>
          <a:stretch>
            <a:fillRect/>
          </a:stretch>
        </p:blipFill>
        <p:spPr bwMode="auto">
          <a:xfrm rot="5400000">
            <a:off x="2209801" y="457201"/>
            <a:ext cx="4876797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38400"/>
            <a:ext cx="8229600" cy="34591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4. </a:t>
            </a:r>
            <a:r>
              <a:rPr lang="en-US" dirty="0" err="1" smtClean="0"/>
              <a:t>Keputusan</a:t>
            </a:r>
            <a:r>
              <a:rPr lang="en-US" dirty="0" smtClean="0"/>
              <a:t> </a:t>
            </a:r>
            <a:r>
              <a:rPr lang="en-US" dirty="0" err="1" smtClean="0"/>
              <a:t>Kepala</a:t>
            </a:r>
            <a:r>
              <a:rPr lang="en-US" dirty="0" smtClean="0"/>
              <a:t> </a:t>
            </a:r>
            <a:r>
              <a:rPr lang="en-US" dirty="0" err="1" smtClean="0"/>
              <a:t>Dinas</a:t>
            </a:r>
            <a:r>
              <a:rPr lang="en-US" dirty="0" smtClean="0"/>
              <a:t> </a:t>
            </a:r>
            <a:r>
              <a:rPr lang="en-US" dirty="0" err="1" smtClean="0"/>
              <a:t>Kesehatan</a:t>
            </a:r>
            <a:r>
              <a:rPr lang="en-US" dirty="0" smtClean="0"/>
              <a:t>   </a:t>
            </a:r>
            <a:r>
              <a:rPr lang="en-US" dirty="0" err="1" smtClean="0"/>
              <a:t>Kabupaten</a:t>
            </a:r>
            <a:r>
              <a:rPr lang="en-US" dirty="0" smtClean="0"/>
              <a:t> </a:t>
            </a:r>
            <a:r>
              <a:rPr lang="en-US" dirty="0" err="1" smtClean="0"/>
              <a:t>Bantul</a:t>
            </a:r>
            <a:r>
              <a:rPr lang="en-US" dirty="0" smtClean="0"/>
              <a:t> </a:t>
            </a:r>
            <a:r>
              <a:rPr lang="en-US" dirty="0" err="1" smtClean="0"/>
              <a:t>Nomor</a:t>
            </a:r>
            <a:r>
              <a:rPr lang="en-US" dirty="0" smtClean="0"/>
              <a:t> 440/706 </a:t>
            </a:r>
            <a:r>
              <a:rPr lang="en-US" dirty="0" err="1" smtClean="0"/>
              <a:t>Tahun</a:t>
            </a:r>
            <a:r>
              <a:rPr lang="en-US" dirty="0" smtClean="0"/>
              <a:t> 2014 </a:t>
            </a:r>
            <a:r>
              <a:rPr lang="en-US" dirty="0" err="1" smtClean="0"/>
              <a:t>tentang</a:t>
            </a:r>
            <a:r>
              <a:rPr lang="en-US" dirty="0" smtClean="0"/>
              <a:t> </a:t>
            </a:r>
            <a:r>
              <a:rPr lang="en-US" dirty="0" err="1" smtClean="0"/>
              <a:t>Penunjukan</a:t>
            </a:r>
            <a:r>
              <a:rPr lang="en-US" dirty="0" smtClean="0"/>
              <a:t> </a:t>
            </a:r>
            <a:r>
              <a:rPr lang="en-US" dirty="0" err="1" smtClean="0"/>
              <a:t>Palang</a:t>
            </a:r>
            <a:r>
              <a:rPr lang="en-US" dirty="0" smtClean="0"/>
              <a:t> </a:t>
            </a:r>
            <a:r>
              <a:rPr lang="en-US" dirty="0" err="1" smtClean="0"/>
              <a:t>Merah</a:t>
            </a:r>
            <a:r>
              <a:rPr lang="en-US" dirty="0" smtClean="0"/>
              <a:t> Indonesia (PMI) </a:t>
            </a:r>
            <a:r>
              <a:rPr lang="en-US" dirty="0" err="1" smtClean="0"/>
              <a:t>Kabupaten</a:t>
            </a:r>
            <a:r>
              <a:rPr lang="en-US" dirty="0" smtClean="0"/>
              <a:t> </a:t>
            </a:r>
            <a:r>
              <a:rPr lang="en-US" dirty="0" err="1" smtClean="0"/>
              <a:t>Bantul</a:t>
            </a:r>
            <a:r>
              <a:rPr lang="en-US" dirty="0" smtClean="0"/>
              <a:t> </a:t>
            </a:r>
            <a:r>
              <a:rPr lang="en-US" dirty="0" err="1" smtClean="0"/>
              <a:t>Sebagai</a:t>
            </a:r>
            <a:r>
              <a:rPr lang="en-US" dirty="0" smtClean="0"/>
              <a:t> Operator </a:t>
            </a:r>
            <a:r>
              <a:rPr lang="en-US" dirty="0" err="1" smtClean="0"/>
              <a:t>Pelaksana</a:t>
            </a:r>
            <a:r>
              <a:rPr lang="en-US" dirty="0" smtClean="0"/>
              <a:t> </a:t>
            </a:r>
            <a:r>
              <a:rPr lang="en-US" dirty="0" err="1" smtClean="0"/>
              <a:t>Kegiatan</a:t>
            </a:r>
            <a:r>
              <a:rPr lang="en-US" dirty="0" smtClean="0"/>
              <a:t> </a:t>
            </a:r>
            <a:r>
              <a:rPr lang="en-US" dirty="0" err="1" smtClean="0"/>
              <a:t>Bantul</a:t>
            </a:r>
            <a:r>
              <a:rPr lang="en-US" dirty="0" smtClean="0"/>
              <a:t> </a:t>
            </a:r>
            <a:r>
              <a:rPr lang="en-US" dirty="0" err="1" smtClean="0"/>
              <a:t>Emergensi</a:t>
            </a:r>
            <a:r>
              <a:rPr lang="en-US" dirty="0" smtClean="0"/>
              <a:t> Service Support (BESS) 118 </a:t>
            </a:r>
            <a:r>
              <a:rPr lang="en-US" dirty="0" err="1" smtClean="0"/>
              <a:t>Tahun</a:t>
            </a:r>
            <a:r>
              <a:rPr lang="en-US" dirty="0" smtClean="0"/>
              <a:t> </a:t>
            </a:r>
            <a:r>
              <a:rPr lang="en-US" dirty="0" err="1" smtClean="0"/>
              <a:t>Anggaran</a:t>
            </a:r>
            <a:r>
              <a:rPr lang="en-US" dirty="0" smtClean="0"/>
              <a:t> 2014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 l="1453" t="8000" r="4070" b="21000"/>
          <a:stretch>
            <a:fillRect/>
          </a:stretch>
        </p:blipFill>
        <p:spPr bwMode="auto">
          <a:xfrm>
            <a:off x="0" y="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latin typeface="Trebuchet MS" pitchFamily="34" charset="0"/>
              </a:rPr>
              <a:t>DASAR HUKUM</a:t>
            </a:r>
            <a:endParaRPr lang="en-US" sz="3200" b="1" dirty="0"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/>
          <a:srcRect l="1453" t="8000" r="4070" b="21000"/>
          <a:stretch>
            <a:fillRect/>
          </a:stretch>
        </p:blipFill>
        <p:spPr bwMode="auto">
          <a:xfrm>
            <a:off x="0" y="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/>
          <p:nvPr/>
        </p:nvPicPr>
        <p:blipFill>
          <a:blip r:embed="rId3" cstate="print"/>
          <a:srcRect l="7209" r="9070" b="5715"/>
          <a:stretch>
            <a:fillRect/>
          </a:stretch>
        </p:blipFill>
        <p:spPr bwMode="auto">
          <a:xfrm>
            <a:off x="1981200" y="742263"/>
            <a:ext cx="5486400" cy="558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/>
          <a:srcRect l="1453" t="8000" r="4070" b="21000"/>
          <a:stretch>
            <a:fillRect/>
          </a:stretch>
        </p:blipFill>
        <p:spPr bwMode="auto">
          <a:xfrm>
            <a:off x="0" y="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/>
          <p:nvPr/>
        </p:nvPicPr>
        <p:blipFill>
          <a:blip r:embed="rId3" cstate="print"/>
          <a:srcRect l="8696" r="8696"/>
          <a:stretch>
            <a:fillRect/>
          </a:stretch>
        </p:blipFill>
        <p:spPr bwMode="auto">
          <a:xfrm>
            <a:off x="2133600" y="838201"/>
            <a:ext cx="54864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/>
          <a:srcRect l="1453" t="8000" r="4070" b="21000"/>
          <a:stretch>
            <a:fillRect/>
          </a:stretch>
        </p:blipFill>
        <p:spPr bwMode="auto">
          <a:xfrm>
            <a:off x="0" y="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/>
          <p:nvPr/>
        </p:nvPicPr>
        <p:blipFill>
          <a:blip r:embed="rId3" cstate="print"/>
          <a:srcRect l="9777" r="9776" b="3257"/>
          <a:stretch>
            <a:fillRect/>
          </a:stretch>
        </p:blipFill>
        <p:spPr bwMode="auto">
          <a:xfrm>
            <a:off x="1600200" y="990600"/>
            <a:ext cx="6096000" cy="5259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/>
          <a:srcRect l="1453" t="8000" r="4070" b="21000"/>
          <a:stretch>
            <a:fillRect/>
          </a:stretch>
        </p:blipFill>
        <p:spPr bwMode="auto">
          <a:xfrm>
            <a:off x="0" y="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/>
          <p:nvPr/>
        </p:nvPicPr>
        <p:blipFill>
          <a:blip r:embed="rId3" cstate="print"/>
          <a:srcRect l="9843" r="9843" b="3103"/>
          <a:stretch>
            <a:fillRect/>
          </a:stretch>
        </p:blipFill>
        <p:spPr bwMode="auto">
          <a:xfrm>
            <a:off x="1752600" y="666750"/>
            <a:ext cx="5486400" cy="56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6680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dirty="0" err="1" smtClean="0">
                <a:latin typeface="Trebuchet MS" pitchFamily="34" charset="0"/>
              </a:rPr>
              <a:t>Sumber</a:t>
            </a:r>
            <a:r>
              <a:rPr lang="en-US" sz="3200" b="1" dirty="0" smtClean="0">
                <a:latin typeface="Trebuchet MS" pitchFamily="34" charset="0"/>
              </a:rPr>
              <a:t> </a:t>
            </a:r>
            <a:r>
              <a:rPr lang="en-US" sz="3200" b="1" dirty="0" err="1" smtClean="0">
                <a:latin typeface="Trebuchet MS" pitchFamily="34" charset="0"/>
              </a:rPr>
              <a:t>Daya</a:t>
            </a:r>
            <a:r>
              <a:rPr lang="en-US" sz="3200" b="1" dirty="0" smtClean="0">
                <a:latin typeface="Trebuchet MS" pitchFamily="34" charset="0"/>
              </a:rPr>
              <a:t> </a:t>
            </a:r>
            <a:r>
              <a:rPr lang="en-US" sz="3200" b="1" dirty="0" err="1" smtClean="0">
                <a:latin typeface="Trebuchet MS" pitchFamily="34" charset="0"/>
              </a:rPr>
              <a:t>Manusia</a:t>
            </a:r>
            <a:endParaRPr lang="en-US" sz="3200" b="1" dirty="0">
              <a:latin typeface="Trebuchet MS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2819400"/>
            <a:ext cx="6781800" cy="2667000"/>
          </a:xfrm>
        </p:spPr>
        <p:txBody>
          <a:bodyPr/>
          <a:lstStyle/>
          <a:p>
            <a:r>
              <a:rPr lang="id-ID" dirty="0" smtClean="0">
                <a:latin typeface="Trebuchet MS" pitchFamily="34" charset="0"/>
              </a:rPr>
              <a:t>D</a:t>
            </a:r>
            <a:r>
              <a:rPr lang="en-US" dirty="0" err="1" smtClean="0">
                <a:latin typeface="Trebuchet MS" pitchFamily="34" charset="0"/>
              </a:rPr>
              <a:t>okter</a:t>
            </a:r>
            <a:r>
              <a:rPr lang="en-US" dirty="0" smtClean="0">
                <a:latin typeface="Trebuchet MS" pitchFamily="34" charset="0"/>
              </a:rPr>
              <a:t> </a:t>
            </a:r>
            <a:r>
              <a:rPr lang="en-US" dirty="0" smtClean="0">
                <a:latin typeface="Trebuchet MS" pitchFamily="34" charset="0"/>
              </a:rPr>
              <a:t>on call		: 1 </a:t>
            </a:r>
            <a:r>
              <a:rPr lang="en-US" dirty="0" err="1" smtClean="0">
                <a:latin typeface="Trebuchet MS" pitchFamily="34" charset="0"/>
              </a:rPr>
              <a:t>orang</a:t>
            </a:r>
            <a:endParaRPr lang="en-US" dirty="0" smtClean="0">
              <a:latin typeface="Trebuchet MS" pitchFamily="34" charset="0"/>
            </a:endParaRPr>
          </a:p>
          <a:p>
            <a:r>
              <a:rPr lang="en-US" dirty="0" err="1" smtClean="0">
                <a:latin typeface="Trebuchet MS" pitchFamily="34" charset="0"/>
              </a:rPr>
              <a:t>Perawat</a:t>
            </a:r>
            <a:r>
              <a:rPr lang="en-US" dirty="0" smtClean="0">
                <a:latin typeface="Trebuchet MS" pitchFamily="34" charset="0"/>
              </a:rPr>
              <a:t>				: 10 </a:t>
            </a:r>
            <a:r>
              <a:rPr lang="en-US" dirty="0" err="1" smtClean="0">
                <a:latin typeface="Trebuchet MS" pitchFamily="34" charset="0"/>
              </a:rPr>
              <a:t>orang</a:t>
            </a:r>
            <a:endParaRPr lang="en-US" dirty="0" smtClean="0">
              <a:latin typeface="Trebuchet MS" pitchFamily="34" charset="0"/>
            </a:endParaRPr>
          </a:p>
          <a:p>
            <a:r>
              <a:rPr lang="en-US" dirty="0" smtClean="0">
                <a:latin typeface="Trebuchet MS" pitchFamily="34" charset="0"/>
              </a:rPr>
              <a:t>Dr</a:t>
            </a:r>
            <a:r>
              <a:rPr lang="id-ID" dirty="0" smtClean="0">
                <a:latin typeface="Trebuchet MS" pitchFamily="34" charset="0"/>
              </a:rPr>
              <a:t>i</a:t>
            </a:r>
            <a:r>
              <a:rPr lang="en-US" dirty="0" err="1" smtClean="0">
                <a:latin typeface="Trebuchet MS" pitchFamily="34" charset="0"/>
              </a:rPr>
              <a:t>ver</a:t>
            </a:r>
            <a:r>
              <a:rPr lang="en-US" dirty="0" smtClean="0">
                <a:latin typeface="Trebuchet MS" pitchFamily="34" charset="0"/>
              </a:rPr>
              <a:t> </a:t>
            </a:r>
            <a:r>
              <a:rPr lang="en-US" dirty="0" smtClean="0">
                <a:latin typeface="Trebuchet MS" pitchFamily="34" charset="0"/>
              </a:rPr>
              <a:t>ambulance	</a:t>
            </a:r>
            <a:r>
              <a:rPr lang="id-ID" dirty="0" smtClean="0">
                <a:latin typeface="Trebuchet MS" pitchFamily="34" charset="0"/>
              </a:rPr>
              <a:t>	</a:t>
            </a:r>
            <a:r>
              <a:rPr lang="en-US" smtClean="0">
                <a:latin typeface="Trebuchet MS" pitchFamily="34" charset="0"/>
              </a:rPr>
              <a:t>: </a:t>
            </a:r>
            <a:r>
              <a:rPr lang="en-US" dirty="0" smtClean="0">
                <a:latin typeface="Trebuchet MS" pitchFamily="34" charset="0"/>
              </a:rPr>
              <a:t>6 </a:t>
            </a:r>
            <a:r>
              <a:rPr lang="en-US" dirty="0" err="1" smtClean="0">
                <a:latin typeface="Trebuchet MS" pitchFamily="34" charset="0"/>
              </a:rPr>
              <a:t>orang</a:t>
            </a:r>
            <a:endParaRPr lang="en-US" dirty="0" smtClean="0">
              <a:latin typeface="Trebuchet MS" pitchFamily="34" charset="0"/>
            </a:endParaRPr>
          </a:p>
          <a:p>
            <a:r>
              <a:rPr lang="en-US" dirty="0" smtClean="0">
                <a:latin typeface="Trebuchet MS" pitchFamily="34" charset="0"/>
              </a:rPr>
              <a:t>Operator			: 4 </a:t>
            </a:r>
            <a:r>
              <a:rPr lang="en-US" dirty="0" err="1" smtClean="0">
                <a:latin typeface="Trebuchet MS" pitchFamily="34" charset="0"/>
              </a:rPr>
              <a:t>orang</a:t>
            </a:r>
            <a:endParaRPr lang="en-US" dirty="0">
              <a:latin typeface="Trebuchet MS" pitchFamily="34" charset="0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 l="1453" t="8000" r="4070" b="21000"/>
          <a:stretch>
            <a:fillRect/>
          </a:stretch>
        </p:blipFill>
        <p:spPr bwMode="auto">
          <a:xfrm>
            <a:off x="0" y="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dirty="0" err="1" smtClean="0">
                <a:latin typeface="Trebuchet MS" pitchFamily="34" charset="0"/>
              </a:rPr>
              <a:t>Sumber</a:t>
            </a:r>
            <a:r>
              <a:rPr lang="en-US" sz="3200" b="1" dirty="0" smtClean="0">
                <a:latin typeface="Trebuchet MS" pitchFamily="34" charset="0"/>
              </a:rPr>
              <a:t> </a:t>
            </a:r>
            <a:r>
              <a:rPr lang="en-US" sz="3200" b="1" dirty="0" err="1" smtClean="0">
                <a:latin typeface="Trebuchet MS" pitchFamily="34" charset="0"/>
              </a:rPr>
              <a:t>Daya</a:t>
            </a:r>
            <a:r>
              <a:rPr lang="en-US" sz="3200" b="1" dirty="0" smtClean="0">
                <a:latin typeface="Trebuchet MS" pitchFamily="34" charset="0"/>
              </a:rPr>
              <a:t> </a:t>
            </a:r>
            <a:r>
              <a:rPr lang="en-US" sz="3200" b="1" dirty="0" err="1" smtClean="0">
                <a:latin typeface="Trebuchet MS" pitchFamily="34" charset="0"/>
              </a:rPr>
              <a:t>Teknis</a:t>
            </a:r>
            <a:endParaRPr lang="en-US" sz="3200" b="1" dirty="0">
              <a:latin typeface="Trebuchet MS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62200" y="2057400"/>
            <a:ext cx="4191000" cy="4114800"/>
          </a:xfrm>
        </p:spPr>
        <p:txBody>
          <a:bodyPr/>
          <a:lstStyle/>
          <a:p>
            <a:pPr algn="ctr"/>
            <a:r>
              <a:rPr lang="en-US" dirty="0" smtClean="0">
                <a:latin typeface="Trebuchet MS" pitchFamily="34" charset="0"/>
              </a:rPr>
              <a:t>Ambulance </a:t>
            </a:r>
          </a:p>
          <a:p>
            <a:pPr algn="ctr"/>
            <a:r>
              <a:rPr lang="en-US" dirty="0" err="1" smtClean="0">
                <a:latin typeface="Trebuchet MS" pitchFamily="34" charset="0"/>
              </a:rPr>
              <a:t>Komputer</a:t>
            </a:r>
            <a:endParaRPr lang="en-US" dirty="0" smtClean="0">
              <a:latin typeface="Trebuchet MS" pitchFamily="34" charset="0"/>
            </a:endParaRPr>
          </a:p>
          <a:p>
            <a:pPr algn="ctr"/>
            <a:r>
              <a:rPr lang="en-US" dirty="0" err="1" smtClean="0">
                <a:latin typeface="Trebuchet MS" pitchFamily="34" charset="0"/>
              </a:rPr>
              <a:t>Telepon</a:t>
            </a:r>
            <a:r>
              <a:rPr lang="en-US" dirty="0" smtClean="0">
                <a:latin typeface="Trebuchet MS" pitchFamily="34" charset="0"/>
              </a:rPr>
              <a:t>/fax</a:t>
            </a:r>
          </a:p>
          <a:p>
            <a:pPr algn="ctr"/>
            <a:r>
              <a:rPr lang="en-US" dirty="0" err="1" smtClean="0">
                <a:latin typeface="Trebuchet MS" pitchFamily="34" charset="0"/>
              </a:rPr>
              <a:t>Jaringan</a:t>
            </a:r>
            <a:r>
              <a:rPr lang="en-US" dirty="0" smtClean="0">
                <a:latin typeface="Trebuchet MS" pitchFamily="34" charset="0"/>
              </a:rPr>
              <a:t> internet</a:t>
            </a:r>
          </a:p>
          <a:p>
            <a:pPr algn="ctr"/>
            <a:r>
              <a:rPr lang="en-US" dirty="0" smtClean="0">
                <a:latin typeface="Trebuchet MS" pitchFamily="34" charset="0"/>
              </a:rPr>
              <a:t>Radio </a:t>
            </a:r>
            <a:r>
              <a:rPr lang="en-US" dirty="0" err="1" smtClean="0">
                <a:latin typeface="Trebuchet MS" pitchFamily="34" charset="0"/>
              </a:rPr>
              <a:t>Komunikasi</a:t>
            </a:r>
            <a:endParaRPr lang="en-US" dirty="0" smtClean="0">
              <a:latin typeface="Trebuchet MS" pitchFamily="34" charset="0"/>
            </a:endParaRPr>
          </a:p>
          <a:p>
            <a:pPr algn="ctr"/>
            <a:r>
              <a:rPr lang="en-US" dirty="0" smtClean="0">
                <a:latin typeface="Trebuchet MS" pitchFamily="34" charset="0"/>
              </a:rPr>
              <a:t>ATK</a:t>
            </a:r>
            <a:endParaRPr lang="en-US" dirty="0">
              <a:latin typeface="Trebuchet MS" pitchFamily="34" charset="0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 l="1453" t="8000" r="4070" b="21000"/>
          <a:stretch>
            <a:fillRect/>
          </a:stretch>
        </p:blipFill>
        <p:spPr bwMode="auto">
          <a:xfrm>
            <a:off x="0" y="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>
            <a:normAutofit/>
          </a:bodyPr>
          <a:lstStyle/>
          <a:p>
            <a:r>
              <a:rPr lang="en-US" sz="3200" b="1" dirty="0" err="1" smtClean="0">
                <a:latin typeface="Trebuchet MS" pitchFamily="34" charset="0"/>
              </a:rPr>
              <a:t>Sumber</a:t>
            </a:r>
            <a:r>
              <a:rPr lang="en-US" sz="3200" b="1" dirty="0" smtClean="0">
                <a:latin typeface="Trebuchet MS" pitchFamily="34" charset="0"/>
              </a:rPr>
              <a:t> </a:t>
            </a:r>
            <a:r>
              <a:rPr lang="en-US" sz="3200" b="1" dirty="0" err="1" smtClean="0">
                <a:latin typeface="Trebuchet MS" pitchFamily="34" charset="0"/>
              </a:rPr>
              <a:t>Daya</a:t>
            </a:r>
            <a:r>
              <a:rPr lang="en-US" sz="3200" b="1" dirty="0" smtClean="0">
                <a:latin typeface="Trebuchet MS" pitchFamily="34" charset="0"/>
              </a:rPr>
              <a:t> </a:t>
            </a:r>
            <a:r>
              <a:rPr lang="en-US" sz="3200" b="1" dirty="0" err="1" smtClean="0">
                <a:latin typeface="Trebuchet MS" pitchFamily="34" charset="0"/>
              </a:rPr>
              <a:t>Anggaran</a:t>
            </a:r>
            <a:endParaRPr lang="en-US" sz="3200" b="1" dirty="0">
              <a:latin typeface="Trebuchet MS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3763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2800" dirty="0" err="1" smtClean="0">
                <a:latin typeface="Trebuchet MS" pitchFamily="34" charset="0"/>
              </a:rPr>
              <a:t>bersumber</a:t>
            </a:r>
            <a:r>
              <a:rPr lang="en-US" sz="2800" dirty="0" smtClean="0">
                <a:latin typeface="Trebuchet MS" pitchFamily="34" charset="0"/>
              </a:rPr>
              <a:t> </a:t>
            </a:r>
            <a:r>
              <a:rPr lang="en-US" sz="2800" dirty="0" err="1" smtClean="0">
                <a:latin typeface="Trebuchet MS" pitchFamily="34" charset="0"/>
              </a:rPr>
              <a:t>pada</a:t>
            </a:r>
            <a:r>
              <a:rPr lang="en-US" sz="2800" dirty="0" smtClean="0">
                <a:latin typeface="Trebuchet MS" pitchFamily="34" charset="0"/>
              </a:rPr>
              <a:t> </a:t>
            </a:r>
            <a:r>
              <a:rPr lang="en-US" sz="2800" dirty="0" err="1" smtClean="0">
                <a:latin typeface="Trebuchet MS" pitchFamily="34" charset="0"/>
              </a:rPr>
              <a:t>Hibah</a:t>
            </a:r>
            <a:r>
              <a:rPr lang="en-US" sz="2800" dirty="0" smtClean="0">
                <a:latin typeface="Trebuchet MS" pitchFamily="34" charset="0"/>
              </a:rPr>
              <a:t> APBD </a:t>
            </a:r>
            <a:r>
              <a:rPr lang="en-US" sz="2800" dirty="0" err="1" smtClean="0">
                <a:latin typeface="Trebuchet MS" pitchFamily="34" charset="0"/>
              </a:rPr>
              <a:t>Kabupaten</a:t>
            </a:r>
            <a:r>
              <a:rPr lang="en-US" sz="2800" dirty="0" smtClean="0">
                <a:latin typeface="Trebuchet MS" pitchFamily="34" charset="0"/>
              </a:rPr>
              <a:t> </a:t>
            </a:r>
            <a:r>
              <a:rPr lang="en-US" sz="2800" dirty="0" err="1" smtClean="0">
                <a:latin typeface="Trebuchet MS" pitchFamily="34" charset="0"/>
              </a:rPr>
              <a:t>Bantul</a:t>
            </a:r>
            <a:endParaRPr lang="en-US" sz="2800" dirty="0" smtClean="0">
              <a:latin typeface="Trebuchet MS" pitchFamily="34" charset="0"/>
            </a:endParaRPr>
          </a:p>
          <a:p>
            <a:pPr algn="ctr">
              <a:buNone/>
            </a:pPr>
            <a:r>
              <a:rPr lang="en-US" sz="2800" dirty="0" err="1" smtClean="0">
                <a:latin typeface="Trebuchet MS" pitchFamily="34" charset="0"/>
              </a:rPr>
              <a:t>melalui</a:t>
            </a:r>
            <a:r>
              <a:rPr lang="en-US" sz="2800" dirty="0" smtClean="0">
                <a:latin typeface="Trebuchet MS" pitchFamily="34" charset="0"/>
              </a:rPr>
              <a:t> </a:t>
            </a:r>
            <a:r>
              <a:rPr lang="en-US" sz="2800" dirty="0" err="1" smtClean="0">
                <a:latin typeface="Trebuchet MS" pitchFamily="34" charset="0"/>
              </a:rPr>
              <a:t>Dinas</a:t>
            </a:r>
            <a:r>
              <a:rPr lang="en-US" sz="2800" dirty="0" smtClean="0">
                <a:latin typeface="Trebuchet MS" pitchFamily="34" charset="0"/>
              </a:rPr>
              <a:t> </a:t>
            </a:r>
            <a:r>
              <a:rPr lang="en-US" sz="2800" dirty="0" err="1" smtClean="0">
                <a:latin typeface="Trebuchet MS" pitchFamily="34" charset="0"/>
              </a:rPr>
              <a:t>Kesehatan</a:t>
            </a:r>
            <a:r>
              <a:rPr lang="en-US" sz="2800" dirty="0" smtClean="0">
                <a:latin typeface="Trebuchet MS" pitchFamily="34" charset="0"/>
              </a:rPr>
              <a:t> </a:t>
            </a:r>
            <a:r>
              <a:rPr lang="en-US" sz="2800" dirty="0" err="1" smtClean="0">
                <a:latin typeface="Trebuchet MS" pitchFamily="34" charset="0"/>
              </a:rPr>
              <a:t>Kabupaten</a:t>
            </a:r>
            <a:r>
              <a:rPr lang="en-US" sz="2800" dirty="0" smtClean="0">
                <a:latin typeface="Trebuchet MS" pitchFamily="34" charset="0"/>
              </a:rPr>
              <a:t> </a:t>
            </a:r>
            <a:r>
              <a:rPr lang="en-US" sz="2800" dirty="0" err="1" smtClean="0">
                <a:latin typeface="Trebuchet MS" pitchFamily="34" charset="0"/>
              </a:rPr>
              <a:t>Bantul</a:t>
            </a:r>
            <a:endParaRPr lang="en-US" sz="2800" dirty="0" smtClean="0">
              <a:latin typeface="Trebuchet MS" pitchFamily="34" charset="0"/>
            </a:endParaRPr>
          </a:p>
          <a:p>
            <a:pPr>
              <a:buNone/>
            </a:pPr>
            <a:endParaRPr lang="en-US" sz="2800" dirty="0" smtClean="0">
              <a:latin typeface="Trebuchet MS" pitchFamily="34" charset="0"/>
            </a:endParaRPr>
          </a:p>
          <a:p>
            <a:pPr algn="ctr">
              <a:buFont typeface="Wingdings" pitchFamily="2" charset="2"/>
              <a:buChar char="q"/>
            </a:pPr>
            <a:r>
              <a:rPr lang="en-US" sz="2800" dirty="0">
                <a:latin typeface="Trebuchet MS" pitchFamily="34" charset="0"/>
              </a:rPr>
              <a:t> </a:t>
            </a:r>
            <a:r>
              <a:rPr lang="en-US" sz="2800" dirty="0" err="1" smtClean="0">
                <a:latin typeface="Trebuchet MS" pitchFamily="34" charset="0"/>
              </a:rPr>
              <a:t>Tahun</a:t>
            </a:r>
            <a:r>
              <a:rPr lang="en-US" sz="2800" dirty="0" smtClean="0">
                <a:latin typeface="Trebuchet MS" pitchFamily="34" charset="0"/>
              </a:rPr>
              <a:t> 2014	</a:t>
            </a:r>
            <a:r>
              <a:rPr lang="en-US" sz="2800" dirty="0" err="1" smtClean="0">
                <a:latin typeface="Trebuchet MS" pitchFamily="34" charset="0"/>
              </a:rPr>
              <a:t>Rp</a:t>
            </a:r>
            <a:r>
              <a:rPr lang="en-US" sz="2800" dirty="0" smtClean="0">
                <a:latin typeface="Trebuchet MS" pitchFamily="34" charset="0"/>
              </a:rPr>
              <a:t> 500.000.000</a:t>
            </a:r>
          </a:p>
          <a:p>
            <a:pPr algn="ctr">
              <a:buFont typeface="Wingdings" pitchFamily="2" charset="2"/>
              <a:buChar char="q"/>
            </a:pPr>
            <a:r>
              <a:rPr lang="en-US" sz="2800" dirty="0">
                <a:latin typeface="Trebuchet MS" pitchFamily="34" charset="0"/>
              </a:rPr>
              <a:t> </a:t>
            </a:r>
            <a:r>
              <a:rPr lang="en-US" sz="2800" dirty="0" err="1" smtClean="0">
                <a:latin typeface="Trebuchet MS" pitchFamily="34" charset="0"/>
              </a:rPr>
              <a:t>Tahun</a:t>
            </a:r>
            <a:r>
              <a:rPr lang="en-US" sz="2800" dirty="0" smtClean="0">
                <a:latin typeface="Trebuchet MS" pitchFamily="34" charset="0"/>
              </a:rPr>
              <a:t> 2015	</a:t>
            </a:r>
            <a:r>
              <a:rPr lang="en-US" sz="2800" dirty="0" err="1" smtClean="0">
                <a:latin typeface="Trebuchet MS" pitchFamily="34" charset="0"/>
              </a:rPr>
              <a:t>Rp</a:t>
            </a:r>
            <a:r>
              <a:rPr lang="en-US" sz="2800" dirty="0" smtClean="0">
                <a:latin typeface="Trebuchet MS" pitchFamily="34" charset="0"/>
              </a:rPr>
              <a:t> 850.000.000</a:t>
            </a:r>
          </a:p>
          <a:p>
            <a:pPr algn="ctr">
              <a:buFont typeface="Wingdings" pitchFamily="2" charset="2"/>
              <a:buChar char="q"/>
            </a:pPr>
            <a:r>
              <a:rPr lang="en-US" sz="2800" dirty="0">
                <a:latin typeface="Trebuchet MS" pitchFamily="34" charset="0"/>
              </a:rPr>
              <a:t> </a:t>
            </a:r>
            <a:r>
              <a:rPr lang="en-US" sz="2800" dirty="0" err="1" smtClean="0">
                <a:latin typeface="Trebuchet MS" pitchFamily="34" charset="0"/>
              </a:rPr>
              <a:t>Tahun</a:t>
            </a:r>
            <a:r>
              <a:rPr lang="en-US" sz="2800" dirty="0" smtClean="0">
                <a:latin typeface="Trebuchet MS" pitchFamily="34" charset="0"/>
              </a:rPr>
              <a:t> 2016	</a:t>
            </a:r>
            <a:r>
              <a:rPr lang="en-US" sz="2800" dirty="0" err="1" smtClean="0">
                <a:latin typeface="Trebuchet MS" pitchFamily="34" charset="0"/>
              </a:rPr>
              <a:t>Rp</a:t>
            </a:r>
            <a:r>
              <a:rPr lang="en-US" sz="2800" dirty="0" smtClean="0">
                <a:latin typeface="Trebuchet MS" pitchFamily="34" charset="0"/>
              </a:rPr>
              <a:t> 850.000.000</a:t>
            </a:r>
          </a:p>
          <a:p>
            <a:pPr algn="ctr">
              <a:buFont typeface="Wingdings" pitchFamily="2" charset="2"/>
              <a:buChar char="q"/>
            </a:pPr>
            <a:r>
              <a:rPr lang="en-US" sz="2800" dirty="0">
                <a:latin typeface="Trebuchet MS" pitchFamily="34" charset="0"/>
              </a:rPr>
              <a:t> </a:t>
            </a:r>
            <a:r>
              <a:rPr lang="en-US" sz="2800" dirty="0" err="1" smtClean="0">
                <a:latin typeface="Trebuchet MS" pitchFamily="34" charset="0"/>
              </a:rPr>
              <a:t>Tahun</a:t>
            </a:r>
            <a:r>
              <a:rPr lang="en-US" sz="2800" dirty="0" smtClean="0">
                <a:latin typeface="Trebuchet MS" pitchFamily="34" charset="0"/>
              </a:rPr>
              <a:t> 2017 	</a:t>
            </a:r>
            <a:r>
              <a:rPr lang="en-US" sz="2800" dirty="0" err="1" smtClean="0">
                <a:latin typeface="Trebuchet MS" pitchFamily="34" charset="0"/>
              </a:rPr>
              <a:t>Rp</a:t>
            </a:r>
            <a:r>
              <a:rPr lang="en-US" sz="2800" dirty="0" smtClean="0">
                <a:latin typeface="Trebuchet MS" pitchFamily="34" charset="0"/>
              </a:rPr>
              <a:t> 584.000.000</a:t>
            </a:r>
            <a:endParaRPr lang="en-US" sz="2800" dirty="0">
              <a:latin typeface="Trebuchet MS" pitchFamily="34" charset="0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 l="1453" t="8000" r="4070" b="21000"/>
          <a:stretch>
            <a:fillRect/>
          </a:stretch>
        </p:blipFill>
        <p:spPr bwMode="auto">
          <a:xfrm>
            <a:off x="0" y="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/>
          <a:srcRect l="1453" t="8000" r="4070" b="21000"/>
          <a:stretch>
            <a:fillRect/>
          </a:stretch>
        </p:blipFill>
        <p:spPr bwMode="auto">
          <a:xfrm>
            <a:off x="0" y="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D:\MINI\AA Mufti Amal\IMG_20160618_13045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609600"/>
            <a:ext cx="4876800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G:\foto kendaraan dinkes\DSCN108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14800" y="3380508"/>
            <a:ext cx="4876800" cy="33250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724400"/>
            <a:ext cx="6400800" cy="1752600"/>
          </a:xfrm>
        </p:spPr>
        <p:txBody>
          <a:bodyPr>
            <a:normAutofit/>
          </a:bodyPr>
          <a:lstStyle/>
          <a:p>
            <a:r>
              <a:rPr lang="en-US" sz="2400" dirty="0" err="1" smtClean="0">
                <a:solidFill>
                  <a:schemeClr val="tx1"/>
                </a:solidFill>
                <a:latin typeface="Trebuchet MS" pitchFamily="34" charset="0"/>
              </a:rPr>
              <a:t>Oleh</a:t>
            </a:r>
            <a:r>
              <a:rPr lang="en-US" sz="2400" dirty="0" smtClean="0">
                <a:solidFill>
                  <a:schemeClr val="tx1"/>
                </a:solidFill>
                <a:latin typeface="Trebuchet MS" pitchFamily="34" charset="0"/>
              </a:rPr>
              <a:t> : Mufti </a:t>
            </a:r>
            <a:r>
              <a:rPr lang="en-US" sz="2400" dirty="0" err="1" smtClean="0">
                <a:solidFill>
                  <a:schemeClr val="tx1"/>
                </a:solidFill>
                <a:latin typeface="Trebuchet MS" pitchFamily="34" charset="0"/>
              </a:rPr>
              <a:t>Kamal</a:t>
            </a:r>
            <a:endParaRPr lang="en-US" sz="2400" dirty="0" smtClean="0">
              <a:solidFill>
                <a:schemeClr val="tx1"/>
              </a:solidFill>
              <a:latin typeface="Trebuchet MS" pitchFamily="34" charset="0"/>
            </a:endParaRPr>
          </a:p>
          <a:p>
            <a:r>
              <a:rPr lang="en-US" sz="2400" dirty="0" smtClean="0">
                <a:solidFill>
                  <a:schemeClr val="tx1"/>
                </a:solidFill>
                <a:latin typeface="Trebuchet MS" pitchFamily="34" charset="0"/>
              </a:rPr>
              <a:t>PALANG MERAH INDONESIA</a:t>
            </a:r>
          </a:p>
          <a:p>
            <a:r>
              <a:rPr lang="en-US" sz="2400" dirty="0" err="1" smtClean="0">
                <a:solidFill>
                  <a:schemeClr val="tx1"/>
                </a:solidFill>
                <a:latin typeface="Trebuchet MS" pitchFamily="34" charset="0"/>
              </a:rPr>
              <a:t>Kabupaten</a:t>
            </a:r>
            <a:r>
              <a:rPr lang="en-US" sz="2400" dirty="0" smtClean="0">
                <a:solidFill>
                  <a:schemeClr val="tx1"/>
                </a:solidFill>
                <a:latin typeface="Trebuchet MS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rebuchet MS" pitchFamily="34" charset="0"/>
              </a:rPr>
              <a:t>Bantul</a:t>
            </a:r>
            <a:endParaRPr lang="en-US" sz="2400" dirty="0">
              <a:solidFill>
                <a:schemeClr val="tx1"/>
              </a:solidFill>
              <a:latin typeface="Trebuchet MS" pitchFamily="34" charset="0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 l="1453" t="8000" r="4070" b="21000"/>
          <a:stretch>
            <a:fillRect/>
          </a:stretch>
        </p:blipFill>
        <p:spPr bwMode="auto">
          <a:xfrm>
            <a:off x="0" y="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D:\Logo - Lambang\Kabupaten Bantul\Logo Bantul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52" y="704850"/>
            <a:ext cx="742948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D:\Logo - Lambang\PMI\PMI Vector 1.png"/>
          <p:cNvPicPr/>
          <p:nvPr/>
        </p:nvPicPr>
        <p:blipFill>
          <a:blip r:embed="rId4" cstate="print"/>
          <a:srcRect l="32701" t="5574" r="32939" b="49508"/>
          <a:stretch>
            <a:fillRect/>
          </a:stretch>
        </p:blipFill>
        <p:spPr bwMode="auto">
          <a:xfrm>
            <a:off x="7924800" y="657225"/>
            <a:ext cx="8191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latin typeface="Trebuchet MS" pitchFamily="34" charset="0"/>
              </a:rPr>
              <a:t>Form </a:t>
            </a:r>
            <a:r>
              <a:rPr lang="en-US" sz="3200" b="1" dirty="0" err="1" smtClean="0">
                <a:latin typeface="Trebuchet MS" pitchFamily="34" charset="0"/>
              </a:rPr>
              <a:t>Penanganan</a:t>
            </a:r>
            <a:r>
              <a:rPr lang="en-US" sz="3200" b="1" dirty="0" smtClean="0">
                <a:latin typeface="Trebuchet MS" pitchFamily="34" charset="0"/>
              </a:rPr>
              <a:t>/</a:t>
            </a:r>
            <a:r>
              <a:rPr lang="en-US" sz="3200" b="1" dirty="0" err="1" smtClean="0">
                <a:latin typeface="Trebuchet MS" pitchFamily="34" charset="0"/>
              </a:rPr>
              <a:t>Tindakan</a:t>
            </a:r>
            <a:endParaRPr lang="en-US" sz="3200" b="1" dirty="0">
              <a:latin typeface="Trebuchet MS" pitchFamily="34" charset="0"/>
            </a:endParaRPr>
          </a:p>
        </p:txBody>
      </p:sp>
      <p:pic>
        <p:nvPicPr>
          <p:cNvPr id="4" name="Picture 3"/>
          <p:cNvPicPr/>
          <p:nvPr/>
        </p:nvPicPr>
        <p:blipFill>
          <a:blip r:embed="rId3" cstate="print"/>
          <a:srcRect l="1453" t="8000" r="4070" b="21000"/>
          <a:stretch>
            <a:fillRect/>
          </a:stretch>
        </p:blipFill>
        <p:spPr bwMode="auto">
          <a:xfrm>
            <a:off x="0" y="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d-ID"/>
          </a:p>
        </p:txBody>
      </p:sp>
      <p:graphicFrame>
        <p:nvGraphicFramePr>
          <p:cNvPr id="15361" name="Object 1"/>
          <p:cNvGraphicFramePr>
            <a:graphicFrameLocks noChangeAspect="1"/>
          </p:cNvGraphicFramePr>
          <p:nvPr/>
        </p:nvGraphicFramePr>
        <p:xfrm>
          <a:off x="2590800" y="1295400"/>
          <a:ext cx="3810000" cy="5250143"/>
        </p:xfrm>
        <a:graphic>
          <a:graphicData uri="http://schemas.openxmlformats.org/presentationml/2006/ole">
            <p:oleObj spid="_x0000_s15361" name="PDF" r:id="rId4" imgW="0" imgH="0" progId="">
              <p:embed/>
            </p:oleObj>
          </a:graphicData>
        </a:graphic>
      </p:graphicFrame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251200" y="2514600"/>
            <a:ext cx="1168400" cy="304800"/>
          </a:xfrm>
          <a:prstGeom prst="rect">
            <a:avLst/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15975"/>
            <a:ext cx="7772400" cy="1470025"/>
          </a:xfrm>
        </p:spPr>
        <p:txBody>
          <a:bodyPr>
            <a:normAutofit/>
          </a:bodyPr>
          <a:lstStyle/>
          <a:p>
            <a:r>
              <a:rPr lang="en-US" sz="3200" b="1" dirty="0" err="1" smtClean="0">
                <a:latin typeface="Trebuchet MS" pitchFamily="34" charset="0"/>
              </a:rPr>
              <a:t>Alur</a:t>
            </a:r>
            <a:r>
              <a:rPr lang="en-US" sz="3200" b="1" dirty="0" smtClean="0">
                <a:latin typeface="Trebuchet MS" pitchFamily="34" charset="0"/>
              </a:rPr>
              <a:t> </a:t>
            </a:r>
            <a:r>
              <a:rPr lang="en-US" sz="3200" b="1" dirty="0" err="1" smtClean="0">
                <a:latin typeface="Trebuchet MS" pitchFamily="34" charset="0"/>
              </a:rPr>
              <a:t>Pelayanan</a:t>
            </a:r>
            <a:r>
              <a:rPr lang="en-US" sz="3200" b="1" dirty="0" smtClean="0">
                <a:latin typeface="Trebuchet MS" pitchFamily="34" charset="0"/>
              </a:rPr>
              <a:t> BESS 118</a:t>
            </a:r>
            <a:endParaRPr lang="en-US" sz="3200" b="1" dirty="0">
              <a:latin typeface="Trebuchet MS" pitchFamily="34" charset="0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990600" y="3505200"/>
            <a:ext cx="7010400" cy="2438400"/>
          </a:xfrm>
        </p:spPr>
        <p:txBody>
          <a:bodyPr>
            <a:noAutofit/>
          </a:bodyPr>
          <a:lstStyle/>
          <a:p>
            <a:r>
              <a:rPr lang="id-ID" sz="2400" dirty="0" smtClean="0">
                <a:solidFill>
                  <a:srgbClr val="FF0000"/>
                </a:solidFill>
                <a:latin typeface="Trebuchet MS" pitchFamily="34" charset="0"/>
              </a:rPr>
              <a:t>Sekretariat</a:t>
            </a:r>
          </a:p>
          <a:p>
            <a:r>
              <a:rPr lang="id-ID" sz="2400" dirty="0" smtClean="0">
                <a:solidFill>
                  <a:srgbClr val="FF0000"/>
                </a:solidFill>
                <a:latin typeface="Trebuchet MS" pitchFamily="34" charset="0"/>
              </a:rPr>
              <a:t>PALANG MERAH INDONESIA</a:t>
            </a:r>
          </a:p>
          <a:p>
            <a:r>
              <a:rPr lang="id-ID" sz="2400" dirty="0" smtClean="0">
                <a:solidFill>
                  <a:srgbClr val="FF0000"/>
                </a:solidFill>
                <a:latin typeface="Trebuchet MS" pitchFamily="34" charset="0"/>
              </a:rPr>
              <a:t>Kabupaten Bantul</a:t>
            </a:r>
          </a:p>
          <a:p>
            <a:r>
              <a:rPr lang="id-ID" sz="2400" dirty="0" smtClean="0">
                <a:solidFill>
                  <a:srgbClr val="FF0000"/>
                </a:solidFill>
                <a:latin typeface="Trebuchet MS" pitchFamily="34" charset="0"/>
              </a:rPr>
              <a:t>Telepon : 0274 – 6460119</a:t>
            </a:r>
          </a:p>
          <a:p>
            <a:r>
              <a:rPr lang="id-ID" sz="2400" dirty="0" smtClean="0">
                <a:solidFill>
                  <a:srgbClr val="FF0000"/>
                </a:solidFill>
                <a:latin typeface="Trebuchet MS" pitchFamily="34" charset="0"/>
              </a:rPr>
              <a:t>Telepon : 0274 - 367987</a:t>
            </a:r>
            <a:endParaRPr lang="id-ID" sz="2400" dirty="0">
              <a:solidFill>
                <a:srgbClr val="FF0000"/>
              </a:solidFill>
              <a:latin typeface="Trebuchet MS" pitchFamily="34" charset="0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 l="1453" t="8000" r="4070" b="21000"/>
          <a:stretch>
            <a:fillRect/>
          </a:stretch>
        </p:blipFill>
        <p:spPr bwMode="auto">
          <a:xfrm>
            <a:off x="0" y="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1468" y="2428868"/>
            <a:ext cx="1700202" cy="571504"/>
          </a:xfrm>
        </p:spPr>
        <p:txBody>
          <a:bodyPr>
            <a:normAutofit fontScale="90000"/>
          </a:bodyPr>
          <a:lstStyle/>
          <a:p>
            <a:pPr algn="l"/>
            <a:r>
              <a:rPr lang="id-ID" sz="1200" dirty="0" smtClean="0">
                <a:latin typeface="Lucida Handwriting" pitchFamily="66" charset="0"/>
                <a:ea typeface="DotumChe" pitchFamily="49" charset="-127"/>
              </a:rPr>
              <a:t>EMERGENCY Call</a:t>
            </a:r>
            <a:br>
              <a:rPr lang="id-ID" sz="1200" dirty="0" smtClean="0">
                <a:latin typeface="Lucida Handwriting" pitchFamily="66" charset="0"/>
                <a:ea typeface="DotumChe" pitchFamily="49" charset="-127"/>
              </a:rPr>
            </a:br>
            <a:r>
              <a:rPr lang="id-ID" sz="1200" dirty="0" smtClean="0">
                <a:latin typeface="Lucida Handwriting" pitchFamily="66" charset="0"/>
                <a:ea typeface="DotumChe" pitchFamily="49" charset="-127"/>
              </a:rPr>
              <a:t/>
            </a:r>
            <a:br>
              <a:rPr lang="id-ID" sz="1200" dirty="0" smtClean="0">
                <a:latin typeface="Lucida Handwriting" pitchFamily="66" charset="0"/>
                <a:ea typeface="DotumChe" pitchFamily="49" charset="-127"/>
              </a:rPr>
            </a:br>
            <a:endParaRPr lang="id-ID" sz="1200" dirty="0">
              <a:latin typeface="Lucida Handwriting" pitchFamily="66" charset="0"/>
              <a:ea typeface="DotumChe" pitchFamily="49" charset="-127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71864" y="2214554"/>
            <a:ext cx="1771640" cy="1566858"/>
          </a:xfrm>
          <a:noFill/>
        </p:spPr>
        <p:txBody>
          <a:bodyPr>
            <a:normAutofit fontScale="40000" lnSpcReduction="20000"/>
          </a:bodyPr>
          <a:lstStyle/>
          <a:p>
            <a:pPr algn="l"/>
            <a:r>
              <a:rPr lang="id-ID" dirty="0" smtClean="0">
                <a:solidFill>
                  <a:schemeClr val="tx1"/>
                </a:solidFill>
                <a:latin typeface="Trebuchet MS" pitchFamily="34" charset="0"/>
              </a:rPr>
              <a:t>CALL CENTER</a:t>
            </a:r>
          </a:p>
          <a:p>
            <a:pPr algn="l"/>
            <a:r>
              <a:rPr lang="id-ID" dirty="0" smtClean="0">
                <a:solidFill>
                  <a:schemeClr val="tx1"/>
                </a:solidFill>
                <a:latin typeface="Trebuchet MS" pitchFamily="34" charset="0"/>
              </a:rPr>
              <a:t>- Identitas       Penelepon (nama, alamat)</a:t>
            </a:r>
            <a:br>
              <a:rPr lang="id-ID" dirty="0" smtClean="0">
                <a:solidFill>
                  <a:schemeClr val="tx1"/>
                </a:solidFill>
                <a:latin typeface="Trebuchet MS" pitchFamily="34" charset="0"/>
              </a:rPr>
            </a:br>
            <a:r>
              <a:rPr lang="id-ID" dirty="0" smtClean="0">
                <a:solidFill>
                  <a:schemeClr val="tx1"/>
                </a:solidFill>
                <a:latin typeface="Trebuchet MS" pitchFamily="34" charset="0"/>
              </a:rPr>
              <a:t>- No tlp./HP yang bisa dihubungi</a:t>
            </a:r>
            <a:br>
              <a:rPr lang="id-ID" dirty="0" smtClean="0">
                <a:solidFill>
                  <a:schemeClr val="tx1"/>
                </a:solidFill>
                <a:latin typeface="Trebuchet MS" pitchFamily="34" charset="0"/>
              </a:rPr>
            </a:br>
            <a:r>
              <a:rPr lang="id-ID" dirty="0" smtClean="0">
                <a:solidFill>
                  <a:schemeClr val="tx1"/>
                </a:solidFill>
                <a:latin typeface="Trebuchet MS" pitchFamily="34" charset="0"/>
              </a:rPr>
              <a:t>- Jumlah Korban</a:t>
            </a:r>
            <a:br>
              <a:rPr lang="id-ID" dirty="0" smtClean="0">
                <a:solidFill>
                  <a:schemeClr val="tx1"/>
                </a:solidFill>
                <a:latin typeface="Trebuchet MS" pitchFamily="34" charset="0"/>
              </a:rPr>
            </a:br>
            <a:r>
              <a:rPr lang="id-ID" dirty="0" smtClean="0">
                <a:solidFill>
                  <a:schemeClr val="tx1"/>
                </a:solidFill>
                <a:latin typeface="Trebuchet MS" pitchFamily="34" charset="0"/>
              </a:rPr>
              <a:t>- Kecideraan</a:t>
            </a:r>
            <a:endParaRPr lang="id-ID" dirty="0">
              <a:solidFill>
                <a:schemeClr val="tx1"/>
              </a:solidFill>
            </a:endParaRPr>
          </a:p>
        </p:txBody>
      </p:sp>
      <p:pic>
        <p:nvPicPr>
          <p:cNvPr id="4" name="Picture 3" descr="C:\Users\PMI-BANTUL\Downloads\Orang Nelepon Pake HP.jpg"/>
          <p:cNvPicPr/>
          <p:nvPr/>
        </p:nvPicPr>
        <p:blipFill>
          <a:blip r:embed="rId2" cstate="print"/>
          <a:srcRect b="9799"/>
          <a:stretch>
            <a:fillRect/>
          </a:stretch>
        </p:blipFill>
        <p:spPr bwMode="auto">
          <a:xfrm>
            <a:off x="571472" y="1071546"/>
            <a:ext cx="1285884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ight Arrow 4"/>
          <p:cNvSpPr/>
          <p:nvPr/>
        </p:nvSpPr>
        <p:spPr>
          <a:xfrm>
            <a:off x="2143108" y="1071546"/>
            <a:ext cx="928694" cy="1143008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pic>
        <p:nvPicPr>
          <p:cNvPr id="6" name="Picture 5" descr="G:\DSC_000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1000108"/>
            <a:ext cx="1643074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G:\IMG_20160618_13045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40" y="1000108"/>
            <a:ext cx="1643074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ight Arrow 7"/>
          <p:cNvSpPr/>
          <p:nvPr/>
        </p:nvSpPr>
        <p:spPr>
          <a:xfrm>
            <a:off x="5429256" y="1071546"/>
            <a:ext cx="928694" cy="1143008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9" name="Subtitle 2"/>
          <p:cNvSpPr txBox="1">
            <a:spLocks/>
          </p:cNvSpPr>
          <p:nvPr/>
        </p:nvSpPr>
        <p:spPr>
          <a:xfrm>
            <a:off x="6643702" y="2214554"/>
            <a:ext cx="1914516" cy="1566858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d-ID" sz="13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itchFamily="34" charset="0"/>
                <a:ea typeface="+mn-ea"/>
                <a:cs typeface="+mn-cs"/>
              </a:rPr>
              <a:t>Tim Ambulance Gadar</a:t>
            </a:r>
            <a:endParaRPr kumimoji="0" lang="id-ID" sz="13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Right Arrow 9"/>
          <p:cNvSpPr/>
          <p:nvPr/>
        </p:nvSpPr>
        <p:spPr>
          <a:xfrm rot="5400000">
            <a:off x="7036611" y="2607463"/>
            <a:ext cx="928694" cy="1143008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pic>
        <p:nvPicPr>
          <p:cNvPr id="11" name="Picture 10" descr="C:\Users\PMI-BANTUL\Downloads\Rumah Sakit.png"/>
          <p:cNvPicPr/>
          <p:nvPr/>
        </p:nvPicPr>
        <p:blipFill>
          <a:blip r:embed="rId5"/>
          <a:srcRect l="3599" t="5155" r="4113" b="3780"/>
          <a:stretch>
            <a:fillRect/>
          </a:stretch>
        </p:blipFill>
        <p:spPr bwMode="auto">
          <a:xfrm>
            <a:off x="6715140" y="3857628"/>
            <a:ext cx="1643074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Subtitle 2"/>
          <p:cNvSpPr txBox="1">
            <a:spLocks/>
          </p:cNvSpPr>
          <p:nvPr/>
        </p:nvSpPr>
        <p:spPr>
          <a:xfrm>
            <a:off x="6658012" y="5214950"/>
            <a:ext cx="1771640" cy="352412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d-ID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rebuchet MS" pitchFamily="34" charset="0"/>
                <a:ea typeface="+mn-ea"/>
                <a:cs typeface="+mn-cs"/>
              </a:rPr>
              <a:t>RS Jejaring SPGDT</a:t>
            </a:r>
            <a:endParaRPr kumimoji="0" lang="id-ID" sz="1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" name="Picture 13" descr="C:\Users\PMI-BANTUL\Downloads\24 jam 7 hari emergency service.jpg"/>
          <p:cNvPicPr/>
          <p:nvPr/>
        </p:nvPicPr>
        <p:blipFill>
          <a:blip r:embed="rId6" cstate="print"/>
          <a:srcRect l="5488" t="7510" r="5183" b="6719"/>
          <a:stretch>
            <a:fillRect/>
          </a:stretch>
        </p:blipFill>
        <p:spPr bwMode="auto">
          <a:xfrm rot="19865072">
            <a:off x="315180" y="4408862"/>
            <a:ext cx="250033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/>
          <p:cNvPicPr/>
          <p:nvPr/>
        </p:nvPicPr>
        <p:blipFill>
          <a:blip r:embed="rId7" cstate="print"/>
          <a:srcRect l="1453" t="8000" r="4070" b="21000"/>
          <a:stretch>
            <a:fillRect/>
          </a:stretch>
        </p:blipFill>
        <p:spPr bwMode="auto">
          <a:xfrm>
            <a:off x="0" y="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Subtitle 2"/>
          <p:cNvSpPr txBox="1">
            <a:spLocks/>
          </p:cNvSpPr>
          <p:nvPr/>
        </p:nvSpPr>
        <p:spPr>
          <a:xfrm>
            <a:off x="6786578" y="6215082"/>
            <a:ext cx="2286016" cy="566726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d-ID" sz="11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PERMENKES RI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id-ID" sz="11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19/2016 Tentang SPGDT</a:t>
            </a:r>
            <a:endParaRPr kumimoji="0" lang="id-ID" sz="11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team"/>
          <p:cNvPicPr>
            <a:picLocks noChangeAspect="1" noChangeArrowheads="1"/>
          </p:cNvPicPr>
          <p:nvPr/>
        </p:nvPicPr>
        <p:blipFill>
          <a:blip r:embed="rId2" cstate="print">
            <a:lum bright="30000" contrast="-60000"/>
          </a:blip>
          <a:srcRect/>
          <a:stretch>
            <a:fillRect/>
          </a:stretch>
        </p:blipFill>
        <p:spPr bwMode="auto">
          <a:xfrm>
            <a:off x="0" y="533400"/>
            <a:ext cx="914400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" y="381000"/>
            <a:ext cx="4114800" cy="1066799"/>
          </a:xfrm>
        </p:spPr>
        <p:txBody>
          <a:bodyPr>
            <a:normAutofit/>
          </a:bodyPr>
          <a:lstStyle/>
          <a:p>
            <a:pPr algn="l"/>
            <a:r>
              <a:rPr lang="en-US" sz="2400" b="1" dirty="0" smtClean="0">
                <a:latin typeface="Consolas" pitchFamily="49" charset="0"/>
                <a:cs typeface="Consolas" pitchFamily="49" charset="0"/>
              </a:rPr>
              <a:t>BESS 118</a:t>
            </a:r>
            <a:br>
              <a:rPr lang="en-US" sz="2400" b="1" dirty="0" smtClean="0">
                <a:latin typeface="Consolas" pitchFamily="49" charset="0"/>
                <a:cs typeface="Consolas" pitchFamily="49" charset="0"/>
              </a:rPr>
            </a:br>
            <a:r>
              <a:rPr lang="en-US" sz="2400" b="1" dirty="0" err="1" smtClean="0">
                <a:latin typeface="Consolas" pitchFamily="49" charset="0"/>
                <a:cs typeface="Consolas" pitchFamily="49" charset="0"/>
              </a:rPr>
              <a:t>dalam</a:t>
            </a:r>
            <a:r>
              <a:rPr lang="en-US" sz="2400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2400" b="1" dirty="0" err="1" smtClean="0">
                <a:latin typeface="Consolas" pitchFamily="49" charset="0"/>
                <a:cs typeface="Consolas" pitchFamily="49" charset="0"/>
              </a:rPr>
              <a:t>Aktifitas</a:t>
            </a:r>
            <a:endParaRPr lang="en-US" sz="2400" b="1" dirty="0">
              <a:latin typeface="Consolas" pitchFamily="49" charset="0"/>
              <a:cs typeface="Consolas" pitchFamily="49" charset="0"/>
            </a:endParaRPr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453" t="8000" r="4070" b="21000"/>
          <a:stretch>
            <a:fillRect/>
          </a:stretch>
        </p:blipFill>
        <p:spPr bwMode="auto">
          <a:xfrm>
            <a:off x="0" y="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257800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err="1" smtClean="0">
                <a:latin typeface="Trebuchet MS" pitchFamily="34" charset="0"/>
              </a:rPr>
              <a:t>Penanganan</a:t>
            </a:r>
            <a:r>
              <a:rPr lang="en-US" dirty="0" smtClean="0">
                <a:latin typeface="Trebuchet MS" pitchFamily="34" charset="0"/>
              </a:rPr>
              <a:t> </a:t>
            </a:r>
            <a:r>
              <a:rPr lang="en-US" dirty="0" err="1" smtClean="0">
                <a:latin typeface="Trebuchet MS" pitchFamily="34" charset="0"/>
              </a:rPr>
              <a:t>Gadar</a:t>
            </a:r>
            <a:r>
              <a:rPr lang="en-US" dirty="0" smtClean="0">
                <a:latin typeface="Trebuchet MS" pitchFamily="34" charset="0"/>
              </a:rPr>
              <a:t>/</a:t>
            </a:r>
            <a:r>
              <a:rPr lang="en-US" dirty="0" err="1" smtClean="0">
                <a:latin typeface="Trebuchet MS" pitchFamily="34" charset="0"/>
              </a:rPr>
              <a:t>Kecelakaan</a:t>
            </a:r>
            <a:r>
              <a:rPr lang="en-US" dirty="0" smtClean="0">
                <a:latin typeface="Trebuchet MS" pitchFamily="34" charset="0"/>
              </a:rPr>
              <a:t> </a:t>
            </a:r>
            <a:r>
              <a:rPr lang="en-US" dirty="0" err="1" smtClean="0">
                <a:latin typeface="Trebuchet MS" pitchFamily="34" charset="0"/>
              </a:rPr>
              <a:t>Lalu</a:t>
            </a:r>
            <a:r>
              <a:rPr lang="en-US" dirty="0" smtClean="0">
                <a:latin typeface="Trebuchet MS" pitchFamily="34" charset="0"/>
              </a:rPr>
              <a:t> </a:t>
            </a:r>
            <a:r>
              <a:rPr lang="en-US" dirty="0" err="1" smtClean="0">
                <a:latin typeface="Trebuchet MS" pitchFamily="34" charset="0"/>
              </a:rPr>
              <a:t>Lintas</a:t>
            </a:r>
            <a:r>
              <a:rPr lang="en-US" dirty="0" smtClean="0">
                <a:latin typeface="Trebuchet MS" pitchFamily="34" charset="0"/>
              </a:rPr>
              <a:t> :</a:t>
            </a:r>
          </a:p>
          <a:p>
            <a:pPr marL="514350" indent="-514350">
              <a:buNone/>
            </a:pPr>
            <a:r>
              <a:rPr lang="en-US" dirty="0">
                <a:latin typeface="Trebuchet MS" pitchFamily="34" charset="0"/>
              </a:rPr>
              <a:t>	</a:t>
            </a:r>
            <a:r>
              <a:rPr lang="en-US" dirty="0" smtClean="0">
                <a:latin typeface="Trebuchet MS" pitchFamily="34" charset="0"/>
              </a:rPr>
              <a:t>&gt; </a:t>
            </a:r>
            <a:r>
              <a:rPr lang="en-US" dirty="0" err="1" smtClean="0">
                <a:latin typeface="Trebuchet MS" pitchFamily="34" charset="0"/>
              </a:rPr>
              <a:t>tahun</a:t>
            </a:r>
            <a:r>
              <a:rPr lang="en-US" dirty="0" smtClean="0">
                <a:latin typeface="Trebuchet MS" pitchFamily="34" charset="0"/>
              </a:rPr>
              <a:t> 2015		</a:t>
            </a:r>
            <a:r>
              <a:rPr lang="id-ID" dirty="0" smtClean="0">
                <a:latin typeface="Trebuchet MS" pitchFamily="34" charset="0"/>
              </a:rPr>
              <a:t>426</a:t>
            </a:r>
            <a:r>
              <a:rPr lang="en-US" dirty="0" smtClean="0">
                <a:latin typeface="Trebuchet MS" pitchFamily="34" charset="0"/>
              </a:rPr>
              <a:t> kali</a:t>
            </a:r>
          </a:p>
          <a:p>
            <a:pPr marL="514350" indent="-514350">
              <a:buNone/>
            </a:pPr>
            <a:r>
              <a:rPr lang="en-US" dirty="0">
                <a:latin typeface="Trebuchet MS" pitchFamily="34" charset="0"/>
              </a:rPr>
              <a:t>	</a:t>
            </a:r>
            <a:r>
              <a:rPr lang="en-US" dirty="0" smtClean="0">
                <a:latin typeface="Trebuchet MS" pitchFamily="34" charset="0"/>
              </a:rPr>
              <a:t>&gt; </a:t>
            </a:r>
            <a:r>
              <a:rPr lang="en-US" dirty="0" err="1" smtClean="0">
                <a:latin typeface="Trebuchet MS" pitchFamily="34" charset="0"/>
              </a:rPr>
              <a:t>tahun</a:t>
            </a:r>
            <a:r>
              <a:rPr lang="en-US" dirty="0" smtClean="0">
                <a:latin typeface="Trebuchet MS" pitchFamily="34" charset="0"/>
              </a:rPr>
              <a:t> 2016		692 kali</a:t>
            </a:r>
          </a:p>
          <a:p>
            <a:pPr marL="514350" indent="-514350">
              <a:buNone/>
            </a:pPr>
            <a:r>
              <a:rPr lang="en-US" dirty="0">
                <a:latin typeface="Trebuchet MS" pitchFamily="34" charset="0"/>
              </a:rPr>
              <a:t>	</a:t>
            </a:r>
            <a:r>
              <a:rPr lang="en-US" dirty="0" smtClean="0">
                <a:latin typeface="Trebuchet MS" pitchFamily="34" charset="0"/>
              </a:rPr>
              <a:t>&gt; </a:t>
            </a:r>
            <a:r>
              <a:rPr lang="en-US" dirty="0" err="1" smtClean="0">
                <a:latin typeface="Trebuchet MS" pitchFamily="34" charset="0"/>
              </a:rPr>
              <a:t>tahun</a:t>
            </a:r>
            <a:r>
              <a:rPr lang="en-US" dirty="0" smtClean="0">
                <a:latin typeface="Trebuchet MS" pitchFamily="34" charset="0"/>
              </a:rPr>
              <a:t> 2017</a:t>
            </a:r>
            <a:r>
              <a:rPr lang="id-ID" dirty="0" smtClean="0">
                <a:latin typeface="Trebuchet MS" pitchFamily="34" charset="0"/>
              </a:rPr>
              <a:t>		</a:t>
            </a:r>
            <a:endParaRPr lang="en-US" dirty="0" smtClean="0">
              <a:latin typeface="Trebuchet MS" pitchFamily="34" charset="0"/>
            </a:endParaRPr>
          </a:p>
          <a:p>
            <a:pPr marL="514350" indent="-514350">
              <a:buNone/>
            </a:pPr>
            <a:endParaRPr lang="en-US" dirty="0">
              <a:latin typeface="Trebuchet MS" pitchFamily="34" charset="0"/>
            </a:endParaRPr>
          </a:p>
          <a:p>
            <a:pPr marL="514350" indent="-514350">
              <a:buNone/>
            </a:pPr>
            <a:r>
              <a:rPr lang="en-US" dirty="0" smtClean="0">
                <a:latin typeface="Trebuchet MS" pitchFamily="34" charset="0"/>
              </a:rPr>
              <a:t>2. Emergency Call</a:t>
            </a:r>
          </a:p>
          <a:p>
            <a:pPr marL="514350" indent="-514350">
              <a:buNone/>
            </a:pPr>
            <a:r>
              <a:rPr lang="en-US" dirty="0">
                <a:latin typeface="Trebuchet MS" pitchFamily="34" charset="0"/>
              </a:rPr>
              <a:t>	</a:t>
            </a:r>
            <a:r>
              <a:rPr lang="en-US" dirty="0" smtClean="0">
                <a:latin typeface="Trebuchet MS" pitchFamily="34" charset="0"/>
              </a:rPr>
              <a:t>&gt; </a:t>
            </a:r>
            <a:r>
              <a:rPr lang="en-US" dirty="0" err="1" smtClean="0">
                <a:latin typeface="Trebuchet MS" pitchFamily="34" charset="0"/>
              </a:rPr>
              <a:t>tahun</a:t>
            </a:r>
            <a:r>
              <a:rPr lang="en-US" dirty="0" smtClean="0">
                <a:latin typeface="Trebuchet MS" pitchFamily="34" charset="0"/>
              </a:rPr>
              <a:t> 2015		226 kali</a:t>
            </a:r>
          </a:p>
          <a:p>
            <a:pPr marL="514350" indent="-514350">
              <a:buNone/>
            </a:pPr>
            <a:r>
              <a:rPr lang="en-US" dirty="0">
                <a:latin typeface="Trebuchet MS" pitchFamily="34" charset="0"/>
              </a:rPr>
              <a:t>	</a:t>
            </a:r>
            <a:r>
              <a:rPr lang="en-US" dirty="0" smtClean="0">
                <a:latin typeface="Trebuchet MS" pitchFamily="34" charset="0"/>
              </a:rPr>
              <a:t>&gt; </a:t>
            </a:r>
            <a:r>
              <a:rPr lang="en-US" dirty="0" err="1" smtClean="0">
                <a:latin typeface="Trebuchet MS" pitchFamily="34" charset="0"/>
              </a:rPr>
              <a:t>tahun</a:t>
            </a:r>
            <a:r>
              <a:rPr lang="en-US" dirty="0" smtClean="0">
                <a:latin typeface="Trebuchet MS" pitchFamily="34" charset="0"/>
              </a:rPr>
              <a:t> 2016		387 kali</a:t>
            </a:r>
          </a:p>
          <a:p>
            <a:pPr marL="514350" indent="-514350">
              <a:buNone/>
            </a:pPr>
            <a:r>
              <a:rPr lang="en-US" dirty="0">
                <a:latin typeface="Trebuchet MS" pitchFamily="34" charset="0"/>
              </a:rPr>
              <a:t>	</a:t>
            </a:r>
            <a:r>
              <a:rPr lang="en-US" dirty="0" smtClean="0">
                <a:latin typeface="Trebuchet MS" pitchFamily="34" charset="0"/>
              </a:rPr>
              <a:t>&gt; </a:t>
            </a:r>
            <a:r>
              <a:rPr lang="en-US" dirty="0" err="1" smtClean="0">
                <a:latin typeface="Trebuchet MS" pitchFamily="34" charset="0"/>
              </a:rPr>
              <a:t>tahun</a:t>
            </a:r>
            <a:r>
              <a:rPr lang="en-US" dirty="0" smtClean="0">
                <a:latin typeface="Trebuchet MS" pitchFamily="34" charset="0"/>
              </a:rPr>
              <a:t> 2017</a:t>
            </a:r>
            <a:r>
              <a:rPr lang="id-ID" dirty="0" smtClean="0">
                <a:latin typeface="Trebuchet MS" pitchFamily="34" charset="0"/>
              </a:rPr>
              <a:t>		</a:t>
            </a:r>
            <a:endParaRPr lang="en-US" dirty="0" smtClean="0">
              <a:latin typeface="Trebuchet MS" pitchFamily="34" charset="0"/>
            </a:endParaRPr>
          </a:p>
          <a:p>
            <a:pPr>
              <a:buNone/>
            </a:pPr>
            <a:r>
              <a:rPr lang="en-US" dirty="0">
                <a:latin typeface="Trebuchet MS" pitchFamily="34" charset="0"/>
              </a:rPr>
              <a:t>	</a:t>
            </a:r>
            <a:endParaRPr lang="en-US" dirty="0" smtClean="0">
              <a:latin typeface="Trebuchet MS" pitchFamily="34" charset="0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 l="1453" t="8000" r="4070" b="21000"/>
          <a:stretch>
            <a:fillRect/>
          </a:stretch>
        </p:blipFill>
        <p:spPr bwMode="auto">
          <a:xfrm>
            <a:off x="0" y="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08038"/>
            <a:ext cx="8229600" cy="1020762"/>
          </a:xfrm>
        </p:spPr>
        <p:txBody>
          <a:bodyPr>
            <a:normAutofit/>
          </a:bodyPr>
          <a:lstStyle/>
          <a:p>
            <a:r>
              <a:rPr lang="id-ID" sz="3200" b="1" dirty="0" smtClean="0">
                <a:latin typeface="Trebuchet MS" pitchFamily="34" charset="0"/>
              </a:rPr>
              <a:t>Sosialisasi BESS 118</a:t>
            </a:r>
            <a:endParaRPr lang="id-ID" sz="3200" b="1" dirty="0">
              <a:latin typeface="Trebuchet MS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38400"/>
            <a:ext cx="8229600" cy="3687763"/>
          </a:xfrm>
        </p:spPr>
        <p:txBody>
          <a:bodyPr>
            <a:normAutofit/>
          </a:bodyPr>
          <a:lstStyle/>
          <a:p>
            <a:r>
              <a:rPr lang="id-ID" dirty="0" smtClean="0">
                <a:latin typeface="Trebuchet MS" pitchFamily="34" charset="0"/>
              </a:rPr>
              <a:t>Tahun 2015</a:t>
            </a:r>
          </a:p>
          <a:p>
            <a:pPr>
              <a:buNone/>
            </a:pPr>
            <a:r>
              <a:rPr lang="id-ID" dirty="0" smtClean="0">
                <a:latin typeface="Trebuchet MS" pitchFamily="34" charset="0"/>
              </a:rPr>
              <a:t>	Sasaran	: 17 Kecamatan</a:t>
            </a:r>
          </a:p>
          <a:p>
            <a:r>
              <a:rPr lang="id-ID" dirty="0" smtClean="0">
                <a:latin typeface="Trebuchet MS" pitchFamily="34" charset="0"/>
              </a:rPr>
              <a:t>Tahun 2016</a:t>
            </a:r>
          </a:p>
          <a:p>
            <a:pPr>
              <a:buNone/>
            </a:pPr>
            <a:r>
              <a:rPr lang="id-ID" dirty="0" smtClean="0">
                <a:latin typeface="Trebuchet MS" pitchFamily="34" charset="0"/>
              </a:rPr>
              <a:t>	Sasaran	: 24 Desa </a:t>
            </a:r>
            <a:r>
              <a:rPr lang="id-ID" sz="1700" dirty="0" smtClean="0">
                <a:latin typeface="Trebuchet MS" pitchFamily="34" charset="0"/>
              </a:rPr>
              <a:t>(Gereja Yakobus Bantul, Wijirejo, Parangtritis, Panggungharjo, Poncosari, Murtigading, Jatimulyo, Girirejo, Magunan, Sumberagung, Triwidadi, Argomulyo, Panjangrejo, Pleret, Wonokromo, Banguntapan, Bangunjiwo, Trirenggo, Srimulyo, Tirtosari, Wukirsari, Gadingsari, Sidomulyo, Palbapang)</a:t>
            </a:r>
            <a:endParaRPr lang="id-ID" sz="1700" dirty="0">
              <a:latin typeface="Trebuchet MS" pitchFamily="34" charset="0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 l="1453" t="8000" r="4070" b="21000"/>
          <a:stretch>
            <a:fillRect/>
          </a:stretch>
        </p:blipFill>
        <p:spPr bwMode="auto">
          <a:xfrm>
            <a:off x="0" y="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err="1" smtClean="0">
                <a:latin typeface="Trebuchet MS" pitchFamily="34" charset="0"/>
              </a:rPr>
              <a:t>Pendekatan</a:t>
            </a:r>
            <a:r>
              <a:rPr lang="en-US" sz="3200" dirty="0" smtClean="0">
                <a:latin typeface="Trebuchet MS" pitchFamily="34" charset="0"/>
              </a:rPr>
              <a:t> </a:t>
            </a:r>
            <a:r>
              <a:rPr lang="en-US" sz="3200" dirty="0" err="1" smtClean="0">
                <a:latin typeface="Trebuchet MS" pitchFamily="34" charset="0"/>
              </a:rPr>
              <a:t>Strategi</a:t>
            </a:r>
            <a:endParaRPr lang="en-US" sz="3200" dirty="0">
              <a:latin typeface="Trebuchet MS" pitchFamily="34" charset="0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 l="1453" t="8000" r="4070" b="21000"/>
          <a:stretch>
            <a:fillRect/>
          </a:stretch>
        </p:blipFill>
        <p:spPr bwMode="auto">
          <a:xfrm>
            <a:off x="0" y="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962400"/>
          </a:xfrm>
        </p:spPr>
        <p:txBody>
          <a:bodyPr/>
          <a:lstStyle/>
          <a:p>
            <a:r>
              <a:rPr lang="en-US" dirty="0" err="1" smtClean="0">
                <a:latin typeface="Trebuchet MS" pitchFamily="34" charset="0"/>
              </a:rPr>
              <a:t>Pelayanan</a:t>
            </a:r>
            <a:r>
              <a:rPr lang="en-US" dirty="0" smtClean="0">
                <a:latin typeface="Trebuchet MS" pitchFamily="34" charset="0"/>
              </a:rPr>
              <a:t> BESS 118 </a:t>
            </a:r>
            <a:r>
              <a:rPr lang="en-US" dirty="0" err="1" smtClean="0">
                <a:latin typeface="Trebuchet MS" pitchFamily="34" charset="0"/>
              </a:rPr>
              <a:t>tidak</a:t>
            </a:r>
            <a:r>
              <a:rPr lang="en-US" dirty="0" smtClean="0">
                <a:latin typeface="Trebuchet MS" pitchFamily="34" charset="0"/>
              </a:rPr>
              <a:t> </a:t>
            </a:r>
            <a:r>
              <a:rPr lang="en-US" dirty="0" err="1" smtClean="0">
                <a:latin typeface="Trebuchet MS" pitchFamily="34" charset="0"/>
              </a:rPr>
              <a:t>memandang</a:t>
            </a:r>
            <a:r>
              <a:rPr lang="en-US" dirty="0" smtClean="0">
                <a:latin typeface="Trebuchet MS" pitchFamily="34" charset="0"/>
              </a:rPr>
              <a:t> </a:t>
            </a:r>
            <a:r>
              <a:rPr lang="en-US" dirty="0" err="1" smtClean="0">
                <a:latin typeface="Trebuchet MS" pitchFamily="34" charset="0"/>
              </a:rPr>
              <a:t>Kartu</a:t>
            </a:r>
            <a:r>
              <a:rPr lang="en-US" dirty="0" smtClean="0">
                <a:latin typeface="Trebuchet MS" pitchFamily="34" charset="0"/>
              </a:rPr>
              <a:t> </a:t>
            </a:r>
            <a:r>
              <a:rPr lang="en-US" dirty="0" err="1" smtClean="0">
                <a:latin typeface="Trebuchet MS" pitchFamily="34" charset="0"/>
              </a:rPr>
              <a:t>Tanda</a:t>
            </a:r>
            <a:r>
              <a:rPr lang="en-US" dirty="0" smtClean="0">
                <a:latin typeface="Trebuchet MS" pitchFamily="34" charset="0"/>
              </a:rPr>
              <a:t> </a:t>
            </a:r>
            <a:r>
              <a:rPr lang="en-US" dirty="0" err="1" smtClean="0">
                <a:latin typeface="Trebuchet MS" pitchFamily="34" charset="0"/>
              </a:rPr>
              <a:t>Penduduk</a:t>
            </a:r>
            <a:r>
              <a:rPr lang="en-US" dirty="0" smtClean="0">
                <a:latin typeface="Trebuchet MS" pitchFamily="34" charset="0"/>
              </a:rPr>
              <a:t>, </a:t>
            </a:r>
            <a:r>
              <a:rPr lang="en-US" dirty="0" err="1" smtClean="0">
                <a:latin typeface="Trebuchet MS" pitchFamily="34" charset="0"/>
              </a:rPr>
              <a:t>tetapi</a:t>
            </a:r>
            <a:r>
              <a:rPr lang="en-US" dirty="0" smtClean="0">
                <a:latin typeface="Trebuchet MS" pitchFamily="34" charset="0"/>
              </a:rPr>
              <a:t> </a:t>
            </a:r>
            <a:r>
              <a:rPr lang="en-US" dirty="0" err="1" smtClean="0">
                <a:latin typeface="Trebuchet MS" pitchFamily="34" charset="0"/>
              </a:rPr>
              <a:t>berdasarkan</a:t>
            </a:r>
            <a:r>
              <a:rPr lang="en-US" dirty="0" smtClean="0">
                <a:latin typeface="Trebuchet MS" pitchFamily="34" charset="0"/>
              </a:rPr>
              <a:t> </a:t>
            </a:r>
            <a:r>
              <a:rPr lang="en-US" dirty="0" err="1" smtClean="0">
                <a:latin typeface="Trebuchet MS" pitchFamily="34" charset="0"/>
              </a:rPr>
              <a:t>pada</a:t>
            </a:r>
            <a:r>
              <a:rPr lang="en-US" dirty="0" smtClean="0">
                <a:latin typeface="Trebuchet MS" pitchFamily="34" charset="0"/>
              </a:rPr>
              <a:t> </a:t>
            </a:r>
            <a:r>
              <a:rPr lang="en-US" dirty="0" err="1" smtClean="0">
                <a:latin typeface="Trebuchet MS" pitchFamily="34" charset="0"/>
              </a:rPr>
              <a:t>Tempat</a:t>
            </a:r>
            <a:r>
              <a:rPr lang="en-US" dirty="0" smtClean="0">
                <a:latin typeface="Trebuchet MS" pitchFamily="34" charset="0"/>
              </a:rPr>
              <a:t> </a:t>
            </a:r>
            <a:r>
              <a:rPr lang="en-US" dirty="0" err="1" smtClean="0">
                <a:latin typeface="Trebuchet MS" pitchFamily="34" charset="0"/>
              </a:rPr>
              <a:t>Kejadian</a:t>
            </a:r>
            <a:endParaRPr lang="en-US" dirty="0" smtClean="0">
              <a:latin typeface="Trebuchet MS" pitchFamily="34" charset="0"/>
            </a:endParaRPr>
          </a:p>
          <a:p>
            <a:r>
              <a:rPr lang="en-US" dirty="0" err="1" smtClean="0">
                <a:latin typeface="Trebuchet MS" pitchFamily="34" charset="0"/>
              </a:rPr>
              <a:t>Melayani</a:t>
            </a:r>
            <a:r>
              <a:rPr lang="en-US" dirty="0" smtClean="0">
                <a:latin typeface="Trebuchet MS" pitchFamily="34" charset="0"/>
              </a:rPr>
              <a:t> </a:t>
            </a:r>
            <a:r>
              <a:rPr lang="en-US" dirty="0" err="1" smtClean="0">
                <a:latin typeface="Trebuchet MS" pitchFamily="34" charset="0"/>
              </a:rPr>
              <a:t>kejadian</a:t>
            </a:r>
            <a:r>
              <a:rPr lang="en-US" dirty="0" smtClean="0">
                <a:latin typeface="Trebuchet MS" pitchFamily="34" charset="0"/>
              </a:rPr>
              <a:t> </a:t>
            </a:r>
            <a:r>
              <a:rPr lang="en-US" dirty="0" err="1" smtClean="0">
                <a:latin typeface="Trebuchet MS" pitchFamily="34" charset="0"/>
              </a:rPr>
              <a:t>Gawat</a:t>
            </a:r>
            <a:r>
              <a:rPr lang="en-US" dirty="0" smtClean="0">
                <a:latin typeface="Trebuchet MS" pitchFamily="34" charset="0"/>
              </a:rPr>
              <a:t> </a:t>
            </a:r>
            <a:r>
              <a:rPr lang="en-US" dirty="0" err="1" smtClean="0">
                <a:latin typeface="Trebuchet MS" pitchFamily="34" charset="0"/>
              </a:rPr>
              <a:t>Darurat</a:t>
            </a:r>
            <a:r>
              <a:rPr lang="en-US" dirty="0" smtClean="0">
                <a:latin typeface="Trebuchet MS" pitchFamily="34" charset="0"/>
              </a:rPr>
              <a:t> </a:t>
            </a:r>
            <a:r>
              <a:rPr lang="en-US" dirty="0" err="1" smtClean="0">
                <a:latin typeface="Trebuchet MS" pitchFamily="34" charset="0"/>
              </a:rPr>
              <a:t>Medis</a:t>
            </a:r>
            <a:r>
              <a:rPr lang="en-US" dirty="0" smtClean="0">
                <a:latin typeface="Trebuchet MS" pitchFamily="34" charset="0"/>
              </a:rPr>
              <a:t> </a:t>
            </a:r>
            <a:r>
              <a:rPr lang="en-US" dirty="0" err="1" smtClean="0">
                <a:latin typeface="Trebuchet MS" pitchFamily="34" charset="0"/>
              </a:rPr>
              <a:t>dan</a:t>
            </a:r>
            <a:r>
              <a:rPr lang="en-US" dirty="0" smtClean="0">
                <a:latin typeface="Trebuchet MS" pitchFamily="34" charset="0"/>
              </a:rPr>
              <a:t> Trauma (</a:t>
            </a:r>
            <a:r>
              <a:rPr lang="en-US" dirty="0" err="1" smtClean="0">
                <a:latin typeface="Trebuchet MS" pitchFamily="34" charset="0"/>
              </a:rPr>
              <a:t>kecelakaan</a:t>
            </a:r>
            <a:r>
              <a:rPr lang="en-US" dirty="0" smtClean="0">
                <a:latin typeface="Trebuchet MS" pitchFamily="34" charset="0"/>
              </a:rPr>
              <a:t>, </a:t>
            </a:r>
            <a:r>
              <a:rPr lang="en-US" dirty="0" err="1" smtClean="0">
                <a:latin typeface="Trebuchet MS" pitchFamily="34" charset="0"/>
              </a:rPr>
              <a:t>kesakitan</a:t>
            </a:r>
            <a:r>
              <a:rPr lang="en-US" dirty="0" smtClean="0">
                <a:latin typeface="Trebuchet MS" pitchFamily="34" charset="0"/>
              </a:rPr>
              <a:t> </a:t>
            </a:r>
            <a:r>
              <a:rPr lang="en-US" dirty="0" err="1" smtClean="0">
                <a:latin typeface="Trebuchet MS" pitchFamily="34" charset="0"/>
              </a:rPr>
              <a:t>dan</a:t>
            </a:r>
            <a:r>
              <a:rPr lang="en-US" dirty="0" smtClean="0">
                <a:latin typeface="Trebuchet MS" pitchFamily="34" charset="0"/>
              </a:rPr>
              <a:t> </a:t>
            </a:r>
            <a:r>
              <a:rPr lang="en-US" dirty="0" err="1" smtClean="0">
                <a:latin typeface="Trebuchet MS" pitchFamily="34" charset="0"/>
              </a:rPr>
              <a:t>kebidanan</a:t>
            </a:r>
            <a:r>
              <a:rPr lang="en-US" dirty="0" smtClean="0">
                <a:latin typeface="Trebuchet MS" pitchFamily="34" charset="0"/>
              </a:rPr>
              <a:t>)</a:t>
            </a:r>
          </a:p>
          <a:p>
            <a:r>
              <a:rPr lang="en-US" dirty="0" err="1" smtClean="0">
                <a:latin typeface="Trebuchet MS" pitchFamily="34" charset="0"/>
              </a:rPr>
              <a:t>Dilaksanakan</a:t>
            </a:r>
            <a:r>
              <a:rPr lang="en-US" dirty="0" smtClean="0">
                <a:latin typeface="Trebuchet MS" pitchFamily="34" charset="0"/>
              </a:rPr>
              <a:t> 24/7</a:t>
            </a:r>
            <a:endParaRPr lang="en-US" dirty="0">
              <a:latin typeface="Trebuchet MS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>
            <a:normAutofit/>
          </a:bodyPr>
          <a:lstStyle/>
          <a:p>
            <a:r>
              <a:rPr lang="id-ID" sz="3200" b="1" dirty="0" smtClean="0">
                <a:latin typeface="Trebuchet MS" pitchFamily="34" charset="0"/>
              </a:rPr>
              <a:t>Tantangan</a:t>
            </a:r>
            <a:endParaRPr lang="en-US" sz="3200" b="1" dirty="0">
              <a:latin typeface="Trebuchet MS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3048000"/>
          </a:xfrm>
        </p:spPr>
        <p:txBody>
          <a:bodyPr/>
          <a:lstStyle/>
          <a:p>
            <a:r>
              <a:rPr lang="id-ID" dirty="0" smtClean="0">
                <a:latin typeface="Trebuchet MS" pitchFamily="34" charset="0"/>
              </a:rPr>
              <a:t>Kondisi Geografi Kabupaten Bantul</a:t>
            </a:r>
          </a:p>
          <a:p>
            <a:r>
              <a:rPr lang="id-ID" dirty="0" smtClean="0">
                <a:latin typeface="Trebuchet MS" pitchFamily="34" charset="0"/>
              </a:rPr>
              <a:t>Ambulance : tida sesuai dengan Standar Ambulance Emergency </a:t>
            </a:r>
            <a:r>
              <a:rPr lang="id-ID" i="1" dirty="0" smtClean="0">
                <a:latin typeface="Trebuchet MS" pitchFamily="34" charset="0"/>
              </a:rPr>
              <a:t>(kurang gesit)</a:t>
            </a:r>
          </a:p>
          <a:p>
            <a:pPr>
              <a:buNone/>
            </a:pPr>
            <a:endParaRPr lang="id-ID" i="1" dirty="0" smtClean="0">
              <a:latin typeface="Trebuchet MS" pitchFamily="34" charset="0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 l="1453" t="8000" r="4070" b="21000"/>
          <a:stretch>
            <a:fillRect/>
          </a:stretch>
        </p:blipFill>
        <p:spPr bwMode="auto">
          <a:xfrm>
            <a:off x="0" y="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19200"/>
            <a:ext cx="8229600" cy="2133600"/>
          </a:xfrm>
        </p:spPr>
        <p:txBody>
          <a:bodyPr>
            <a:noAutofit/>
          </a:bodyPr>
          <a:lstStyle/>
          <a:p>
            <a:r>
              <a:rPr lang="id-ID" sz="2400" b="1" i="1" dirty="0" smtClean="0">
                <a:latin typeface="Trebuchet MS" pitchFamily="34" charset="0"/>
              </a:rPr>
              <a:t>• V I S I</a:t>
            </a:r>
            <a:br>
              <a:rPr lang="id-ID" sz="2400" b="1" i="1" dirty="0" smtClean="0">
                <a:latin typeface="Trebuchet MS" pitchFamily="34" charset="0"/>
              </a:rPr>
            </a:br>
            <a:r>
              <a:rPr lang="id-ID" sz="2400" b="1" i="1" dirty="0" smtClean="0">
                <a:latin typeface="Trebuchet MS" pitchFamily="34" charset="0"/>
              </a:rPr>
              <a:t>Terwujudnya Masyarakat Kabupaten Bantul yang sehat, cerdas, dan sejahtera, berdasarkan nilai-nilai keagamaan, kemanusiaan, dan kebangsaan dalam wadah Negara Kesatuan Republik Indonesia (NKRI)".</a:t>
            </a:r>
            <a:endParaRPr lang="id-ID" sz="2400" b="1" i="1" dirty="0">
              <a:latin typeface="Trebuchet MS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114800"/>
            <a:ext cx="8229600" cy="1600200"/>
          </a:xfrm>
        </p:spPr>
        <p:txBody>
          <a:bodyPr>
            <a:normAutofit/>
          </a:bodyPr>
          <a:lstStyle/>
          <a:p>
            <a:pPr algn="ctr"/>
            <a:r>
              <a:rPr lang="id-ID" sz="2400" b="1" i="1" dirty="0" smtClean="0">
                <a:latin typeface="Trebuchet MS" pitchFamily="34" charset="0"/>
                <a:cs typeface="Microsoft Sans Serif" pitchFamily="34" charset="0"/>
              </a:rPr>
              <a:t>V I S I </a:t>
            </a:r>
          </a:p>
          <a:p>
            <a:pPr algn="ctr">
              <a:buNone/>
            </a:pPr>
            <a:r>
              <a:rPr lang="en-US" sz="2400" b="1" i="1" dirty="0" smtClean="0">
                <a:latin typeface="Trebuchet MS" pitchFamily="34" charset="0"/>
                <a:cs typeface="Microsoft Sans Serif" pitchFamily="34" charset="0"/>
              </a:rPr>
              <a:t>PMI yang </a:t>
            </a:r>
            <a:r>
              <a:rPr lang="en-US" sz="2400" b="1" i="1" dirty="0" err="1" smtClean="0">
                <a:latin typeface="Trebuchet MS" pitchFamily="34" charset="0"/>
                <a:cs typeface="Microsoft Sans Serif" pitchFamily="34" charset="0"/>
              </a:rPr>
              <a:t>berkarakter</a:t>
            </a:r>
            <a:r>
              <a:rPr lang="en-US" sz="2400" b="1" i="1" dirty="0" smtClean="0">
                <a:latin typeface="Trebuchet MS" pitchFamily="34" charset="0"/>
                <a:cs typeface="Microsoft Sans Serif" pitchFamily="34" charset="0"/>
              </a:rPr>
              <a:t>, </a:t>
            </a:r>
            <a:r>
              <a:rPr lang="en-US" sz="2400" b="1" i="1" dirty="0" err="1" smtClean="0">
                <a:latin typeface="Trebuchet MS" pitchFamily="34" charset="0"/>
                <a:cs typeface="Microsoft Sans Serif" pitchFamily="34" charset="0"/>
              </a:rPr>
              <a:t>profesional</a:t>
            </a:r>
            <a:r>
              <a:rPr lang="en-US" sz="2400" b="1" i="1" dirty="0" smtClean="0">
                <a:latin typeface="Trebuchet MS" pitchFamily="34" charset="0"/>
                <a:cs typeface="Microsoft Sans Serif" pitchFamily="34" charset="0"/>
              </a:rPr>
              <a:t>, </a:t>
            </a:r>
            <a:r>
              <a:rPr lang="en-US" sz="2400" b="1" i="1" dirty="0" err="1" smtClean="0">
                <a:latin typeface="Trebuchet MS" pitchFamily="34" charset="0"/>
                <a:cs typeface="Microsoft Sans Serif" pitchFamily="34" charset="0"/>
              </a:rPr>
              <a:t>mandiri</a:t>
            </a:r>
            <a:r>
              <a:rPr lang="en-US" sz="2400" b="1" i="1" dirty="0" smtClean="0">
                <a:latin typeface="Trebuchet MS" pitchFamily="34" charset="0"/>
                <a:cs typeface="Microsoft Sans Serif" pitchFamily="34" charset="0"/>
              </a:rPr>
              <a:t> </a:t>
            </a:r>
            <a:r>
              <a:rPr lang="en-US" sz="2400" b="1" i="1" dirty="0" err="1" smtClean="0">
                <a:latin typeface="Trebuchet MS" pitchFamily="34" charset="0"/>
                <a:cs typeface="Microsoft Sans Serif" pitchFamily="34" charset="0"/>
              </a:rPr>
              <a:t>dan</a:t>
            </a:r>
            <a:r>
              <a:rPr lang="en-US" sz="2400" b="1" i="1" dirty="0" smtClean="0">
                <a:latin typeface="Trebuchet MS" pitchFamily="34" charset="0"/>
                <a:cs typeface="Microsoft Sans Serif" pitchFamily="34" charset="0"/>
              </a:rPr>
              <a:t> </a:t>
            </a:r>
            <a:r>
              <a:rPr lang="en-US" sz="2400" b="1" i="1" dirty="0" err="1" smtClean="0">
                <a:latin typeface="Trebuchet MS" pitchFamily="34" charset="0"/>
                <a:cs typeface="Microsoft Sans Serif" pitchFamily="34" charset="0"/>
              </a:rPr>
              <a:t>dicintai</a:t>
            </a:r>
            <a:r>
              <a:rPr lang="en-US" sz="2400" b="1" i="1" dirty="0" smtClean="0">
                <a:latin typeface="Trebuchet MS" pitchFamily="34" charset="0"/>
                <a:cs typeface="Microsoft Sans Serif" pitchFamily="34" charset="0"/>
              </a:rPr>
              <a:t> </a:t>
            </a:r>
            <a:r>
              <a:rPr lang="en-US" sz="2400" b="1" i="1" dirty="0" err="1" smtClean="0">
                <a:latin typeface="Trebuchet MS" pitchFamily="34" charset="0"/>
                <a:cs typeface="Microsoft Sans Serif" pitchFamily="34" charset="0"/>
              </a:rPr>
              <a:t>masyarakat</a:t>
            </a:r>
            <a:endParaRPr lang="en-US" sz="2400" b="1" i="1" dirty="0">
              <a:latin typeface="Trebuchet MS" pitchFamily="34" charset="0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 l="1453" t="8000" r="4070" b="21000"/>
          <a:stretch>
            <a:fillRect/>
          </a:stretch>
        </p:blipFill>
        <p:spPr bwMode="auto">
          <a:xfrm>
            <a:off x="0" y="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720" y="1000108"/>
            <a:ext cx="7772400" cy="1470025"/>
          </a:xfrm>
        </p:spPr>
        <p:txBody>
          <a:bodyPr>
            <a:normAutofit/>
          </a:bodyPr>
          <a:lstStyle/>
          <a:p>
            <a:r>
              <a:rPr lang="id-ID" sz="6000" dirty="0" smtClean="0">
                <a:latin typeface="Forte" pitchFamily="66" charset="0"/>
              </a:rPr>
              <a:t>Terima Kasih .......</a:t>
            </a:r>
            <a:endParaRPr lang="id-ID" sz="6000" dirty="0">
              <a:latin typeface="Forte" pitchFamily="66" charset="0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 l="1453" t="8000" r="4070" b="21000"/>
          <a:stretch>
            <a:fillRect/>
          </a:stretch>
        </p:blipFill>
        <p:spPr bwMode="auto">
          <a:xfrm>
            <a:off x="0" y="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://image.slidesharecdn.com/jogjaistimewacitybranding-150205073132-conversion-gate02/95/jogja-istimewa-visual-identity-43-638.jpg?cb=1423121570"/>
          <p:cNvPicPr/>
          <p:nvPr/>
        </p:nvPicPr>
        <p:blipFill>
          <a:blip r:embed="rId3"/>
          <a:srcRect l="4500" t="47563" r="4745"/>
          <a:stretch>
            <a:fillRect/>
          </a:stretch>
        </p:blipFill>
        <p:spPr bwMode="auto">
          <a:xfrm>
            <a:off x="2609864" y="3357562"/>
            <a:ext cx="6319854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9144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Trebuchet MS" pitchFamily="34" charset="0"/>
              </a:rPr>
              <a:t>LATAR BELAKANG</a:t>
            </a:r>
            <a:endParaRPr lang="en-US" sz="3200" dirty="0">
              <a:latin typeface="Trebuchet MS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1600200"/>
            <a:ext cx="6477000" cy="4953000"/>
          </a:xfrm>
        </p:spPr>
        <p:txBody>
          <a:bodyPr/>
          <a:lstStyle/>
          <a:p>
            <a:r>
              <a:rPr lang="en-US" dirty="0" smtClean="0">
                <a:latin typeface="Trebuchet MS" pitchFamily="34" charset="0"/>
              </a:rPr>
              <a:t>Daerah </a:t>
            </a:r>
            <a:r>
              <a:rPr lang="en-US" dirty="0" err="1" smtClean="0">
                <a:latin typeface="Trebuchet MS" pitchFamily="34" charset="0"/>
              </a:rPr>
              <a:t>Rawan</a:t>
            </a:r>
            <a:r>
              <a:rPr lang="en-US" dirty="0" smtClean="0">
                <a:latin typeface="Trebuchet MS" pitchFamily="34" charset="0"/>
              </a:rPr>
              <a:t> </a:t>
            </a:r>
            <a:r>
              <a:rPr lang="en-US" dirty="0" err="1" smtClean="0">
                <a:latin typeface="Trebuchet MS" pitchFamily="34" charset="0"/>
              </a:rPr>
              <a:t>Bencana</a:t>
            </a:r>
            <a:endParaRPr lang="id-ID" dirty="0" smtClean="0">
              <a:latin typeface="Trebuchet MS" pitchFamily="34" charset="0"/>
            </a:endParaRPr>
          </a:p>
          <a:p>
            <a:pPr>
              <a:buNone/>
            </a:pPr>
            <a:r>
              <a:rPr lang="id-ID" sz="900" dirty="0" smtClean="0">
                <a:latin typeface="Trebuchet MS" pitchFamily="34" charset="0"/>
              </a:rPr>
              <a:t>	</a:t>
            </a:r>
            <a:r>
              <a:rPr lang="id-ID" sz="900" i="1" dirty="0" smtClean="0">
                <a:latin typeface="Trebuchet MS" pitchFamily="34" charset="0"/>
              </a:rPr>
              <a:t>Sumber : VIVA - ACT</a:t>
            </a:r>
            <a:endParaRPr lang="id-ID" i="1" dirty="0" smtClean="0">
              <a:latin typeface="Trebuchet MS" pitchFamily="34" charset="0"/>
            </a:endParaRPr>
          </a:p>
          <a:p>
            <a:pPr>
              <a:buNone/>
            </a:pPr>
            <a:endParaRPr lang="id-ID" dirty="0" smtClean="0">
              <a:latin typeface="Trebuchet MS" pitchFamily="34" charset="0"/>
            </a:endParaRPr>
          </a:p>
          <a:p>
            <a:pPr>
              <a:buNone/>
            </a:pPr>
            <a:endParaRPr lang="id-ID" dirty="0" smtClean="0">
              <a:latin typeface="Trebuchet MS" pitchFamily="34" charset="0"/>
            </a:endParaRPr>
          </a:p>
          <a:p>
            <a:pPr>
              <a:buNone/>
            </a:pPr>
            <a:endParaRPr lang="en-US" dirty="0" smtClean="0">
              <a:latin typeface="Trebuchet MS" pitchFamily="34" charset="0"/>
            </a:endParaRPr>
          </a:p>
          <a:p>
            <a:r>
              <a:rPr lang="en-US" dirty="0" err="1" smtClean="0">
                <a:latin typeface="Trebuchet MS" pitchFamily="34" charset="0"/>
              </a:rPr>
              <a:t>Rawan</a:t>
            </a:r>
            <a:r>
              <a:rPr lang="en-US" dirty="0" smtClean="0">
                <a:latin typeface="Trebuchet MS" pitchFamily="34" charset="0"/>
              </a:rPr>
              <a:t> </a:t>
            </a:r>
            <a:r>
              <a:rPr lang="en-US" dirty="0" err="1" smtClean="0">
                <a:latin typeface="Trebuchet MS" pitchFamily="34" charset="0"/>
              </a:rPr>
              <a:t>Kecelakaan</a:t>
            </a:r>
            <a:r>
              <a:rPr lang="en-US" dirty="0" smtClean="0">
                <a:latin typeface="Trebuchet MS" pitchFamily="34" charset="0"/>
              </a:rPr>
              <a:t> </a:t>
            </a:r>
            <a:r>
              <a:rPr lang="en-US" dirty="0" err="1" smtClean="0">
                <a:latin typeface="Trebuchet MS" pitchFamily="34" charset="0"/>
              </a:rPr>
              <a:t>Lalu</a:t>
            </a:r>
            <a:r>
              <a:rPr lang="en-US" dirty="0" smtClean="0">
                <a:latin typeface="Trebuchet MS" pitchFamily="34" charset="0"/>
              </a:rPr>
              <a:t> </a:t>
            </a:r>
            <a:r>
              <a:rPr lang="en-US" dirty="0" err="1" smtClean="0">
                <a:latin typeface="Trebuchet MS" pitchFamily="34" charset="0"/>
              </a:rPr>
              <a:t>Lintas</a:t>
            </a:r>
            <a:endParaRPr lang="id-ID" dirty="0" smtClean="0">
              <a:latin typeface="Trebuchet MS" pitchFamily="34" charset="0"/>
            </a:endParaRPr>
          </a:p>
          <a:p>
            <a:pPr>
              <a:buNone/>
            </a:pPr>
            <a:r>
              <a:rPr lang="id-ID" sz="900" dirty="0" smtClean="0">
                <a:latin typeface="Trebuchet MS" pitchFamily="34" charset="0"/>
              </a:rPr>
              <a:t>	</a:t>
            </a:r>
            <a:r>
              <a:rPr lang="id-ID" sz="900" i="1" dirty="0" smtClean="0">
                <a:latin typeface="Trebuchet MS" pitchFamily="34" charset="0"/>
              </a:rPr>
              <a:t>Sumber : SoloPos – Tribun Jogja</a:t>
            </a:r>
          </a:p>
          <a:p>
            <a:pPr>
              <a:buNone/>
            </a:pPr>
            <a:endParaRPr lang="en-US" dirty="0" smtClean="0">
              <a:latin typeface="Trebuchet MS" pitchFamily="34" charset="0"/>
            </a:endParaRPr>
          </a:p>
          <a:p>
            <a:endParaRPr lang="en-US" dirty="0">
              <a:latin typeface="Trebuchet MS" pitchFamily="34" charset="0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 l="1453" t="8000" r="4070" b="21000"/>
          <a:stretch>
            <a:fillRect/>
          </a:stretch>
        </p:blipFill>
        <p:spPr bwMode="auto">
          <a:xfrm>
            <a:off x="0" y="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asil gambar untuk banjir bantul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8800" y="2362200"/>
            <a:ext cx="2743200" cy="182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Hasil gambar untuk gempa bumi  bantul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24400" y="2362200"/>
            <a:ext cx="2895600" cy="182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 descr="Gambar terkait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52600" y="4747530"/>
            <a:ext cx="2743200" cy="1729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 descr="Hasil gambar untuk kecelakaan lalu lintas bus di bantul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24400" y="4724400"/>
            <a:ext cx="2895600" cy="1752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latin typeface="Trebuchet MS" pitchFamily="34" charset="0"/>
              </a:rPr>
              <a:t>DASAR HUKUM</a:t>
            </a:r>
            <a:endParaRPr lang="en-US" sz="3200" b="1" dirty="0">
              <a:latin typeface="Trebuchet MS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62200"/>
            <a:ext cx="8229600" cy="243840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800" dirty="0" err="1" smtClean="0">
                <a:latin typeface="Trebuchet MS" pitchFamily="34" charset="0"/>
              </a:rPr>
              <a:t>Inpres</a:t>
            </a:r>
            <a:r>
              <a:rPr lang="en-US" sz="2800" dirty="0" smtClean="0">
                <a:latin typeface="Trebuchet MS" pitchFamily="34" charset="0"/>
              </a:rPr>
              <a:t> </a:t>
            </a:r>
            <a:r>
              <a:rPr lang="en-US" sz="2800" dirty="0" err="1" smtClean="0">
                <a:latin typeface="Trebuchet MS" pitchFamily="34" charset="0"/>
              </a:rPr>
              <a:t>Nomor</a:t>
            </a:r>
            <a:r>
              <a:rPr lang="en-US" sz="2800" dirty="0" smtClean="0">
                <a:latin typeface="Trebuchet MS" pitchFamily="34" charset="0"/>
              </a:rPr>
              <a:t> 4 </a:t>
            </a:r>
            <a:r>
              <a:rPr lang="en-US" sz="2800" dirty="0" err="1" smtClean="0">
                <a:latin typeface="Trebuchet MS" pitchFamily="34" charset="0"/>
              </a:rPr>
              <a:t>Tahun</a:t>
            </a:r>
            <a:r>
              <a:rPr lang="en-US" sz="2800" dirty="0" smtClean="0">
                <a:latin typeface="Trebuchet MS" pitchFamily="34" charset="0"/>
              </a:rPr>
              <a:t> 2013 </a:t>
            </a:r>
            <a:r>
              <a:rPr lang="en-US" sz="2800" dirty="0" err="1" smtClean="0">
                <a:latin typeface="Trebuchet MS" pitchFamily="34" charset="0"/>
              </a:rPr>
              <a:t>tentang</a:t>
            </a:r>
            <a:r>
              <a:rPr lang="en-US" sz="2800" dirty="0" smtClean="0">
                <a:latin typeface="Trebuchet MS" pitchFamily="34" charset="0"/>
              </a:rPr>
              <a:t> Program </a:t>
            </a:r>
            <a:r>
              <a:rPr lang="en-US" sz="2800" dirty="0" err="1" smtClean="0">
                <a:latin typeface="Trebuchet MS" pitchFamily="34" charset="0"/>
              </a:rPr>
              <a:t>Dekade</a:t>
            </a:r>
            <a:r>
              <a:rPr lang="en-US" sz="2800" dirty="0" smtClean="0">
                <a:latin typeface="Trebuchet MS" pitchFamily="34" charset="0"/>
              </a:rPr>
              <a:t> </a:t>
            </a:r>
            <a:r>
              <a:rPr lang="en-US" sz="2800" dirty="0" err="1" smtClean="0">
                <a:latin typeface="Trebuchet MS" pitchFamily="34" charset="0"/>
              </a:rPr>
              <a:t>Aksi</a:t>
            </a:r>
            <a:r>
              <a:rPr lang="en-US" sz="2800" dirty="0" smtClean="0">
                <a:latin typeface="Trebuchet MS" pitchFamily="34" charset="0"/>
              </a:rPr>
              <a:t> </a:t>
            </a:r>
            <a:r>
              <a:rPr lang="en-US" sz="2800" dirty="0" err="1" smtClean="0">
                <a:latin typeface="Trebuchet MS" pitchFamily="34" charset="0"/>
              </a:rPr>
              <a:t>Keselamatan</a:t>
            </a:r>
            <a:r>
              <a:rPr lang="en-US" sz="2800" dirty="0" smtClean="0">
                <a:latin typeface="Trebuchet MS" pitchFamily="34" charset="0"/>
              </a:rPr>
              <a:t> </a:t>
            </a:r>
            <a:r>
              <a:rPr lang="en-US" sz="2800" dirty="0" err="1" smtClean="0">
                <a:latin typeface="Trebuchet MS" pitchFamily="34" charset="0"/>
              </a:rPr>
              <a:t>Jalan</a:t>
            </a:r>
            <a:r>
              <a:rPr lang="en-US" sz="2800" dirty="0" smtClean="0">
                <a:latin typeface="Trebuchet MS" pitchFamily="34" charset="0"/>
              </a:rPr>
              <a:t> (</a:t>
            </a:r>
            <a:r>
              <a:rPr lang="en-US" sz="2800" dirty="0" err="1" smtClean="0">
                <a:latin typeface="Trebuchet MS" pitchFamily="34" charset="0"/>
              </a:rPr>
              <a:t>Pilar</a:t>
            </a:r>
            <a:r>
              <a:rPr lang="en-US" sz="2800" dirty="0" smtClean="0">
                <a:latin typeface="Trebuchet MS" pitchFamily="34" charset="0"/>
              </a:rPr>
              <a:t> V)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err="1" smtClean="0">
                <a:latin typeface="Trebuchet MS" pitchFamily="34" charset="0"/>
              </a:rPr>
              <a:t>Permenkes</a:t>
            </a:r>
            <a:r>
              <a:rPr lang="en-US" sz="2800" dirty="0" smtClean="0">
                <a:latin typeface="Trebuchet MS" pitchFamily="34" charset="0"/>
              </a:rPr>
              <a:t> </a:t>
            </a:r>
            <a:r>
              <a:rPr lang="en-US" sz="2800" dirty="0" err="1" smtClean="0">
                <a:latin typeface="Trebuchet MS" pitchFamily="34" charset="0"/>
              </a:rPr>
              <a:t>Nomor</a:t>
            </a:r>
            <a:r>
              <a:rPr lang="en-US" sz="2800" dirty="0" smtClean="0">
                <a:latin typeface="Trebuchet MS" pitchFamily="34" charset="0"/>
              </a:rPr>
              <a:t> 19 </a:t>
            </a:r>
            <a:r>
              <a:rPr lang="en-US" sz="2800" dirty="0" err="1" smtClean="0">
                <a:latin typeface="Trebuchet MS" pitchFamily="34" charset="0"/>
              </a:rPr>
              <a:t>Tahun</a:t>
            </a:r>
            <a:r>
              <a:rPr lang="en-US" sz="2800" dirty="0" smtClean="0">
                <a:latin typeface="Trebuchet MS" pitchFamily="34" charset="0"/>
              </a:rPr>
              <a:t> 2016 </a:t>
            </a:r>
            <a:r>
              <a:rPr lang="en-US" sz="2800" dirty="0" err="1" smtClean="0">
                <a:latin typeface="Trebuchet MS" pitchFamily="34" charset="0"/>
              </a:rPr>
              <a:t>tentang</a:t>
            </a:r>
            <a:r>
              <a:rPr lang="en-US" sz="2800" dirty="0" smtClean="0">
                <a:latin typeface="Trebuchet MS" pitchFamily="34" charset="0"/>
              </a:rPr>
              <a:t> </a:t>
            </a:r>
            <a:r>
              <a:rPr lang="en-US" sz="2800" dirty="0" err="1" smtClean="0">
                <a:latin typeface="Trebuchet MS" pitchFamily="34" charset="0"/>
              </a:rPr>
              <a:t>Sistem</a:t>
            </a:r>
            <a:r>
              <a:rPr lang="en-US" sz="2800" dirty="0" smtClean="0">
                <a:latin typeface="Trebuchet MS" pitchFamily="34" charset="0"/>
              </a:rPr>
              <a:t> </a:t>
            </a:r>
            <a:r>
              <a:rPr lang="en-US" sz="2800" dirty="0" err="1" smtClean="0">
                <a:latin typeface="Trebuchet MS" pitchFamily="34" charset="0"/>
              </a:rPr>
              <a:t>Penanggulangan</a:t>
            </a:r>
            <a:r>
              <a:rPr lang="en-US" sz="2800" dirty="0" smtClean="0">
                <a:latin typeface="Trebuchet MS" pitchFamily="34" charset="0"/>
              </a:rPr>
              <a:t> </a:t>
            </a:r>
            <a:r>
              <a:rPr lang="en-US" sz="2800" dirty="0" err="1" smtClean="0">
                <a:latin typeface="Trebuchet MS" pitchFamily="34" charset="0"/>
              </a:rPr>
              <a:t>Gawat</a:t>
            </a:r>
            <a:r>
              <a:rPr lang="en-US" sz="2800" dirty="0" smtClean="0">
                <a:latin typeface="Trebuchet MS" pitchFamily="34" charset="0"/>
              </a:rPr>
              <a:t> </a:t>
            </a:r>
            <a:r>
              <a:rPr lang="en-US" sz="2800" dirty="0" err="1" smtClean="0">
                <a:latin typeface="Trebuchet MS" pitchFamily="34" charset="0"/>
              </a:rPr>
              <a:t>Darurat</a:t>
            </a:r>
            <a:r>
              <a:rPr lang="en-US" sz="2800" dirty="0" smtClean="0">
                <a:latin typeface="Trebuchet MS" pitchFamily="34" charset="0"/>
              </a:rPr>
              <a:t> </a:t>
            </a:r>
            <a:r>
              <a:rPr lang="en-US" sz="2800" dirty="0" err="1" smtClean="0">
                <a:latin typeface="Trebuchet MS" pitchFamily="34" charset="0"/>
              </a:rPr>
              <a:t>Terpadu</a:t>
            </a:r>
            <a:r>
              <a:rPr lang="en-US" sz="2800" dirty="0" smtClean="0">
                <a:latin typeface="Trebuchet MS" pitchFamily="34" charset="0"/>
              </a:rPr>
              <a:t> </a:t>
            </a:r>
            <a:endParaRPr lang="en-US" sz="2800" dirty="0">
              <a:latin typeface="Trebuchet MS" pitchFamily="34" charset="0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 l="1453" t="8000" r="4070" b="21000"/>
          <a:stretch>
            <a:fillRect/>
          </a:stretch>
        </p:blipFill>
        <p:spPr bwMode="auto">
          <a:xfrm>
            <a:off x="0" y="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9060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Trebuchet MS" pitchFamily="34" charset="0"/>
              </a:rPr>
              <a:t>DASAR HUKUM</a:t>
            </a:r>
            <a:endParaRPr lang="en-US" sz="3200" dirty="0">
              <a:latin typeface="Trebuchet MS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67000"/>
            <a:ext cx="8229600" cy="2133600"/>
          </a:xfrm>
        </p:spPr>
        <p:txBody>
          <a:bodyPr>
            <a:normAutofit/>
          </a:bodyPr>
          <a:lstStyle/>
          <a:p>
            <a:pPr marL="514350" indent="-514350">
              <a:buNone/>
            </a:pPr>
            <a:r>
              <a:rPr lang="en-US" sz="2800" dirty="0" smtClean="0">
                <a:latin typeface="Trebuchet MS" pitchFamily="34" charset="0"/>
              </a:rPr>
              <a:t>3.  </a:t>
            </a:r>
            <a:r>
              <a:rPr lang="en-US" sz="2800" dirty="0" err="1" smtClean="0">
                <a:latin typeface="Trebuchet MS" pitchFamily="34" charset="0"/>
              </a:rPr>
              <a:t>Peraturan</a:t>
            </a:r>
            <a:r>
              <a:rPr lang="en-US" sz="2800" dirty="0" smtClean="0">
                <a:latin typeface="Trebuchet MS" pitchFamily="34" charset="0"/>
              </a:rPr>
              <a:t> </a:t>
            </a:r>
            <a:r>
              <a:rPr lang="en-US" sz="2800" dirty="0" err="1" smtClean="0">
                <a:latin typeface="Trebuchet MS" pitchFamily="34" charset="0"/>
              </a:rPr>
              <a:t>Bupati</a:t>
            </a:r>
            <a:r>
              <a:rPr lang="en-US" sz="2800" dirty="0" smtClean="0">
                <a:latin typeface="Trebuchet MS" pitchFamily="34" charset="0"/>
              </a:rPr>
              <a:t> </a:t>
            </a:r>
            <a:r>
              <a:rPr lang="en-US" sz="2800" dirty="0" err="1" smtClean="0">
                <a:latin typeface="Trebuchet MS" pitchFamily="34" charset="0"/>
              </a:rPr>
              <a:t>Bantul</a:t>
            </a:r>
            <a:r>
              <a:rPr lang="en-US" sz="2800" dirty="0" smtClean="0">
                <a:latin typeface="Trebuchet MS" pitchFamily="34" charset="0"/>
              </a:rPr>
              <a:t> </a:t>
            </a:r>
            <a:r>
              <a:rPr lang="en-US" sz="2800" dirty="0" err="1" smtClean="0">
                <a:latin typeface="Trebuchet MS" pitchFamily="34" charset="0"/>
              </a:rPr>
              <a:t>Nomor</a:t>
            </a:r>
            <a:r>
              <a:rPr lang="en-US" sz="2800" dirty="0" smtClean="0">
                <a:latin typeface="Trebuchet MS" pitchFamily="34" charset="0"/>
              </a:rPr>
              <a:t> 40 </a:t>
            </a:r>
            <a:r>
              <a:rPr lang="en-US" sz="2800" dirty="0" err="1" smtClean="0">
                <a:latin typeface="Trebuchet MS" pitchFamily="34" charset="0"/>
              </a:rPr>
              <a:t>Tahun</a:t>
            </a:r>
            <a:r>
              <a:rPr lang="en-US" sz="2800" dirty="0" smtClean="0">
                <a:latin typeface="Trebuchet MS" pitchFamily="34" charset="0"/>
              </a:rPr>
              <a:t> 2011</a:t>
            </a:r>
          </a:p>
          <a:p>
            <a:pPr marL="514350" indent="-514350">
              <a:buNone/>
            </a:pPr>
            <a:r>
              <a:rPr lang="en-US" sz="2800" dirty="0">
                <a:latin typeface="Trebuchet MS" pitchFamily="34" charset="0"/>
              </a:rPr>
              <a:t>	</a:t>
            </a:r>
            <a:r>
              <a:rPr lang="en-US" sz="2800" dirty="0" err="1" smtClean="0">
                <a:latin typeface="Trebuchet MS" pitchFamily="34" charset="0"/>
              </a:rPr>
              <a:t>Tentang</a:t>
            </a:r>
            <a:r>
              <a:rPr lang="en-US" sz="2800" dirty="0" smtClean="0">
                <a:latin typeface="Trebuchet MS" pitchFamily="34" charset="0"/>
              </a:rPr>
              <a:t> </a:t>
            </a:r>
            <a:r>
              <a:rPr lang="en-US" sz="2800" dirty="0" err="1" smtClean="0">
                <a:latin typeface="Trebuchet MS" pitchFamily="34" charset="0"/>
              </a:rPr>
              <a:t>Pembentukan</a:t>
            </a:r>
            <a:r>
              <a:rPr lang="en-US" sz="2800" dirty="0" smtClean="0">
                <a:latin typeface="Trebuchet MS" pitchFamily="34" charset="0"/>
              </a:rPr>
              <a:t> </a:t>
            </a:r>
            <a:r>
              <a:rPr lang="en-US" sz="2800" dirty="0" err="1" smtClean="0">
                <a:latin typeface="Trebuchet MS" pitchFamily="34" charset="0"/>
              </a:rPr>
              <a:t>Bantul</a:t>
            </a:r>
            <a:r>
              <a:rPr lang="en-US" sz="2800" dirty="0" smtClean="0">
                <a:latin typeface="Trebuchet MS" pitchFamily="34" charset="0"/>
              </a:rPr>
              <a:t> Emergency Service Support (BESS 118) </a:t>
            </a:r>
            <a:r>
              <a:rPr lang="en-US" sz="2800" dirty="0" err="1" smtClean="0">
                <a:latin typeface="Trebuchet MS" pitchFamily="34" charset="0"/>
              </a:rPr>
              <a:t>di</a:t>
            </a:r>
            <a:r>
              <a:rPr lang="en-US" sz="2800" dirty="0" smtClean="0">
                <a:latin typeface="Trebuchet MS" pitchFamily="34" charset="0"/>
              </a:rPr>
              <a:t> </a:t>
            </a:r>
            <a:r>
              <a:rPr lang="en-US" sz="2800" dirty="0" err="1" smtClean="0">
                <a:latin typeface="Trebuchet MS" pitchFamily="34" charset="0"/>
              </a:rPr>
              <a:t>Kabupaten</a:t>
            </a:r>
            <a:r>
              <a:rPr lang="en-US" sz="2800" dirty="0" smtClean="0">
                <a:latin typeface="Trebuchet MS" pitchFamily="34" charset="0"/>
              </a:rPr>
              <a:t> </a:t>
            </a:r>
            <a:r>
              <a:rPr lang="en-US" sz="2800" dirty="0" err="1" smtClean="0">
                <a:latin typeface="Trebuchet MS" pitchFamily="34" charset="0"/>
              </a:rPr>
              <a:t>Bantul</a:t>
            </a:r>
            <a:endParaRPr lang="en-US" sz="2800" dirty="0">
              <a:latin typeface="Trebuchet MS" pitchFamily="34" charset="0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 l="1453" t="8000" r="4070" b="21000"/>
          <a:stretch>
            <a:fillRect/>
          </a:stretch>
        </p:blipFill>
        <p:spPr bwMode="auto">
          <a:xfrm>
            <a:off x="0" y="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/>
          <a:srcRect l="1453" t="8000" r="4070" b="21000"/>
          <a:stretch>
            <a:fillRect/>
          </a:stretch>
        </p:blipFill>
        <p:spPr bwMode="auto">
          <a:xfrm>
            <a:off x="0" y="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/>
          <p:nvPr/>
        </p:nvPicPr>
        <p:blipFill>
          <a:blip r:embed="rId3" cstate="print"/>
          <a:srcRect l="4511" t="6320" r="8681" b="7435"/>
          <a:stretch>
            <a:fillRect/>
          </a:stretch>
        </p:blipFill>
        <p:spPr bwMode="auto">
          <a:xfrm>
            <a:off x="1524000" y="685800"/>
            <a:ext cx="58674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/>
          <a:srcRect l="1453" t="8000" r="4070" b="21000"/>
          <a:stretch>
            <a:fillRect/>
          </a:stretch>
        </p:blipFill>
        <p:spPr bwMode="auto">
          <a:xfrm>
            <a:off x="0" y="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/>
          <p:nvPr/>
        </p:nvPicPr>
        <p:blipFill>
          <a:blip r:embed="rId3" cstate="print"/>
          <a:srcRect l="3488" t="1316" r="10465" b="2632"/>
          <a:stretch>
            <a:fillRect/>
          </a:stretch>
        </p:blipFill>
        <p:spPr bwMode="auto">
          <a:xfrm>
            <a:off x="1676400" y="838200"/>
            <a:ext cx="56388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/>
          <a:srcRect l="1453" t="8000" r="4070" b="21000"/>
          <a:stretch>
            <a:fillRect/>
          </a:stretch>
        </p:blipFill>
        <p:spPr bwMode="auto">
          <a:xfrm>
            <a:off x="0" y="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/>
          <p:nvPr/>
        </p:nvPicPr>
        <p:blipFill>
          <a:blip r:embed="rId3" cstate="print"/>
          <a:srcRect l="1984" t="1115" r="9663" b="15213"/>
          <a:stretch>
            <a:fillRect/>
          </a:stretch>
        </p:blipFill>
        <p:spPr bwMode="auto">
          <a:xfrm>
            <a:off x="1752600" y="914400"/>
            <a:ext cx="57912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/>
          <a:srcRect l="1453" t="8000" r="4070" b="21000"/>
          <a:stretch>
            <a:fillRect/>
          </a:stretch>
        </p:blipFill>
        <p:spPr bwMode="auto">
          <a:xfrm>
            <a:off x="0" y="0"/>
            <a:ext cx="9144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/>
          <p:nvPr/>
        </p:nvPicPr>
        <p:blipFill>
          <a:blip r:embed="rId3" cstate="print"/>
          <a:srcRect l="5340" t="979" r="9223" b="23389"/>
          <a:stretch>
            <a:fillRect/>
          </a:stretch>
        </p:blipFill>
        <p:spPr bwMode="auto">
          <a:xfrm>
            <a:off x="1752600" y="914400"/>
            <a:ext cx="57912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</TotalTime>
  <Words>259</Words>
  <Application>Microsoft Office PowerPoint</Application>
  <PresentationFormat>On-screen Show (4:3)</PresentationFormat>
  <Paragraphs>81</Paragraphs>
  <Slides>29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1" baseType="lpstr">
      <vt:lpstr>Office Theme</vt:lpstr>
      <vt:lpstr>PDF</vt:lpstr>
      <vt:lpstr>Slide 1</vt:lpstr>
      <vt:lpstr>Slide 2</vt:lpstr>
      <vt:lpstr>LATAR BELAKANG</vt:lpstr>
      <vt:lpstr>DASAR HUKUM</vt:lpstr>
      <vt:lpstr>DASAR HUKUM</vt:lpstr>
      <vt:lpstr>Slide 6</vt:lpstr>
      <vt:lpstr>Slide 7</vt:lpstr>
      <vt:lpstr>Slide 8</vt:lpstr>
      <vt:lpstr>Slide 9</vt:lpstr>
      <vt:lpstr>Slide 10</vt:lpstr>
      <vt:lpstr>DASAR HUKUM</vt:lpstr>
      <vt:lpstr>Slide 12</vt:lpstr>
      <vt:lpstr>Slide 13</vt:lpstr>
      <vt:lpstr>Slide 14</vt:lpstr>
      <vt:lpstr>Slide 15</vt:lpstr>
      <vt:lpstr>Sumber Daya Manusia</vt:lpstr>
      <vt:lpstr>Sumber Daya Teknis</vt:lpstr>
      <vt:lpstr>Sumber Daya Anggaran</vt:lpstr>
      <vt:lpstr>Slide 19</vt:lpstr>
      <vt:lpstr>Form Penanganan/Tindakan</vt:lpstr>
      <vt:lpstr>Alur Pelayanan BESS 118</vt:lpstr>
      <vt:lpstr>EMERGENCY Call  </vt:lpstr>
      <vt:lpstr>BESS 118 dalam Aktifitas</vt:lpstr>
      <vt:lpstr>Slide 24</vt:lpstr>
      <vt:lpstr>Sosialisasi BESS 118</vt:lpstr>
      <vt:lpstr>Pendekatan Strategi</vt:lpstr>
      <vt:lpstr>Tantangan</vt:lpstr>
      <vt:lpstr>• V I S I Terwujudnya Masyarakat Kabupaten Bantul yang sehat, cerdas, dan sejahtera, berdasarkan nilai-nilai keagamaan, kemanusiaan, dan kebangsaan dalam wadah Negara Kesatuan Republik Indonesia (NKRI)".</vt:lpstr>
      <vt:lpstr>Terima Kasih .......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SD Giriwingu</dc:creator>
  <cp:lastModifiedBy>poncosari33</cp:lastModifiedBy>
  <cp:revision>46</cp:revision>
  <dcterms:created xsi:type="dcterms:W3CDTF">2017-12-03T13:24:05Z</dcterms:created>
  <dcterms:modified xsi:type="dcterms:W3CDTF">2017-12-06T14:28:50Z</dcterms:modified>
</cp:coreProperties>
</file>