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98" r:id="rId2"/>
    <p:sldId id="281" r:id="rId3"/>
    <p:sldId id="257" r:id="rId4"/>
    <p:sldId id="258" r:id="rId5"/>
    <p:sldId id="280" r:id="rId6"/>
    <p:sldId id="272" r:id="rId7"/>
    <p:sldId id="263" r:id="rId8"/>
    <p:sldId id="260" r:id="rId9"/>
    <p:sldId id="273" r:id="rId10"/>
    <p:sldId id="274" r:id="rId11"/>
    <p:sldId id="301" r:id="rId12"/>
    <p:sldId id="282" r:id="rId13"/>
    <p:sldId id="262" r:id="rId14"/>
    <p:sldId id="277" r:id="rId15"/>
    <p:sldId id="291" r:id="rId16"/>
    <p:sldId id="269" r:id="rId17"/>
    <p:sldId id="287" r:id="rId18"/>
    <p:sldId id="288" r:id="rId19"/>
    <p:sldId id="283" r:id="rId20"/>
    <p:sldId id="284" r:id="rId21"/>
    <p:sldId id="285" r:id="rId22"/>
    <p:sldId id="286" r:id="rId23"/>
    <p:sldId id="289" r:id="rId24"/>
    <p:sldId id="294" r:id="rId25"/>
    <p:sldId id="299" r:id="rId26"/>
    <p:sldId id="300" r:id="rId27"/>
    <p:sldId id="296" r:id="rId28"/>
  </p:sldIdLst>
  <p:sldSz cx="9144000" cy="6858000" type="screen4x3"/>
  <p:notesSz cx="7086600" cy="10850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735" autoAdjust="0"/>
    <p:restoredTop sz="94624" autoAdjust="0"/>
  </p:normalViewPr>
  <p:slideViewPr>
    <p:cSldViewPr>
      <p:cViewPr>
        <p:scale>
          <a:sx n="50" d="100"/>
          <a:sy n="50" d="100"/>
        </p:scale>
        <p:origin x="-1638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0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542528"/>
          </a:xfrm>
          <a:prstGeom prst="rect">
            <a:avLst/>
          </a:prstGeom>
        </p:spPr>
        <p:txBody>
          <a:bodyPr vert="horz" lIns="102495" tIns="51248" rIns="102495" bIns="5124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542528"/>
          </a:xfrm>
          <a:prstGeom prst="rect">
            <a:avLst/>
          </a:prstGeom>
        </p:spPr>
        <p:txBody>
          <a:bodyPr vert="horz" lIns="102495" tIns="51248" rIns="102495" bIns="51248" rtlCol="0"/>
          <a:lstStyle>
            <a:lvl1pPr algn="r">
              <a:defRPr sz="1300"/>
            </a:lvl1pPr>
          </a:lstStyle>
          <a:p>
            <a:fld id="{DB209FD5-CE1C-4127-B03B-567F6E61DBF0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306152"/>
            <a:ext cx="3070860" cy="542528"/>
          </a:xfrm>
          <a:prstGeom prst="rect">
            <a:avLst/>
          </a:prstGeom>
        </p:spPr>
        <p:txBody>
          <a:bodyPr vert="horz" lIns="102495" tIns="51248" rIns="102495" bIns="5124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10306152"/>
            <a:ext cx="3070860" cy="542528"/>
          </a:xfrm>
          <a:prstGeom prst="rect">
            <a:avLst/>
          </a:prstGeom>
        </p:spPr>
        <p:txBody>
          <a:bodyPr vert="horz" lIns="102495" tIns="51248" rIns="102495" bIns="51248" rtlCol="0" anchor="b"/>
          <a:lstStyle>
            <a:lvl1pPr algn="r">
              <a:defRPr sz="1300"/>
            </a:lvl1pPr>
          </a:lstStyle>
          <a:p>
            <a:fld id="{BF57B74E-24F1-46D2-98DC-15A4CDCF5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5394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542528"/>
          </a:xfrm>
          <a:prstGeom prst="rect">
            <a:avLst/>
          </a:prstGeom>
        </p:spPr>
        <p:txBody>
          <a:bodyPr vert="horz" lIns="102495" tIns="51248" rIns="102495" bIns="5124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542528"/>
          </a:xfrm>
          <a:prstGeom prst="rect">
            <a:avLst/>
          </a:prstGeom>
        </p:spPr>
        <p:txBody>
          <a:bodyPr vert="horz" lIns="102495" tIns="51248" rIns="102495" bIns="51248" rtlCol="0"/>
          <a:lstStyle>
            <a:lvl1pPr algn="r">
              <a:defRPr sz="1300"/>
            </a:lvl1pPr>
          </a:lstStyle>
          <a:p>
            <a:fld id="{28CCE37C-5108-4E52-8E84-41DAC1F263B3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814388"/>
            <a:ext cx="5422900" cy="4068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495" tIns="51248" rIns="102495" bIns="512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5154018"/>
            <a:ext cx="5669280" cy="4882753"/>
          </a:xfrm>
          <a:prstGeom prst="rect">
            <a:avLst/>
          </a:prstGeom>
        </p:spPr>
        <p:txBody>
          <a:bodyPr vert="horz" lIns="102495" tIns="51248" rIns="102495" bIns="5124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306152"/>
            <a:ext cx="3070860" cy="542528"/>
          </a:xfrm>
          <a:prstGeom prst="rect">
            <a:avLst/>
          </a:prstGeom>
        </p:spPr>
        <p:txBody>
          <a:bodyPr vert="horz" lIns="102495" tIns="51248" rIns="102495" bIns="5124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10306152"/>
            <a:ext cx="3070860" cy="542528"/>
          </a:xfrm>
          <a:prstGeom prst="rect">
            <a:avLst/>
          </a:prstGeom>
        </p:spPr>
        <p:txBody>
          <a:bodyPr vert="horz" lIns="102495" tIns="51248" rIns="102495" bIns="51248" rtlCol="0" anchor="b"/>
          <a:lstStyle>
            <a:lvl1pPr algn="r">
              <a:defRPr sz="1300"/>
            </a:lvl1pPr>
          </a:lstStyle>
          <a:p>
            <a:fld id="{66638B3D-1083-4C9F-82BA-5D8AFE79F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753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C4DF33-1ED3-4AD9-86FF-3BB404731ECC}" type="slidenum">
              <a:rPr 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35025" y="814388"/>
            <a:ext cx="5418138" cy="4065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C38036-8CC0-4DB4-8AFD-55FBB49368F2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7/31/2018</a:t>
            </a:fld>
            <a:endParaRPr lang="en-US" smtClean="0"/>
          </a:p>
        </p:txBody>
      </p:sp>
      <p:sp>
        <p:nvSpPr>
          <p:cNvPr id="993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340798-47E1-404E-9B52-24171724B19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  <p:sp>
        <p:nvSpPr>
          <p:cNvPr id="5939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41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19282" indent="-315109" defTabSz="10241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60433" indent="-252087" defTabSz="10241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64607" indent="-252087" defTabSz="10241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68780" indent="-252087" defTabSz="10241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72953" indent="-252087" defTabSz="1024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77127" indent="-252087" defTabSz="1024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81300" indent="-252087" defTabSz="1024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85474" indent="-252087" defTabSz="1024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8AD9B9-9BD2-42E1-BAC2-85DCA8EA10DE}" type="datetime1">
              <a:rPr lang="en-US" smtClean="0"/>
              <a:pPr eaLnBrk="1" hangingPunct="1"/>
              <a:t>7/31/2018</a:t>
            </a:fld>
            <a:endParaRPr lang="en-US" smtClean="0"/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41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19282" indent="-315109" defTabSz="10241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60433" indent="-252087" defTabSz="10241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64607" indent="-252087" defTabSz="10241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68780" indent="-252087" defTabSz="10241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72953" indent="-252087" defTabSz="1024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77127" indent="-252087" defTabSz="1024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81300" indent="-252087" defTabSz="1024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85474" indent="-252087" defTabSz="1024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3AE7DC-B751-449D-8DFE-E8D1DA3EF541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  <p:sp>
        <p:nvSpPr>
          <p:cNvPr id="5939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41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19282" indent="-315109" defTabSz="10241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60433" indent="-252087" defTabSz="10241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64607" indent="-252087" defTabSz="10241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68780" indent="-252087" defTabSz="10241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72953" indent="-252087" defTabSz="1024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77127" indent="-252087" defTabSz="1024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81300" indent="-252087" defTabSz="1024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85474" indent="-252087" defTabSz="1024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8AD9B9-9BD2-42E1-BAC2-85DCA8EA10DE}" type="datetime1">
              <a:rPr lang="en-US" smtClean="0"/>
              <a:pPr eaLnBrk="1" hangingPunct="1"/>
              <a:t>7/31/2018</a:t>
            </a:fld>
            <a:endParaRPr lang="en-US" smtClean="0"/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410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19282" indent="-315109" defTabSz="10241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60433" indent="-252087" defTabSz="10241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64607" indent="-252087" defTabSz="10241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68780" indent="-252087" defTabSz="10241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72953" indent="-252087" defTabSz="1024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77127" indent="-252087" defTabSz="1024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81300" indent="-252087" defTabSz="1024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85474" indent="-252087" defTabSz="1024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3AE7DC-B751-449D-8DFE-E8D1DA3EF541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29452-16FC-4017-B35B-D32B8D37A4E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1319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29452-16FC-4017-B35B-D32B8D37A4E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131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D81-3CEB-4A43-A391-4B895DF4BE95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7A17-AE9B-44D5-A8E8-D7097B00A94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D81-3CEB-4A43-A391-4B895DF4BE95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7A17-AE9B-44D5-A8E8-D7097B00A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D81-3CEB-4A43-A391-4B895DF4BE95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7A17-AE9B-44D5-A8E8-D7097B00A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D81-3CEB-4A43-A391-4B895DF4BE95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7A17-AE9B-44D5-A8E8-D7097B00A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D81-3CEB-4A43-A391-4B895DF4BE95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7A17-AE9B-44D5-A8E8-D7097B00A94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D81-3CEB-4A43-A391-4B895DF4BE95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7A17-AE9B-44D5-A8E8-D7097B00A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D81-3CEB-4A43-A391-4B895DF4BE95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7A17-AE9B-44D5-A8E8-D7097B00A94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D81-3CEB-4A43-A391-4B895DF4BE95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7A17-AE9B-44D5-A8E8-D7097B00A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D81-3CEB-4A43-A391-4B895DF4BE95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7A17-AE9B-44D5-A8E8-D7097B00A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D81-3CEB-4A43-A391-4B895DF4BE95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7A17-AE9B-44D5-A8E8-D7097B00A94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D81-3CEB-4A43-A391-4B895DF4BE95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7A17-AE9B-44D5-A8E8-D7097B00A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B46DD81-3CEB-4A43-A391-4B895DF4BE95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5CC7A17-AE9B-44D5-A8E8-D7097B00A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KKeB7nd_m5E/TqTuwlHaR_I/AAAAAAAAAEs/4IiyX418tqA/s1600/06102011_007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Bcsr6zMPfF4/TqTwx35FkwI/AAAAAAAAAE0/mMwre-FFDos/s1600/06102011_023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ettyimages.com/detail/83146326/Digital-Vision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asil gambar untuk phbs rumah tangga ppt"/>
          <p:cNvPicPr>
            <a:picLocks noChangeAspect="1" noChangeArrowheads="1"/>
          </p:cNvPicPr>
          <p:nvPr/>
        </p:nvPicPr>
        <p:blipFill>
          <a:blip r:embed="rId2"/>
          <a:srcRect t="5556" b="72222"/>
          <a:stretch>
            <a:fillRect/>
          </a:stretch>
        </p:blipFill>
        <p:spPr bwMode="auto">
          <a:xfrm>
            <a:off x="0" y="0"/>
            <a:ext cx="9143997" cy="1524000"/>
          </a:xfrm>
          <a:prstGeom prst="rect">
            <a:avLst/>
          </a:prstGeom>
          <a:noFill/>
        </p:spPr>
      </p:pic>
      <p:pic>
        <p:nvPicPr>
          <p:cNvPr id="5" name="Picture 2" descr="Gambar terkait"/>
          <p:cNvPicPr>
            <a:picLocks noChangeAspect="1" noChangeArrowheads="1"/>
          </p:cNvPicPr>
          <p:nvPr/>
        </p:nvPicPr>
        <p:blipFill>
          <a:blip r:embed="rId3"/>
          <a:srcRect l="4369" t="12222" r="8241"/>
          <a:stretch>
            <a:fillRect/>
          </a:stretch>
        </p:blipFill>
        <p:spPr bwMode="auto">
          <a:xfrm>
            <a:off x="529770" y="1490345"/>
            <a:ext cx="8153400" cy="5367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3700"/>
            <a:ext cx="9144000" cy="977900"/>
          </a:xfrm>
        </p:spPr>
        <p:txBody>
          <a:bodyPr anchor="ctr">
            <a:normAutofit fontScale="90000"/>
          </a:bodyPr>
          <a:lstStyle/>
          <a:p>
            <a:pPr algn="ctr" eaLnBrk="1" hangingPunct="1">
              <a:defRPr/>
            </a:pPr>
            <a:r>
              <a:rPr lang="en-US" sz="2200" i="1" dirty="0" smtClean="0">
                <a:latin typeface="Verdana" pitchFamily="34" charset="0"/>
              </a:rPr>
              <a:t> </a:t>
            </a:r>
            <a:r>
              <a:rPr lang="en-US" sz="36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MANFAAT PHBS </a:t>
            </a:r>
            <a:br>
              <a:rPr lang="en-US" sz="36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sz="36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 MASYARAKAT</a:t>
            </a:r>
            <a:endParaRPr lang="en-US" sz="3600" b="1" i="1" dirty="0" smtClean="0">
              <a:latin typeface="Verdana" pitchFamily="34" charset="0"/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828800"/>
            <a:ext cx="8229600" cy="46482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n-US" sz="2400" dirty="0"/>
          </a:p>
          <a:p>
            <a:pPr lvl="0" fontAlgn="base"/>
            <a:r>
              <a:rPr lang="en-GB" sz="2500" dirty="0" err="1"/>
              <a:t>Masyarakat</a:t>
            </a:r>
            <a:r>
              <a:rPr lang="en-GB" sz="2500" dirty="0"/>
              <a:t> </a:t>
            </a:r>
            <a:r>
              <a:rPr lang="en-GB" sz="2500" dirty="0" err="1"/>
              <a:t>mampu</a:t>
            </a:r>
            <a:r>
              <a:rPr lang="en-GB" sz="2500" dirty="0"/>
              <a:t> </a:t>
            </a:r>
            <a:r>
              <a:rPr lang="en-GB" sz="2500" dirty="0" err="1"/>
              <a:t>mengupayakan</a:t>
            </a:r>
            <a:r>
              <a:rPr lang="en-GB" sz="2500" dirty="0"/>
              <a:t> </a:t>
            </a:r>
            <a:r>
              <a:rPr lang="en-GB" sz="2500" dirty="0" err="1"/>
              <a:t>lingkungan</a:t>
            </a:r>
            <a:r>
              <a:rPr lang="en-GB" sz="2500" dirty="0"/>
              <a:t> </a:t>
            </a:r>
            <a:r>
              <a:rPr lang="en-GB" sz="2500" dirty="0" err="1"/>
              <a:t>sehat</a:t>
            </a:r>
            <a:r>
              <a:rPr lang="en-GB" sz="2500" dirty="0"/>
              <a:t>.</a:t>
            </a:r>
            <a:endParaRPr lang="en-US" sz="2500" dirty="0"/>
          </a:p>
          <a:p>
            <a:pPr lvl="0" fontAlgn="base"/>
            <a:r>
              <a:rPr lang="en-GB" sz="2500" dirty="0" err="1"/>
              <a:t>Masyarakat</a:t>
            </a:r>
            <a:r>
              <a:rPr lang="en-GB" sz="2500" dirty="0"/>
              <a:t> </a:t>
            </a:r>
            <a:r>
              <a:rPr lang="en-GB" sz="2500" dirty="0" err="1"/>
              <a:t>mampu</a:t>
            </a:r>
            <a:r>
              <a:rPr lang="en-GB" sz="2500" dirty="0"/>
              <a:t> </a:t>
            </a:r>
            <a:r>
              <a:rPr lang="en-GB" sz="2500" dirty="0" err="1"/>
              <a:t>mencegah</a:t>
            </a:r>
            <a:r>
              <a:rPr lang="en-GB" sz="2500" dirty="0"/>
              <a:t> </a:t>
            </a:r>
            <a:r>
              <a:rPr lang="en-GB" sz="2500" dirty="0" err="1"/>
              <a:t>dan</a:t>
            </a:r>
            <a:r>
              <a:rPr lang="en-GB" sz="2500" dirty="0"/>
              <a:t> </a:t>
            </a:r>
            <a:r>
              <a:rPr lang="en-GB" sz="2500" dirty="0" err="1"/>
              <a:t>menanggulangi</a:t>
            </a:r>
            <a:r>
              <a:rPr lang="en-GB" sz="2500" dirty="0"/>
              <a:t> </a:t>
            </a:r>
            <a:r>
              <a:rPr lang="en-GB" sz="2500" dirty="0" err="1"/>
              <a:t>masalah</a:t>
            </a:r>
            <a:r>
              <a:rPr lang="en-GB" sz="2500" dirty="0"/>
              <a:t> –</a:t>
            </a:r>
            <a:r>
              <a:rPr lang="en-GB" sz="2500" dirty="0" err="1"/>
              <a:t>masalah</a:t>
            </a:r>
            <a:r>
              <a:rPr lang="en-GB" sz="2500" dirty="0"/>
              <a:t> </a:t>
            </a:r>
            <a:r>
              <a:rPr lang="en-GB" sz="2500" dirty="0" err="1"/>
              <a:t>kesehatan</a:t>
            </a:r>
            <a:r>
              <a:rPr lang="en-GB" sz="2500" dirty="0"/>
              <a:t>.</a:t>
            </a:r>
            <a:endParaRPr lang="en-US" sz="2500" dirty="0"/>
          </a:p>
          <a:p>
            <a:pPr lvl="0" fontAlgn="base"/>
            <a:r>
              <a:rPr lang="en-GB" sz="2500" dirty="0" err="1"/>
              <a:t>Masyarakat</a:t>
            </a:r>
            <a:r>
              <a:rPr lang="en-GB" sz="2500" dirty="0"/>
              <a:t> </a:t>
            </a:r>
            <a:r>
              <a:rPr lang="en-GB" sz="2500" dirty="0" err="1"/>
              <a:t>memanfaatkan</a:t>
            </a:r>
            <a:r>
              <a:rPr lang="en-GB" sz="2500" dirty="0"/>
              <a:t> </a:t>
            </a:r>
            <a:r>
              <a:rPr lang="en-GB" sz="2500" dirty="0" err="1"/>
              <a:t>pelayanan</a:t>
            </a:r>
            <a:r>
              <a:rPr lang="en-GB" sz="2500" dirty="0"/>
              <a:t> </a:t>
            </a:r>
            <a:r>
              <a:rPr lang="en-GB" sz="2500" dirty="0" err="1"/>
              <a:t>kesehatan</a:t>
            </a:r>
            <a:r>
              <a:rPr lang="en-GB" sz="2500" dirty="0"/>
              <a:t> yang </a:t>
            </a:r>
            <a:r>
              <a:rPr lang="en-GB" sz="2500" dirty="0" err="1"/>
              <a:t>ada</a:t>
            </a:r>
            <a:r>
              <a:rPr lang="en-GB" sz="2500" dirty="0"/>
              <a:t>.</a:t>
            </a:r>
            <a:endParaRPr lang="en-US" sz="2500" dirty="0"/>
          </a:p>
          <a:p>
            <a:pPr lvl="0" fontAlgn="base"/>
            <a:r>
              <a:rPr lang="en-GB" sz="2500" dirty="0" err="1"/>
              <a:t>Masyarakat</a:t>
            </a:r>
            <a:r>
              <a:rPr lang="en-GB" sz="2500" dirty="0"/>
              <a:t> </a:t>
            </a:r>
            <a:r>
              <a:rPr lang="en-GB" sz="2500" dirty="0" err="1"/>
              <a:t>mampu</a:t>
            </a:r>
            <a:r>
              <a:rPr lang="en-GB" sz="2500" dirty="0"/>
              <a:t> </a:t>
            </a:r>
            <a:r>
              <a:rPr lang="en-GB" sz="2500" dirty="0" err="1"/>
              <a:t>mengembangkan</a:t>
            </a:r>
            <a:r>
              <a:rPr lang="en-GB" sz="2500" dirty="0"/>
              <a:t> </a:t>
            </a:r>
            <a:r>
              <a:rPr lang="en-GB" sz="2500" dirty="0" err="1"/>
              <a:t>Upaya</a:t>
            </a:r>
            <a:r>
              <a:rPr lang="en-GB" sz="2500" dirty="0"/>
              <a:t>  </a:t>
            </a:r>
            <a:r>
              <a:rPr lang="en-GB" sz="2500" dirty="0" err="1"/>
              <a:t>Kesehatan</a:t>
            </a:r>
            <a:r>
              <a:rPr lang="en-GB" sz="2500" dirty="0"/>
              <a:t> </a:t>
            </a:r>
            <a:r>
              <a:rPr lang="en-GB" sz="2500" dirty="0" err="1"/>
              <a:t>Bersumber</a:t>
            </a:r>
            <a:r>
              <a:rPr lang="en-GB" sz="2500" dirty="0"/>
              <a:t> </a:t>
            </a:r>
            <a:r>
              <a:rPr lang="en-GB" sz="2500" dirty="0" err="1"/>
              <a:t>Masyarakat</a:t>
            </a:r>
            <a:r>
              <a:rPr lang="en-GB" sz="2500" dirty="0"/>
              <a:t> (UKBM) </a:t>
            </a:r>
            <a:r>
              <a:rPr lang="en-GB" sz="2500" dirty="0" err="1"/>
              <a:t>seperti</a:t>
            </a:r>
            <a:r>
              <a:rPr lang="en-GB" sz="2500" dirty="0"/>
              <a:t> </a:t>
            </a:r>
            <a:r>
              <a:rPr lang="en-GB" sz="2500" dirty="0" err="1"/>
              <a:t>Posyandu</a:t>
            </a:r>
            <a:r>
              <a:rPr lang="en-GB" sz="2500" dirty="0"/>
              <a:t>, </a:t>
            </a:r>
            <a:r>
              <a:rPr lang="en-GB" sz="2500" dirty="0" err="1"/>
              <a:t>tabungan</a:t>
            </a:r>
            <a:r>
              <a:rPr lang="en-GB" sz="2500" dirty="0"/>
              <a:t> </a:t>
            </a:r>
            <a:r>
              <a:rPr lang="en-GB" sz="2500" dirty="0" err="1"/>
              <a:t>ibu</a:t>
            </a:r>
            <a:r>
              <a:rPr lang="en-GB" sz="2500" dirty="0"/>
              <a:t> </a:t>
            </a:r>
            <a:r>
              <a:rPr lang="en-GB" sz="2500" dirty="0" err="1"/>
              <a:t>bersalin</a:t>
            </a:r>
            <a:r>
              <a:rPr lang="en-GB" sz="2500" dirty="0"/>
              <a:t>, </a:t>
            </a:r>
            <a:r>
              <a:rPr lang="en-GB" sz="2500" dirty="0" err="1"/>
              <a:t>arisan</a:t>
            </a:r>
            <a:r>
              <a:rPr lang="en-GB" sz="2500" dirty="0"/>
              <a:t> </a:t>
            </a:r>
            <a:r>
              <a:rPr lang="en-GB" sz="2500" dirty="0" err="1"/>
              <a:t>jamban</a:t>
            </a:r>
            <a:r>
              <a:rPr lang="en-GB" sz="2500" dirty="0"/>
              <a:t>, </a:t>
            </a:r>
            <a:r>
              <a:rPr lang="en-GB" sz="2500" dirty="0" err="1"/>
              <a:t>ambulans</a:t>
            </a:r>
            <a:r>
              <a:rPr lang="en-GB" sz="2500" dirty="0"/>
              <a:t> </a:t>
            </a:r>
            <a:r>
              <a:rPr lang="en-GB" sz="2500" dirty="0" err="1"/>
              <a:t>desa</a:t>
            </a:r>
            <a:r>
              <a:rPr lang="en-GB" sz="2500" dirty="0"/>
              <a:t> </a:t>
            </a:r>
            <a:r>
              <a:rPr lang="en-GB" sz="2500" dirty="0" err="1"/>
              <a:t>dan</a:t>
            </a:r>
            <a:r>
              <a:rPr lang="en-GB" sz="2500" dirty="0"/>
              <a:t> lain-lain.</a:t>
            </a:r>
            <a:endParaRPr lang="en-US" sz="2500" dirty="0"/>
          </a:p>
          <a:p>
            <a:pPr eaLnBrk="1" hangingPunct="1">
              <a:defRPr/>
            </a:pPr>
            <a:endParaRPr lang="en-US" sz="2100" dirty="0" smtClean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100" dirty="0" smtClean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100" dirty="0" smtClean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100" dirty="0" smtClean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1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796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Autofit/>
          </a:bodyPr>
          <a:lstStyle/>
          <a:p>
            <a:r>
              <a:rPr lang="en-US" sz="3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PERANAN TP PKK DALAM PEMBINAAN PHBS DI RUMAH TANGGA</a:t>
            </a:r>
            <a:endParaRPr lang="en-US" sz="3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81000" y="1636486"/>
            <a:ext cx="8545282" cy="5143500"/>
            <a:chOff x="381000" y="1636486"/>
            <a:chExt cx="8545282" cy="5143500"/>
          </a:xfrm>
        </p:grpSpPr>
        <p:sp>
          <p:nvSpPr>
            <p:cNvPr id="4" name="Rounded Rectangle 3"/>
            <p:cNvSpPr/>
            <p:nvPr/>
          </p:nvSpPr>
          <p:spPr>
            <a:xfrm>
              <a:off x="381000" y="1752600"/>
              <a:ext cx="2819400" cy="1371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1. ADVOKASI CAMAT, LURAH/KADES, TOMA, TOGA PEMBINAAN PHBS RT</a:t>
              </a:r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81000" y="3539671"/>
              <a:ext cx="2819400" cy="11430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2. SOSIALISASI PHBS RT DI DESA/KEL DAN KLP PKK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5334000"/>
              <a:ext cx="2819400" cy="11430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3. PENYULUHAN PHBS SCR INDIVIDU &amp; KELOMPOK / KLGA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810000" y="3058886"/>
              <a:ext cx="1905000" cy="23622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TIM PENGGERAK PKK KECAMATAN, DESA/ KELURAHAN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313709" y="1636486"/>
              <a:ext cx="2598053" cy="1371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PENGEMBANGAN LANGKAH 2</a:t>
              </a:r>
            </a:p>
            <a:p>
              <a:pPr algn="ctr"/>
              <a:r>
                <a:rPr lang="en-US" dirty="0" smtClean="0"/>
                <a:t>INOVATIF</a:t>
              </a: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49999" y="3124200"/>
              <a:ext cx="2561764" cy="1371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4. MENYUSUN</a:t>
              </a:r>
            </a:p>
            <a:p>
              <a:pPr algn="ctr"/>
              <a:r>
                <a:rPr lang="en-US" dirty="0" smtClean="0"/>
                <a:t>RENCANA</a:t>
              </a:r>
            </a:p>
            <a:p>
              <a:pPr algn="ctr"/>
              <a:r>
                <a:rPr lang="en-US" dirty="0" smtClean="0"/>
                <a:t>PELAKSANAAN &amp;  PENILAIAN PHBS</a:t>
              </a:r>
            </a:p>
            <a:p>
              <a:pPr algn="ctr"/>
              <a:r>
                <a:rPr lang="en-US" dirty="0" smtClean="0"/>
                <a:t>DI DESA</a:t>
              </a: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349998" y="4646386"/>
              <a:ext cx="2576284" cy="21336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5. MEMANTAU KEMAJUAN RUMAH TANGGA SEHAT DI DESA DAN RT MELALUI PENCATATAN PKK TIAP TAHUN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715000" y="2133600"/>
              <a:ext cx="457200" cy="87448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5867400" y="3962400"/>
              <a:ext cx="3048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5715000" y="5446486"/>
              <a:ext cx="45720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352800" y="4111171"/>
              <a:ext cx="36195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352800" y="2322286"/>
              <a:ext cx="457200" cy="57331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467100" y="5446486"/>
              <a:ext cx="495300" cy="64951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317943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5812" t="25000" r="38897" b="14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1669" t="17708" r="20351" b="6250"/>
          <a:stretch>
            <a:fillRect/>
          </a:stretch>
        </p:blipFill>
        <p:spPr bwMode="auto">
          <a:xfrm>
            <a:off x="114300" y="76200"/>
            <a:ext cx="8887216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Penyakit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Bisa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Muncul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Akibat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Tidak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Ber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-PHBS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DEMAM BERDARAH (DBD)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>
              <a:buNone/>
            </a:pPr>
            <a:endParaRPr lang="en-US" b="1" dirty="0"/>
          </a:p>
          <a:p>
            <a:r>
              <a:rPr lang="en-US" b="1" dirty="0" err="1" smtClean="0"/>
              <a:t>Infeksi</a:t>
            </a:r>
            <a:r>
              <a:rPr lang="en-US" b="1" dirty="0" smtClean="0"/>
              <a:t> </a:t>
            </a:r>
            <a:r>
              <a:rPr lang="en-US" b="1" dirty="0" err="1"/>
              <a:t>Menular</a:t>
            </a:r>
            <a:r>
              <a:rPr lang="en-US" b="1" dirty="0"/>
              <a:t> </a:t>
            </a:r>
            <a:r>
              <a:rPr lang="en-US" b="1" dirty="0" err="1" smtClean="0"/>
              <a:t>Seksual</a:t>
            </a:r>
            <a:endParaRPr lang="en-US" b="1" dirty="0" smtClean="0"/>
          </a:p>
          <a:p>
            <a:r>
              <a:rPr lang="en-US" b="1" dirty="0" err="1"/>
              <a:t>Leptospirosis</a:t>
            </a:r>
            <a:r>
              <a:rPr lang="en-US" b="1" dirty="0"/>
              <a:t> </a:t>
            </a:r>
            <a:r>
              <a:rPr lang="en-US" b="1" dirty="0" smtClean="0"/>
              <a:t> (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tikus</a:t>
            </a:r>
            <a:r>
              <a:rPr lang="en-US" b="1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https://2.bp.blogspot.com/-cSZ390pfYeo/VGHzZe1E19I/AAAAAAAAGwQ/9y53kukHKhc/s1600/Untitl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74"/>
          <a:stretch>
            <a:fillRect/>
          </a:stretch>
        </p:blipFill>
        <p:spPr bwMode="auto">
          <a:xfrm>
            <a:off x="1981200" y="2024742"/>
            <a:ext cx="6019364" cy="353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asil gambar untuk phbs rumah tangga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4686300" cy="3514726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 l="8199" t="9375" r="36750" b="14583"/>
          <a:stretch>
            <a:fillRect/>
          </a:stretch>
        </p:blipFill>
        <p:spPr bwMode="auto">
          <a:xfrm>
            <a:off x="145511" y="0"/>
            <a:ext cx="88308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" y="0"/>
            <a:ext cx="3048000" cy="2438400"/>
          </a:xfrm>
          <a:prstGeom prst="rect">
            <a:avLst/>
          </a:prstGeom>
          <a:ln w="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PERILAKU INI YANG HARUS DIUBAH</a:t>
            </a:r>
            <a:endParaRPr lang="en-US" sz="3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485" name="Picture 5" descr="Gambar terkait"/>
          <p:cNvPicPr>
            <a:picLocks noChangeAspect="1" noChangeArrowheads="1"/>
          </p:cNvPicPr>
          <p:nvPr/>
        </p:nvPicPr>
        <p:blipFill>
          <a:blip r:embed="rId4"/>
          <a:srcRect r="39744"/>
          <a:stretch>
            <a:fillRect/>
          </a:stretch>
        </p:blipFill>
        <p:spPr bwMode="auto">
          <a:xfrm>
            <a:off x="3048000" y="2438400"/>
            <a:ext cx="2285566" cy="213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9051"/>
            <a:ext cx="9144000" cy="6877051"/>
            <a:chOff x="0" y="-19051"/>
            <a:chExt cx="9144000" cy="6877051"/>
          </a:xfrm>
        </p:grpSpPr>
        <p:pic>
          <p:nvPicPr>
            <p:cNvPr id="15362" name="Picture 2" descr="Gambar terkai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051"/>
              <a:ext cx="9144000" cy="6858001"/>
            </a:xfrm>
            <a:prstGeom prst="rect">
              <a:avLst/>
            </a:prstGeom>
            <a:noFill/>
          </p:spPr>
        </p:pic>
        <p:pic>
          <p:nvPicPr>
            <p:cNvPr id="13316" name="Picture 4" descr="Hasil gambar untuk ORANG SAKI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4188994"/>
              <a:ext cx="4191000" cy="26690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318" name="Picture 6" descr="Hasil gambar untuk DEMAM BERDARAH"/>
            <p:cNvPicPr>
              <a:picLocks noChangeAspect="1" noChangeArrowheads="1"/>
            </p:cNvPicPr>
            <p:nvPr/>
          </p:nvPicPr>
          <p:blipFill>
            <a:blip r:embed="rId4"/>
            <a:srcRect l="8065"/>
            <a:stretch>
              <a:fillRect/>
            </a:stretch>
          </p:blipFill>
          <p:spPr bwMode="auto">
            <a:xfrm>
              <a:off x="4724400" y="1371600"/>
              <a:ext cx="4114800" cy="22378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320" name="Picture 8" descr="Hasil gambar untuk DIAR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600" y="1219200"/>
              <a:ext cx="4486141" cy="2895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322" name="Picture 10" descr="Hasil gambar untuk BAHAYA PENDERITA  MEROKO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62600" y="3505200"/>
              <a:ext cx="2571387" cy="3352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7371"/>
            <a:ext cx="8229600" cy="990600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KALAU TIDAK…..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14861" t="25000" r="39068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14861" t="26042" r="38873" b="14583"/>
          <a:stretch>
            <a:fillRect/>
          </a:stretch>
        </p:blipFill>
        <p:spPr bwMode="auto">
          <a:xfrm>
            <a:off x="-1" y="162228"/>
            <a:ext cx="9144001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Hasil gambar untuk CUCI TANGAN PAKAI SAB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19600"/>
            <a:ext cx="3657600" cy="2307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14861" t="25000" r="39458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788988" y="1827213"/>
            <a:ext cx="7745412" cy="4449762"/>
          </a:xfrm>
          <a:prstGeom prst="rect">
            <a:avLst/>
          </a:prstGeom>
          <a:solidFill>
            <a:srgbClr val="80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CC00"/>
                </a:solidFill>
              </a:rPr>
              <a:t>UPAYA YANG DILAKUKAN </a:t>
            </a:r>
          </a:p>
          <a:p>
            <a:pPr algn="ctr"/>
            <a:r>
              <a:rPr lang="en-US" sz="2800">
                <a:solidFill>
                  <a:srgbClr val="FFCC00"/>
                </a:solidFill>
              </a:rPr>
              <a:t>UNTUK MEMBERDAYAKAN</a:t>
            </a:r>
          </a:p>
          <a:p>
            <a:pPr algn="ctr"/>
            <a:r>
              <a:rPr lang="en-US" sz="2800">
                <a:solidFill>
                  <a:srgbClr val="FFCC00"/>
                </a:solidFill>
              </a:rPr>
              <a:t>ANGGOTA RUMAH TANGGA</a:t>
            </a:r>
          </a:p>
          <a:p>
            <a:pPr algn="ctr"/>
            <a:r>
              <a:rPr lang="en-US" sz="2800">
                <a:solidFill>
                  <a:srgbClr val="FFCC00"/>
                </a:solidFill>
              </a:rPr>
              <a:t>AGAR TAHU, MAU DAN MAMPU</a:t>
            </a:r>
          </a:p>
          <a:p>
            <a:pPr algn="ctr"/>
            <a:r>
              <a:rPr lang="en-US" sz="2800">
                <a:solidFill>
                  <a:srgbClr val="FFCC00"/>
                </a:solidFill>
              </a:rPr>
              <a:t>MELAKSANAKAN PHBS SERTA</a:t>
            </a:r>
          </a:p>
          <a:p>
            <a:pPr algn="ctr"/>
            <a:r>
              <a:rPr lang="en-US" sz="2800">
                <a:solidFill>
                  <a:srgbClr val="FFCC00"/>
                </a:solidFill>
              </a:rPr>
              <a:t>BERPERAN AKTIF DLM KEGIATAN</a:t>
            </a:r>
          </a:p>
          <a:p>
            <a:pPr algn="ctr"/>
            <a:r>
              <a:rPr lang="en-US" sz="2800">
                <a:solidFill>
                  <a:srgbClr val="FFCC00"/>
                </a:solidFill>
              </a:rPr>
              <a:t>KESEHATAN DI MASYARAKAT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905000" y="633413"/>
            <a:ext cx="6629400" cy="95408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+mn-lt"/>
                <a:cs typeface="+mn-cs"/>
              </a:rPr>
              <a:t>PERILAKU HIDUP BERSIH &amp; SEHAT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+mn-lt"/>
                <a:cs typeface="+mn-cs"/>
              </a:rPr>
              <a:t>(PHBS) DI RUMAH TANGGA</a:t>
            </a:r>
          </a:p>
        </p:txBody>
      </p:sp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3" y="633413"/>
            <a:ext cx="1209675" cy="1193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 l="14861" t="25000" r="39458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 l="14861" t="26042" r="38873" b="13542"/>
          <a:stretch>
            <a:fillRect/>
          </a:stretch>
        </p:blipFill>
        <p:spPr bwMode="auto">
          <a:xfrm>
            <a:off x="14748" y="73740"/>
            <a:ext cx="913349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pic>
          <p:nvPicPr>
            <p:cNvPr id="9224" name="Picture 8" descr="Gambar terkai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2"/>
              <a:ext cx="9144000" cy="6858002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177800" y="0"/>
              <a:ext cx="8839200" cy="12192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61950" y="159657"/>
              <a:ext cx="8470900" cy="8998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BAGAIMANA CARA MENCUCI TANGAN YANG BENAR</a:t>
              </a:r>
              <a:endPara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676400"/>
            <a:ext cx="8229600" cy="4495800"/>
          </a:xfrm>
        </p:spPr>
        <p:txBody>
          <a:bodyPr/>
          <a:lstStyle/>
          <a:p>
            <a:pPr marL="406400" indent="-406400"/>
            <a:r>
              <a:rPr lang="en-US" dirty="0" err="1" smtClean="0"/>
              <a:t>Cuci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air </a:t>
            </a:r>
            <a:r>
              <a:rPr lang="en-US" dirty="0" err="1" smtClean="0"/>
              <a:t>bersih</a:t>
            </a:r>
            <a:r>
              <a:rPr lang="en-US" dirty="0" smtClean="0"/>
              <a:t> yang </a:t>
            </a:r>
            <a:r>
              <a:rPr lang="en-US" dirty="0" err="1" smtClean="0"/>
              <a:t>mengalir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sabun</a:t>
            </a:r>
            <a:endParaRPr lang="en-US" dirty="0" smtClean="0"/>
          </a:p>
          <a:p>
            <a:pPr marL="406400" indent="-406400"/>
            <a:r>
              <a:rPr lang="en-US" dirty="0" err="1" smtClean="0"/>
              <a:t>Bersihkan</a:t>
            </a:r>
            <a:r>
              <a:rPr lang="en-US" dirty="0" smtClean="0"/>
              <a:t> </a:t>
            </a:r>
            <a:r>
              <a:rPr lang="en-US" dirty="0" err="1" smtClean="0"/>
              <a:t>telapak</a:t>
            </a:r>
            <a:r>
              <a:rPr lang="en-US" dirty="0" smtClean="0"/>
              <a:t>, </a:t>
            </a:r>
            <a:r>
              <a:rPr lang="en-US" dirty="0" err="1" smtClean="0"/>
              <a:t>pergelangan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, </a:t>
            </a:r>
            <a:r>
              <a:rPr lang="en-US" dirty="0" err="1" smtClean="0"/>
              <a:t>sela-sela</a:t>
            </a:r>
            <a:r>
              <a:rPr lang="en-US" dirty="0" smtClean="0"/>
              <a:t> </a:t>
            </a:r>
            <a:r>
              <a:rPr lang="en-US" dirty="0" err="1" smtClean="0"/>
              <a:t>jari</a:t>
            </a:r>
            <a:r>
              <a:rPr lang="en-US" dirty="0" smtClean="0"/>
              <a:t> </a:t>
            </a:r>
            <a:r>
              <a:rPr lang="en-US" dirty="0" err="1" smtClean="0"/>
              <a:t>panggung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endParaRPr lang="en-US" dirty="0" smtClean="0"/>
          </a:p>
          <a:p>
            <a:pPr marL="406400" indent="-406400"/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keringkan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lap </a:t>
            </a:r>
            <a:r>
              <a:rPr lang="en-US" dirty="0" err="1" smtClean="0"/>
              <a:t>bersih</a:t>
            </a:r>
            <a:endParaRPr lang="en-US" dirty="0" smtClean="0"/>
          </a:p>
        </p:txBody>
      </p:sp>
      <p:sp>
        <p:nvSpPr>
          <p:cNvPr id="9218" name="AutoShape 2" descr="Gambar terkait"/>
          <p:cNvSpPr>
            <a:spLocks noChangeAspect="1" noChangeArrowheads="1"/>
          </p:cNvSpPr>
          <p:nvPr/>
        </p:nvSpPr>
        <p:spPr bwMode="auto">
          <a:xfrm>
            <a:off x="155575" y="-1684338"/>
            <a:ext cx="54483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684338"/>
            <a:ext cx="54483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Gambar terkait"/>
          <p:cNvSpPr>
            <a:spLocks noChangeAspect="1" noChangeArrowheads="1"/>
          </p:cNvSpPr>
          <p:nvPr/>
        </p:nvSpPr>
        <p:spPr bwMode="auto">
          <a:xfrm>
            <a:off x="155575" y="-1684338"/>
            <a:ext cx="54483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5227" t="26042" r="39092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20" name="Picture 4" descr="Hasil gambar untuk phbs rumah tang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09600"/>
            <a:ext cx="9144001" cy="56708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3.bp.blogspot.com/-KKeB7nd_m5E/TqTuwlHaR_I/AAAAAAAAAEs/4IiyX418tqA/s320/06102011_007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4676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Praktek</a:t>
            </a:r>
            <a:r>
              <a:rPr lang="en-US" dirty="0" smtClean="0"/>
              <a:t> PHBS (</a:t>
            </a:r>
            <a:r>
              <a:rPr lang="en-US" dirty="0" err="1" smtClean="0"/>
              <a:t>cuci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dasawisma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1600" b="1" dirty="0" err="1"/>
              <a:t>Ketua</a:t>
            </a:r>
            <a:r>
              <a:rPr lang="en-US" sz="1600" b="1" dirty="0"/>
              <a:t> TP PKK 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memberikan</a:t>
            </a:r>
            <a:r>
              <a:rPr lang="en-US" sz="1600" b="1" dirty="0" smtClean="0"/>
              <a:t> </a:t>
            </a:r>
            <a:r>
              <a:rPr lang="en-US" sz="1600" b="1" dirty="0" err="1"/>
              <a:t>contoh</a:t>
            </a:r>
            <a:r>
              <a:rPr lang="en-US" sz="1600" b="1" dirty="0"/>
              <a:t> </a:t>
            </a:r>
            <a:r>
              <a:rPr lang="en-US" sz="1600" b="1" dirty="0" err="1"/>
              <a:t>cara</a:t>
            </a:r>
            <a:r>
              <a:rPr lang="en-US" sz="1600" b="1" dirty="0"/>
              <a:t> </a:t>
            </a:r>
            <a:r>
              <a:rPr lang="en-US" sz="1600" b="1" dirty="0" err="1"/>
              <a:t>mencuci</a:t>
            </a:r>
            <a:r>
              <a:rPr lang="en-US" sz="1600" b="1" dirty="0"/>
              <a:t> </a:t>
            </a:r>
            <a:r>
              <a:rPr lang="en-US" sz="1600" b="1" dirty="0" err="1"/>
              <a:t>tangan</a:t>
            </a:r>
            <a:r>
              <a:rPr lang="en-US" sz="1600" b="1" dirty="0"/>
              <a:t> yang </a:t>
            </a:r>
            <a:r>
              <a:rPr lang="en-US" sz="1600" b="1" dirty="0" err="1"/>
              <a:t>baik</a:t>
            </a:r>
            <a:r>
              <a:rPr lang="en-US" sz="1600" b="1" dirty="0"/>
              <a:t> &amp; </a:t>
            </a:r>
            <a:r>
              <a:rPr lang="en-US" sz="1600" b="1" dirty="0" err="1"/>
              <a:t>benar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602384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Kader PKK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pemetaan</a:t>
            </a:r>
            <a:r>
              <a:rPr lang="en-US" dirty="0" smtClean="0"/>
              <a:t> AKI </a:t>
            </a:r>
            <a:r>
              <a:rPr lang="en-US" dirty="0" err="1" smtClean="0"/>
              <a:t>dan</a:t>
            </a:r>
            <a:r>
              <a:rPr lang="en-US" dirty="0" smtClean="0"/>
              <a:t> AKB di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endParaRPr lang="en-US" sz="1600" dirty="0"/>
          </a:p>
        </p:txBody>
      </p:sp>
      <p:pic>
        <p:nvPicPr>
          <p:cNvPr id="4" name="Picture 3" descr="http://3.bp.blogspot.com/-Bcsr6zMPfF4/TqTwx35FkwI/AAAAAAAAAE0/mMwre-FFDos/s320/06102011_023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304314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04058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0886" y="2732316"/>
            <a:ext cx="3048000" cy="156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218" tIns="44108" rIns="88218" bIns="44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800" b="1" dirty="0" err="1">
                <a:latin typeface="Adobe Caslon Pro"/>
              </a:rPr>
              <a:t>Terima</a:t>
            </a:r>
            <a:r>
              <a:rPr lang="en-US" sz="4800" b="1" dirty="0">
                <a:latin typeface="Adobe Caslon Pro"/>
              </a:rPr>
              <a:t> </a:t>
            </a:r>
            <a:r>
              <a:rPr lang="en-US" sz="4800" b="1" dirty="0" err="1">
                <a:latin typeface="Adobe Caslon Pro"/>
              </a:rPr>
              <a:t>kasih</a:t>
            </a:r>
            <a:endParaRPr lang="en-US" sz="4800" b="1" dirty="0">
              <a:latin typeface="Adobe Caslon Pro"/>
            </a:endParaRP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3886200" y="533400"/>
            <a:ext cx="49180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18" tIns="44108" rIns="88218" bIns="44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300" b="1" dirty="0"/>
              <a:t>“</a:t>
            </a:r>
            <a:r>
              <a:rPr lang="en-US" sz="2300" b="1" dirty="0" err="1"/>
              <a:t>Sehat</a:t>
            </a:r>
            <a:r>
              <a:rPr lang="en-US" sz="2300" b="1" dirty="0"/>
              <a:t> </a:t>
            </a:r>
            <a:r>
              <a:rPr lang="en-US" sz="2300" b="1" dirty="0" err="1"/>
              <a:t>itu</a:t>
            </a:r>
            <a:r>
              <a:rPr lang="en-US" sz="2300" b="1" dirty="0"/>
              <a:t> Indah, </a:t>
            </a:r>
            <a:r>
              <a:rPr lang="en-US" sz="2300" b="1" dirty="0" err="1"/>
              <a:t>Sehat</a:t>
            </a:r>
            <a:r>
              <a:rPr lang="en-US" sz="2300" b="1" dirty="0"/>
              <a:t> </a:t>
            </a:r>
            <a:r>
              <a:rPr lang="en-US" sz="2300" b="1" dirty="0" err="1"/>
              <a:t>Itu</a:t>
            </a:r>
            <a:r>
              <a:rPr lang="en-US" sz="2300" b="1" dirty="0"/>
              <a:t> Gratis”</a:t>
            </a:r>
          </a:p>
        </p:txBody>
      </p:sp>
      <p:pic>
        <p:nvPicPr>
          <p:cNvPr id="111620" name="Picture 4" descr="View image detail">
            <a:hlinkClick r:id="rId2" tooltip="View image detail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8752" y="1447800"/>
            <a:ext cx="4072970" cy="33575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49530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oper Black" pitchFamily="18" charset="0"/>
              </a:rPr>
              <a:t>DISAMPAIKAN OLEH NY. HJ. SITI NOOR AFIFAH, SE</a:t>
            </a:r>
          </a:p>
          <a:p>
            <a:pPr algn="ctr"/>
            <a:r>
              <a:rPr lang="en-US" sz="2000" dirty="0" smtClean="0">
                <a:latin typeface="Cooper Black" pitchFamily="18" charset="0"/>
              </a:rPr>
              <a:t>PADA ACARA PENINGKATAN PERAN PEREMPUAN BIDANG PERILAKU HIDUP BERSIH SEHAT</a:t>
            </a:r>
          </a:p>
          <a:p>
            <a:pPr algn="ctr"/>
            <a:r>
              <a:rPr lang="en-US" sz="2000" dirty="0" smtClean="0">
                <a:latin typeface="Cooper Black" pitchFamily="18" charset="0"/>
              </a:rPr>
              <a:t>RABU, 01 AGUSTUS 2018</a:t>
            </a:r>
          </a:p>
          <a:p>
            <a:pPr algn="ctr"/>
            <a:r>
              <a:rPr lang="en-US" sz="2000" dirty="0" smtClean="0">
                <a:latin typeface="Cooper Black" pitchFamily="18" charset="0"/>
              </a:rPr>
              <a:t>DI SASANA WIDYAPARWA BANTUL</a:t>
            </a:r>
            <a:endParaRPr lang="en-US" sz="20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780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21084" t="18750" r="20351" b="11188"/>
          <a:stretch/>
        </p:blipFill>
        <p:spPr bwMode="auto">
          <a:xfrm>
            <a:off x="42128" y="425448"/>
            <a:ext cx="9025672" cy="607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255" t="18750" r="19766" b="6250"/>
          <a:stretch>
            <a:fillRect/>
          </a:stretch>
        </p:blipFill>
        <p:spPr bwMode="auto">
          <a:xfrm>
            <a:off x="457199" y="460824"/>
            <a:ext cx="82772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381000" y="914400"/>
            <a:ext cx="2667000" cy="63976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FFFF00"/>
                </a:solidFill>
                <a:latin typeface="Arial Black" pitchFamily="34" charset="0"/>
              </a:rPr>
              <a:t>PHBS</a:t>
            </a:r>
          </a:p>
          <a:p>
            <a:pPr algn="ctr"/>
            <a:r>
              <a:rPr lang="en-US" sz="1400">
                <a:solidFill>
                  <a:srgbClr val="FFFF00"/>
                </a:solidFill>
                <a:latin typeface="Arial Black" pitchFamily="34" charset="0"/>
              </a:rPr>
              <a:t>BIDANG GIZI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124200" y="914400"/>
            <a:ext cx="2590800" cy="715963"/>
          </a:xfrm>
          <a:prstGeom prst="rect">
            <a:avLst/>
          </a:prstGeom>
          <a:solidFill>
            <a:srgbClr val="0080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en-US" sz="1400">
                <a:solidFill>
                  <a:srgbClr val="FFFF00"/>
                </a:solidFill>
                <a:latin typeface="Arial Black" pitchFamily="34" charset="0"/>
              </a:rPr>
              <a:t>PHBS BIDANG KIA</a:t>
            </a:r>
          </a:p>
          <a:p>
            <a:pPr algn="ctr"/>
            <a:r>
              <a:rPr lang="en-US" sz="1400">
                <a:solidFill>
                  <a:srgbClr val="FFFF00"/>
                </a:solidFill>
                <a:latin typeface="Arial Black" pitchFamily="34" charset="0"/>
              </a:rPr>
              <a:t>DAN KB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5791200" y="914400"/>
            <a:ext cx="2951163" cy="715963"/>
          </a:xfrm>
          <a:prstGeom prst="rect">
            <a:avLst/>
          </a:prstGeom>
          <a:solidFill>
            <a:srgbClr val="006699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FFFF00"/>
                </a:solidFill>
                <a:latin typeface="Arial Black" pitchFamily="34" charset="0"/>
              </a:rPr>
              <a:t>PHBS BIDANG </a:t>
            </a:r>
          </a:p>
          <a:p>
            <a:pPr algn="ctr"/>
            <a:r>
              <a:rPr lang="en-US" sz="1400">
                <a:solidFill>
                  <a:srgbClr val="FFFF00"/>
                </a:solidFill>
                <a:latin typeface="Arial Black" pitchFamily="34" charset="0"/>
              </a:rPr>
              <a:t>KESEHATAN LINGKUNGAN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381000" y="3886200"/>
            <a:ext cx="2667000" cy="792163"/>
          </a:xfrm>
          <a:prstGeom prst="rect">
            <a:avLst/>
          </a:prstGeom>
          <a:solidFill>
            <a:srgbClr val="CC0099"/>
          </a:solidFill>
          <a:ln w="1905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FFFF00"/>
                </a:solidFill>
                <a:latin typeface="Arial Black" pitchFamily="34" charset="0"/>
              </a:rPr>
              <a:t>PHBS BIDANG </a:t>
            </a:r>
          </a:p>
          <a:p>
            <a:pPr algn="ctr"/>
            <a:r>
              <a:rPr lang="en-US" sz="1400">
                <a:solidFill>
                  <a:srgbClr val="FFFF00"/>
                </a:solidFill>
                <a:latin typeface="Arial Black" pitchFamily="34" charset="0"/>
              </a:rPr>
              <a:t>PEMELIHARAAN</a:t>
            </a:r>
          </a:p>
          <a:p>
            <a:pPr algn="ctr"/>
            <a:r>
              <a:rPr lang="en-US" sz="1400">
                <a:solidFill>
                  <a:srgbClr val="FFFF00"/>
                </a:solidFill>
                <a:latin typeface="Arial Black" pitchFamily="34" charset="0"/>
              </a:rPr>
              <a:t> KESEHATAN</a:t>
            </a:r>
          </a:p>
        </p:txBody>
      </p:sp>
      <p:sp>
        <p:nvSpPr>
          <p:cNvPr id="222214" name="Rectangle 6"/>
          <p:cNvSpPr>
            <a:spLocks noChangeArrowheads="1"/>
          </p:cNvSpPr>
          <p:nvPr/>
        </p:nvSpPr>
        <p:spPr bwMode="auto">
          <a:xfrm>
            <a:off x="381000" y="1524000"/>
            <a:ext cx="2667000" cy="2286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MISAL: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- 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MAKAN DENGAN GIZI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SEIMBANG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MINUM TABLET BESI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SELAMA HAMIL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 MEMBERI BAYI ASI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EKSKLUSIF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 MENGONSUMSI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GARAM BERYODIUM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MEMBERI BAYI DAN BALITA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KAPSUL VITAMIN 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22215" name="Rectangle 7"/>
          <p:cNvSpPr>
            <a:spLocks noChangeArrowheads="1"/>
          </p:cNvSpPr>
          <p:nvPr/>
        </p:nvSpPr>
        <p:spPr bwMode="auto">
          <a:xfrm>
            <a:off x="3124200" y="1600200"/>
            <a:ext cx="2590800" cy="2209800"/>
          </a:xfrm>
          <a:prstGeom prst="rect">
            <a:avLst/>
          </a:prstGeom>
          <a:solidFill>
            <a:srgbClr val="00800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MISAL: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MEMERIKSAKAN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KEHAMILAN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PERSALINAN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DITOLONG NAKES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MENIMBANG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BALITA SETIAP BULAN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MENGIMUNISASI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LENGKAP BAYI  </a:t>
            </a:r>
          </a:p>
        </p:txBody>
      </p:sp>
      <p:sp>
        <p:nvSpPr>
          <p:cNvPr id="222216" name="Rectangle 8"/>
          <p:cNvSpPr>
            <a:spLocks noChangeArrowheads="1"/>
          </p:cNvSpPr>
          <p:nvPr/>
        </p:nvSpPr>
        <p:spPr bwMode="auto">
          <a:xfrm>
            <a:off x="5791200" y="1600200"/>
            <a:ext cx="2951163" cy="2209800"/>
          </a:xfrm>
          <a:prstGeom prst="rect">
            <a:avLst/>
          </a:prstGeom>
          <a:solidFill>
            <a:srgbClr val="006699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MISAL: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</a:rPr>
              <a:t>-M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ENGHUNI RUMAH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SEHAT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PUNYA PERSEDIAAN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AIR BERSIH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 BAB DI JAMBAN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 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CUCI TANGAN SETELAH BAB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 MEMBERANTAS JENTIK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 PUNYA TEMPAT SAMPAH</a:t>
            </a:r>
          </a:p>
        </p:txBody>
      </p:sp>
      <p:sp>
        <p:nvSpPr>
          <p:cNvPr id="222217" name="Rectangle 9"/>
          <p:cNvSpPr>
            <a:spLocks noChangeArrowheads="1"/>
          </p:cNvSpPr>
          <p:nvPr/>
        </p:nvSpPr>
        <p:spPr bwMode="auto">
          <a:xfrm>
            <a:off x="381000" y="4648200"/>
            <a:ext cx="2667000" cy="1981200"/>
          </a:xfrm>
          <a:prstGeom prst="rect">
            <a:avLst/>
          </a:prstGeom>
          <a:solidFill>
            <a:srgbClr val="CC0099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MISAL: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latin typeface="Arial" pitchFamily="34" charset="0"/>
              </a:rPr>
              <a:t>- 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BAB DI JAMINAN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PEMELIHARAAN KESEHATAN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 AKTIF MENGURUS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UKBM/SEBAGAI KADER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 MEMANFAATKAN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PUSKESMAS/SARANA KES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22218" name="Rectangle 10"/>
          <p:cNvSpPr>
            <a:spLocks noChangeArrowheads="1"/>
          </p:cNvSpPr>
          <p:nvPr/>
        </p:nvSpPr>
        <p:spPr bwMode="auto">
          <a:xfrm>
            <a:off x="3200400" y="152400"/>
            <a:ext cx="2514600" cy="6096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PHBS</a:t>
            </a: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3124200" y="3886200"/>
            <a:ext cx="2590800" cy="762000"/>
          </a:xfrm>
          <a:prstGeom prst="rect">
            <a:avLst/>
          </a:prstGeom>
          <a:solidFill>
            <a:srgbClr val="996633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FFFF00"/>
                </a:solidFill>
                <a:latin typeface="Arial Black" pitchFamily="34" charset="0"/>
              </a:rPr>
              <a:t>PHBS</a:t>
            </a:r>
          </a:p>
          <a:p>
            <a:pPr algn="ctr"/>
            <a:r>
              <a:rPr lang="en-US" sz="1400">
                <a:solidFill>
                  <a:srgbClr val="FFFF00"/>
                </a:solidFill>
                <a:latin typeface="Arial Black" pitchFamily="34" charset="0"/>
              </a:rPr>
              <a:t>BIDANG GAYA </a:t>
            </a:r>
          </a:p>
          <a:p>
            <a:pPr algn="ctr"/>
            <a:r>
              <a:rPr lang="en-US" sz="1400">
                <a:solidFill>
                  <a:srgbClr val="FFFF00"/>
                </a:solidFill>
                <a:latin typeface="Arial Black" pitchFamily="34" charset="0"/>
              </a:rPr>
              <a:t>HIDUP SEHAT</a:t>
            </a:r>
          </a:p>
        </p:txBody>
      </p:sp>
      <p:sp>
        <p:nvSpPr>
          <p:cNvPr id="222220" name="Rectangle 12"/>
          <p:cNvSpPr>
            <a:spLocks noChangeArrowheads="1"/>
          </p:cNvSpPr>
          <p:nvPr/>
        </p:nvSpPr>
        <p:spPr bwMode="auto">
          <a:xfrm>
            <a:off x="3124200" y="4648200"/>
            <a:ext cx="2590800" cy="1981200"/>
          </a:xfrm>
          <a:prstGeom prst="rect">
            <a:avLst/>
          </a:prstGeom>
          <a:solidFill>
            <a:srgbClr val="996633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MISAL: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TIDAK MEROKOK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 DALAM RUMAH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MELAKUKAN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AKTIVITAS FISIK/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OLAHRAGA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MAKAN SAYUR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BUAH</a:t>
            </a:r>
          </a:p>
        </p:txBody>
      </p:sp>
      <p:sp>
        <p:nvSpPr>
          <p:cNvPr id="222221" name="Rectangle 13"/>
          <p:cNvSpPr>
            <a:spLocks noChangeArrowheads="1"/>
          </p:cNvSpPr>
          <p:nvPr/>
        </p:nvSpPr>
        <p:spPr bwMode="auto">
          <a:xfrm>
            <a:off x="5867400" y="4648200"/>
            <a:ext cx="2895600" cy="1981200"/>
          </a:xfrm>
          <a:prstGeom prst="rect">
            <a:avLst/>
          </a:prstGeom>
          <a:solidFill>
            <a:srgbClr val="333333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MISAL: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MEMILIKI TANAMAN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OBAT KELUARGA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TIDAK MENGGUNAKAN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NAPZA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MINUM ORALIT JIKA DIARE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JAUHKAN ANAK DARI BAHAN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BERBAHAYA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5867400" y="3886200"/>
            <a:ext cx="2895600" cy="7620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6096000" y="4114800"/>
            <a:ext cx="2438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  <a:latin typeface="Arial Black" pitchFamily="34" charset="0"/>
              </a:rPr>
              <a:t>PHBS BIDANG OBAT DAN FARMASI</a:t>
            </a:r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auto">
          <a:xfrm flipH="1">
            <a:off x="2209800" y="457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65" name="Line 17"/>
          <p:cNvSpPr>
            <a:spLocks noChangeShapeType="1"/>
          </p:cNvSpPr>
          <p:nvPr/>
        </p:nvSpPr>
        <p:spPr bwMode="auto">
          <a:xfrm>
            <a:off x="44196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66" name="Line 18"/>
          <p:cNvSpPr>
            <a:spLocks noChangeShapeType="1"/>
          </p:cNvSpPr>
          <p:nvPr/>
        </p:nvSpPr>
        <p:spPr bwMode="auto">
          <a:xfrm>
            <a:off x="5791200" y="4572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67" name="Line 19"/>
          <p:cNvSpPr>
            <a:spLocks noChangeShapeType="1"/>
          </p:cNvSpPr>
          <p:nvPr/>
        </p:nvSpPr>
        <p:spPr bwMode="auto">
          <a:xfrm>
            <a:off x="1828800" y="3810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1628775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8820150" cy="6624638"/>
            <a:chOff x="0" y="0"/>
            <a:chExt cx="5556" cy="4173"/>
          </a:xfrm>
        </p:grpSpPr>
        <p:pic>
          <p:nvPicPr>
            <p:cNvPr id="9221" name="Picture 5" descr="phbs-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11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1429" y="255"/>
              <a:ext cx="4127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>
                  <a:solidFill>
                    <a:srgbClr val="FF0000"/>
                  </a:solidFill>
                  <a:latin typeface="ITC Avant Garde Gothic Demi"/>
                </a:rPr>
                <a:t>Sulitnya ber-PHBS…!</a:t>
              </a: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431" y="1207"/>
              <a:ext cx="4762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r>
                <a:rPr lang="en-US" altLang="ko-KR" sz="2400" b="1" dirty="0">
                  <a:latin typeface="ITC Avant Garde Gothic Demi"/>
                  <a:ea typeface="Gulim" pitchFamily="34" charset="-127"/>
                </a:rPr>
                <a:t>PHBS </a:t>
              </a:r>
              <a:r>
                <a:rPr lang="en-US" altLang="ko-KR" sz="2400" b="1" dirty="0" err="1">
                  <a:latin typeface="ITC Avant Garde Gothic Demi"/>
                  <a:ea typeface="Gulim" pitchFamily="34" charset="-127"/>
                </a:rPr>
                <a:t>adalah</a:t>
              </a:r>
              <a:r>
                <a:rPr lang="en-US" altLang="ko-KR" sz="2400" b="1" dirty="0">
                  <a:latin typeface="ITC Avant Garde Gothic Demi"/>
                  <a:ea typeface="Gulim" pitchFamily="34" charset="-127"/>
                </a:rPr>
                <a:t>  </a:t>
              </a:r>
              <a:r>
                <a:rPr lang="en-US" altLang="ko-KR" sz="2400" b="1" dirty="0" err="1">
                  <a:latin typeface="ITC Avant Garde Gothic Demi"/>
                  <a:ea typeface="Gulim" pitchFamily="34" charset="-127"/>
                </a:rPr>
                <a:t>kesadaran</a:t>
              </a:r>
              <a:r>
                <a:rPr lang="en-US" altLang="ko-KR" sz="2400" b="1" dirty="0">
                  <a:latin typeface="ITC Avant Garde Gothic Demi"/>
                  <a:ea typeface="Gulim" pitchFamily="34" charset="-127"/>
                </a:rPr>
                <a:t> </a:t>
              </a:r>
              <a:r>
                <a:rPr lang="en-US" altLang="ko-KR" sz="2400" b="1" dirty="0" err="1">
                  <a:latin typeface="ITC Avant Garde Gothic Demi"/>
                  <a:ea typeface="Gulim" pitchFamily="34" charset="-127"/>
                </a:rPr>
                <a:t>memperaktekkan</a:t>
              </a:r>
              <a:r>
                <a:rPr lang="en-US" altLang="ko-KR" sz="2400" b="1" dirty="0">
                  <a:latin typeface="ITC Avant Garde Gothic Demi"/>
                  <a:ea typeface="Gulim" pitchFamily="34" charset="-127"/>
                </a:rPr>
                <a:t> </a:t>
              </a:r>
              <a:r>
                <a:rPr lang="en-US" altLang="ko-KR" sz="2400" b="1" dirty="0" err="1">
                  <a:latin typeface="ITC Avant Garde Gothic Demi"/>
                  <a:ea typeface="Gulim" pitchFamily="34" charset="-127"/>
                </a:rPr>
                <a:t>perilaku</a:t>
              </a:r>
              <a:r>
                <a:rPr lang="en-US" altLang="ko-KR" sz="2400" b="1" dirty="0">
                  <a:latin typeface="ITC Avant Garde Gothic Demi"/>
                  <a:ea typeface="Gulim" pitchFamily="34" charset="-127"/>
                </a:rPr>
                <a:t> </a:t>
              </a:r>
              <a:r>
                <a:rPr lang="en-US" altLang="ko-KR" sz="2400" b="1" dirty="0" err="1">
                  <a:latin typeface="ITC Avant Garde Gothic Demi"/>
                  <a:ea typeface="Gulim" pitchFamily="34" charset="-127"/>
                </a:rPr>
                <a:t>bersih</a:t>
              </a:r>
              <a:r>
                <a:rPr lang="en-US" altLang="ko-KR" sz="2400" b="1" dirty="0">
                  <a:latin typeface="ITC Avant Garde Gothic Demi"/>
                  <a:ea typeface="Gulim" pitchFamily="34" charset="-127"/>
                </a:rPr>
                <a:t> </a:t>
              </a:r>
              <a:r>
                <a:rPr lang="en-US" altLang="ko-KR" sz="2400" b="1" dirty="0" err="1">
                  <a:latin typeface="ITC Avant Garde Gothic Demi"/>
                  <a:ea typeface="Gulim" pitchFamily="34" charset="-127"/>
                </a:rPr>
                <a:t>dan</a:t>
              </a:r>
              <a:r>
                <a:rPr lang="en-US" altLang="ko-KR" sz="2400" b="1" dirty="0">
                  <a:latin typeface="ITC Avant Garde Gothic Demi"/>
                  <a:ea typeface="Gulim" pitchFamily="34" charset="-127"/>
                </a:rPr>
                <a:t> </a:t>
              </a:r>
              <a:r>
                <a:rPr lang="en-US" altLang="ko-KR" sz="2400" b="1" dirty="0" err="1">
                  <a:latin typeface="ITC Avant Garde Gothic Demi"/>
                  <a:ea typeface="Gulim" pitchFamily="34" charset="-127"/>
                </a:rPr>
                <a:t>sehat</a:t>
              </a:r>
              <a:r>
                <a:rPr lang="en-US" altLang="ko-KR" sz="2400" b="1" dirty="0">
                  <a:latin typeface="ITC Avant Garde Gothic Demi"/>
                  <a:ea typeface="Gulim" pitchFamily="34" charset="-127"/>
                </a:rPr>
                <a:t> </a:t>
              </a:r>
              <a:r>
                <a:rPr lang="en-US" altLang="ko-KR" sz="2400" b="1" dirty="0" err="1">
                  <a:latin typeface="ITC Avant Garde Gothic Demi"/>
                  <a:ea typeface="Gulim" pitchFamily="34" charset="-127"/>
                </a:rPr>
                <a:t>dalam</a:t>
              </a:r>
              <a:r>
                <a:rPr lang="en-US" altLang="ko-KR" sz="2400" b="1" dirty="0">
                  <a:latin typeface="ITC Avant Garde Gothic Demi"/>
                  <a:ea typeface="Gulim" pitchFamily="34" charset="-127"/>
                </a:rPr>
                <a:t> </a:t>
              </a:r>
              <a:r>
                <a:rPr lang="en-US" altLang="ko-KR" sz="2400" b="1" dirty="0" err="1">
                  <a:latin typeface="ITC Avant Garde Gothic Demi"/>
                  <a:ea typeface="Gulim" pitchFamily="34" charset="-127"/>
                </a:rPr>
                <a:t>kehidupan</a:t>
              </a:r>
              <a:r>
                <a:rPr lang="en-US" altLang="ko-KR" sz="2400" b="1" dirty="0">
                  <a:latin typeface="ITC Avant Garde Gothic Demi"/>
                  <a:ea typeface="Gulim" pitchFamily="34" charset="-127"/>
                </a:rPr>
                <a:t> </a:t>
              </a:r>
              <a:r>
                <a:rPr lang="en-US" altLang="ko-KR" sz="2400" b="1" dirty="0" err="1">
                  <a:latin typeface="ITC Avant Garde Gothic Demi"/>
                  <a:ea typeface="Gulim" pitchFamily="34" charset="-127"/>
                </a:rPr>
                <a:t>sehari-hari</a:t>
              </a:r>
              <a:r>
                <a:rPr lang="en-US" altLang="ko-KR" sz="2400" b="1" dirty="0">
                  <a:latin typeface="ITC Avant Garde Gothic Demi"/>
                  <a:ea typeface="Gulim" pitchFamily="34" charset="-127"/>
                </a:rPr>
                <a:t>, </a:t>
              </a:r>
              <a:r>
                <a:rPr lang="en-US" altLang="ko-KR" sz="2400" b="1" dirty="0" err="1">
                  <a:latin typeface="ITC Avant Garde Gothic Demi"/>
                  <a:ea typeface="Gulim" pitchFamily="34" charset="-127"/>
                </a:rPr>
                <a:t>baik</a:t>
              </a:r>
              <a:r>
                <a:rPr lang="en-US" altLang="ko-KR" sz="2400" b="1" dirty="0">
                  <a:latin typeface="ITC Avant Garde Gothic Demi"/>
                  <a:ea typeface="Gulim" pitchFamily="34" charset="-127"/>
                </a:rPr>
                <a:t> </a:t>
              </a:r>
              <a:r>
                <a:rPr lang="en-US" altLang="ko-KR" sz="2400" b="1" dirty="0" err="1">
                  <a:latin typeface="ITC Avant Garde Gothic Demi"/>
                  <a:ea typeface="Gulim" pitchFamily="34" charset="-127"/>
                </a:rPr>
                <a:t>dirumah</a:t>
              </a:r>
              <a:r>
                <a:rPr lang="en-US" altLang="ko-KR" sz="2400" b="1" dirty="0">
                  <a:latin typeface="ITC Avant Garde Gothic Demi"/>
                  <a:ea typeface="Gulim" pitchFamily="34" charset="-127"/>
                </a:rPr>
                <a:t>, </a:t>
              </a:r>
              <a:r>
                <a:rPr lang="en-US" altLang="ko-KR" sz="2400" b="1" dirty="0" err="1">
                  <a:latin typeface="ITC Avant Garde Gothic Demi"/>
                  <a:ea typeface="Gulim" pitchFamily="34" charset="-127"/>
                </a:rPr>
                <a:t>disekolah</a:t>
              </a:r>
              <a:r>
                <a:rPr lang="en-US" altLang="ko-KR" sz="2400" b="1" dirty="0">
                  <a:latin typeface="ITC Avant Garde Gothic Demi"/>
                  <a:ea typeface="Gulim" pitchFamily="34" charset="-127"/>
                </a:rPr>
                <a:t>, </a:t>
              </a:r>
              <a:r>
                <a:rPr lang="en-US" altLang="ko-KR" sz="2400" b="1" dirty="0" err="1">
                  <a:latin typeface="ITC Avant Garde Gothic Demi"/>
                  <a:ea typeface="Gulim" pitchFamily="34" charset="-127"/>
                </a:rPr>
                <a:t>dikantor</a:t>
              </a:r>
              <a:r>
                <a:rPr lang="en-US" altLang="ko-KR" sz="2400" b="1" dirty="0">
                  <a:latin typeface="ITC Avant Garde Gothic Demi"/>
                  <a:ea typeface="Gulim" pitchFamily="34" charset="-127"/>
                </a:rPr>
                <a:t> </a:t>
              </a:r>
              <a:r>
                <a:rPr lang="en-US" altLang="ko-KR" sz="2400" b="1" dirty="0" err="1">
                  <a:latin typeface="ITC Avant Garde Gothic Demi"/>
                  <a:ea typeface="Gulim" pitchFamily="34" charset="-127"/>
                </a:rPr>
                <a:t>dsb</a:t>
              </a:r>
              <a:endParaRPr lang="en-US" altLang="ko-KR" sz="2400" dirty="0">
                <a:latin typeface="Constantia" pitchFamily="18" charset="0"/>
                <a:ea typeface="Gulim" pitchFamily="34" charset="-127"/>
              </a:endParaRPr>
            </a:p>
          </p:txBody>
        </p:sp>
        <p:sp>
          <p:nvSpPr>
            <p:cNvPr id="79880" name="Freeform 8"/>
            <p:cNvSpPr>
              <a:spLocks noEditPoints="1"/>
            </p:cNvSpPr>
            <p:nvPr/>
          </p:nvSpPr>
          <p:spPr bwMode="gray">
            <a:xfrm>
              <a:off x="204" y="1344"/>
              <a:ext cx="1143" cy="1860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1429" y="2387"/>
              <a:ext cx="27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Trebuchet MS" pitchFamily="34" charset="0"/>
                </a:rPr>
                <a:t>Mengapa sulit dilakukan …?</a:t>
              </a:r>
            </a:p>
          </p:txBody>
        </p:sp>
        <p:pic>
          <p:nvPicPr>
            <p:cNvPr id="922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2750"/>
              <a:ext cx="2132" cy="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4370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PERILAKU MERUPAKAN PENYEBAB TERBESAR MASALAH KESEHATAN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38200" y="2536722"/>
            <a:ext cx="7315200" cy="3625644"/>
            <a:chOff x="1066800" y="1936956"/>
            <a:chExt cx="7315200" cy="3625644"/>
          </a:xfrm>
        </p:grpSpPr>
        <p:sp>
          <p:nvSpPr>
            <p:cNvPr id="6" name="Rounded Rectangle 5"/>
            <p:cNvSpPr/>
            <p:nvPr/>
          </p:nvSpPr>
          <p:spPr>
            <a:xfrm>
              <a:off x="1066800" y="1981200"/>
              <a:ext cx="1752600" cy="7620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PENGETAHUAN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733800" y="1936956"/>
              <a:ext cx="1676400" cy="8382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SIKAP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324600" y="1981200"/>
              <a:ext cx="2057400" cy="8382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TINDAKAN</a:t>
              </a: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066800" y="3276600"/>
              <a:ext cx="1752600" cy="8382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TAHU/ TIDAK TAHU</a:t>
              </a: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657600" y="3276600"/>
              <a:ext cx="1905000" cy="8382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TAHU/ TIDAK TAHU</a:t>
              </a:r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477000" y="3276600"/>
              <a:ext cx="1905000" cy="8382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MAMPU / TIDAK MAMPU</a:t>
              </a:r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971800" y="2133600"/>
              <a:ext cx="609600" cy="3810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895600" y="3505200"/>
              <a:ext cx="609600" cy="3810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562600" y="2133600"/>
              <a:ext cx="609600" cy="3810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181600" y="4876800"/>
              <a:ext cx="1752600" cy="6858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SARANA</a:t>
              </a:r>
              <a:endParaRPr lang="en-US" dirty="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5715000" y="3505200"/>
              <a:ext cx="609600" cy="3810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16"/>
            <p:cNvSpPr/>
            <p:nvPr/>
          </p:nvSpPr>
          <p:spPr>
            <a:xfrm>
              <a:off x="5791200" y="4114800"/>
              <a:ext cx="457200" cy="533400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0" y="1600200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HAKIKAT PERILAKU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2255" t="57122" r="19766" b="6250"/>
          <a:stretch>
            <a:fillRect/>
          </a:stretch>
        </p:blipFill>
        <p:spPr bwMode="auto">
          <a:xfrm>
            <a:off x="0" y="21336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22255" t="18750" r="20644" b="67297"/>
          <a:stretch/>
        </p:blipFill>
        <p:spPr bwMode="auto">
          <a:xfrm>
            <a:off x="66675" y="362857"/>
            <a:ext cx="8874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3700"/>
            <a:ext cx="9144000" cy="901700"/>
          </a:xfrm>
        </p:spPr>
        <p:txBody>
          <a:bodyPr anchor="ctr">
            <a:normAutofit fontScale="90000"/>
          </a:bodyPr>
          <a:lstStyle/>
          <a:p>
            <a:pPr algn="ctr" eaLnBrk="1" hangingPunct="1">
              <a:defRPr/>
            </a:pPr>
            <a:r>
              <a:rPr lang="en-US" sz="2200" b="1" i="1" dirty="0" smtClean="0">
                <a:latin typeface="Verdana" pitchFamily="34" charset="0"/>
              </a:rPr>
              <a:t> </a:t>
            </a:r>
            <a:r>
              <a:rPr lang="en-US" sz="36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MANFAAT PHBS </a:t>
            </a:r>
            <a:br>
              <a:rPr lang="en-US" sz="36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sz="36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 RUMAH TANGGA</a:t>
            </a:r>
            <a:r>
              <a:rPr lang="en-US" sz="3600" b="1" i="1" dirty="0" smtClean="0">
                <a:latin typeface="Verdana" pitchFamily="34" charset="0"/>
              </a:rPr>
              <a:t> 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828800"/>
            <a:ext cx="8229600" cy="40386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endParaRPr lang="en-US" sz="2400" dirty="0" smtClean="0"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en-US" sz="2400" dirty="0" err="1" smtClean="0">
                <a:latin typeface="Verdana" pitchFamily="34" charset="0"/>
              </a:rPr>
              <a:t>Setiap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anggota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keluarga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Verdana" pitchFamily="34" charset="0"/>
              </a:rPr>
              <a:t>meningkat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Verdana" pitchFamily="34" charset="0"/>
              </a:rPr>
              <a:t>kesehatannya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Verdana" pitchFamily="34" charset="0"/>
              </a:rPr>
              <a:t>dan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Verdana" pitchFamily="34" charset="0"/>
              </a:rPr>
              <a:t>tidak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Verdana" pitchFamily="34" charset="0"/>
              </a:rPr>
              <a:t>mudah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Verdana" pitchFamily="34" charset="0"/>
              </a:rPr>
              <a:t>sakit</a:t>
            </a:r>
            <a:r>
              <a:rPr lang="en-US" sz="2400" dirty="0" smtClean="0">
                <a:latin typeface="Verdana" pitchFamily="34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2400" dirty="0" err="1" smtClean="0">
                <a:latin typeface="Verdana" pitchFamily="34" charset="0"/>
              </a:rPr>
              <a:t>Anak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Verdana" pitchFamily="34" charset="0"/>
              </a:rPr>
              <a:t>tumbuh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Verdana" pitchFamily="34" charset="0"/>
              </a:rPr>
              <a:t>sehat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Verdana" pitchFamily="34" charset="0"/>
              </a:rPr>
              <a:t>dan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Verdana" pitchFamily="34" charset="0"/>
              </a:rPr>
              <a:t>cerdas</a:t>
            </a:r>
            <a:endParaRPr lang="en-US" sz="2400" b="1" dirty="0" smtClean="0">
              <a:solidFill>
                <a:srgbClr val="C00000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en-US" sz="2400" b="1" dirty="0" err="1" smtClean="0">
                <a:solidFill>
                  <a:srgbClr val="C00000"/>
                </a:solidFill>
                <a:latin typeface="Verdana" pitchFamily="34" charset="0"/>
              </a:rPr>
              <a:t>Produktivitas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Verdana" pitchFamily="34" charset="0"/>
              </a:rPr>
              <a:t>kerja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anggota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keluarga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meningkat</a:t>
            </a:r>
            <a:endParaRPr lang="en-US" sz="2400" dirty="0" smtClean="0"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en-US" sz="2400" b="1" dirty="0" err="1" smtClean="0">
                <a:solidFill>
                  <a:srgbClr val="C00000"/>
                </a:solidFill>
                <a:latin typeface="Verdana" pitchFamily="34" charset="0"/>
              </a:rPr>
              <a:t>Pengeluaran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Verdana" pitchFamily="34" charset="0"/>
              </a:rPr>
              <a:t>biaya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rumah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tangga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dapat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difokuskan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untuk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pemenuhan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gizi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keluarga</a:t>
            </a:r>
            <a:r>
              <a:rPr lang="en-US" sz="2400" dirty="0" smtClean="0">
                <a:latin typeface="Verdana" pitchFamily="34" charset="0"/>
              </a:rPr>
              <a:t>, </a:t>
            </a:r>
            <a:r>
              <a:rPr lang="en-US" sz="2400" dirty="0" err="1" smtClean="0">
                <a:latin typeface="Verdana" pitchFamily="34" charset="0"/>
              </a:rPr>
              <a:t>pendidikan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dan</a:t>
            </a:r>
            <a:r>
              <a:rPr lang="en-US" sz="2400" dirty="0" smtClean="0">
                <a:latin typeface="Verdana" pitchFamily="34" charset="0"/>
              </a:rPr>
              <a:t>  modal </a:t>
            </a:r>
            <a:r>
              <a:rPr lang="en-US" sz="2400" dirty="0" err="1" smtClean="0">
                <a:latin typeface="Verdana" pitchFamily="34" charset="0"/>
              </a:rPr>
              <a:t>usaha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untuk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peningkatan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pendapatan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keluarga</a:t>
            </a:r>
            <a:endParaRPr lang="en-US" sz="2400" dirty="0" smtClean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100" dirty="0" smtClean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100" dirty="0" smtClean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100" dirty="0" smtClean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100" dirty="0" smtClean="0">
              <a:latin typeface="Verdana" pitchFamily="34" charset="0"/>
            </a:endParaRPr>
          </a:p>
          <a:p>
            <a:pPr eaLnBrk="1" hangingPunct="1">
              <a:defRPr/>
            </a:pPr>
            <a:endParaRPr lang="en-US" sz="21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778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385</TotalTime>
  <Words>521</Words>
  <Application>Microsoft Office PowerPoint</Application>
  <PresentationFormat>On-screen Show (4:3)</PresentationFormat>
  <Paragraphs>156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Clarity</vt:lpstr>
      <vt:lpstr>Slide 1</vt:lpstr>
      <vt:lpstr>Slide 2</vt:lpstr>
      <vt:lpstr>Slide 3</vt:lpstr>
      <vt:lpstr>Slide 4</vt:lpstr>
      <vt:lpstr>Slide 5</vt:lpstr>
      <vt:lpstr>Slide 6</vt:lpstr>
      <vt:lpstr>PERILAKU MERUPAKAN PENYEBAB TERBESAR MASALAH KESEHATAN</vt:lpstr>
      <vt:lpstr>Slide 8</vt:lpstr>
      <vt:lpstr> MANFAAT PHBS  DI RUMAH TANGGA </vt:lpstr>
      <vt:lpstr> MANFAAT PHBS  DI MASYARAKAT</vt:lpstr>
      <vt:lpstr>PERANAN TP PKK DALAM PEMBINAAN PHBS DI RUMAH TANGGA</vt:lpstr>
      <vt:lpstr>Slide 12</vt:lpstr>
      <vt:lpstr>Slide 13</vt:lpstr>
      <vt:lpstr>Penyakit Yang Bisa Muncul Akibat Tidak Ber-PHBS</vt:lpstr>
      <vt:lpstr>Slide 15</vt:lpstr>
      <vt:lpstr>KALAU TIDAK…..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Praktek PHBS (cuci tangan dasawisma) Ketua TP PKK  memberikan contoh cara mencuci tangan yang baik &amp; benar</vt:lpstr>
      <vt:lpstr>Kader PKK menjelaskan pemetaan AKI dan AKB di desa masing-masing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Bantul</dc:creator>
  <cp:lastModifiedBy>Hp Bantul</cp:lastModifiedBy>
  <cp:revision>32</cp:revision>
  <dcterms:created xsi:type="dcterms:W3CDTF">2018-07-27T04:00:23Z</dcterms:created>
  <dcterms:modified xsi:type="dcterms:W3CDTF">2018-07-31T03:18:59Z</dcterms:modified>
</cp:coreProperties>
</file>