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43" r:id="rId2"/>
    <p:sldId id="390" r:id="rId3"/>
    <p:sldId id="472" r:id="rId4"/>
    <p:sldId id="426" r:id="rId5"/>
    <p:sldId id="449" r:id="rId6"/>
    <p:sldId id="444" r:id="rId7"/>
    <p:sldId id="445" r:id="rId8"/>
    <p:sldId id="474" r:id="rId9"/>
    <p:sldId id="475" r:id="rId10"/>
    <p:sldId id="476" r:id="rId11"/>
    <p:sldId id="466" r:id="rId12"/>
    <p:sldId id="477" r:id="rId13"/>
    <p:sldId id="455" r:id="rId14"/>
    <p:sldId id="478" r:id="rId15"/>
    <p:sldId id="479" r:id="rId16"/>
    <p:sldId id="463" r:id="rId17"/>
    <p:sldId id="480" r:id="rId18"/>
    <p:sldId id="481" r:id="rId19"/>
    <p:sldId id="482" r:id="rId20"/>
    <p:sldId id="483" r:id="rId21"/>
    <p:sldId id="471" r:id="rId22"/>
    <p:sldId id="448" r:id="rId23"/>
  </p:sldIdLst>
  <p:sldSz cx="9144000" cy="5143500" type="screen16x9"/>
  <p:notesSz cx="6807200" cy="993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09" autoAdjust="0"/>
  </p:normalViewPr>
  <p:slideViewPr>
    <p:cSldViewPr>
      <p:cViewPr varScale="1">
        <p:scale>
          <a:sx n="87" d="100"/>
          <a:sy n="87" d="100"/>
        </p:scale>
        <p:origin x="82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35F4A-3F3F-4232-82CD-CCCEE799D10E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F8D992A-9442-4CF5-9B44-B05D4E10955A}">
      <dgm:prSet phldrT="[Text]" custT="1"/>
      <dgm:spPr/>
      <dgm:t>
        <a:bodyPr/>
        <a:lstStyle/>
        <a:p>
          <a:r>
            <a:rPr lang="id-ID" sz="1400" b="1" dirty="0" smtClean="0">
              <a:latin typeface="Rockwell" pitchFamily="18" charset="0"/>
            </a:rPr>
            <a:t>APB</a:t>
          </a:r>
          <a:r>
            <a:rPr lang="en-US" sz="1400" b="1" dirty="0" smtClean="0">
              <a:latin typeface="Rockwell" pitchFamily="18" charset="0"/>
            </a:rPr>
            <a:t>N/D</a:t>
          </a:r>
          <a:r>
            <a:rPr lang="id-ID" sz="1400" b="1" dirty="0" smtClean="0">
              <a:latin typeface="Rockwell" pitchFamily="18" charset="0"/>
            </a:rPr>
            <a:t>-Proses Penyusunan dan Alokasi </a:t>
          </a:r>
          <a:endParaRPr lang="id-ID" sz="1400" b="1" dirty="0">
            <a:latin typeface="Rockwell" pitchFamily="18" charset="0"/>
          </a:endParaRPr>
        </a:p>
      </dgm:t>
    </dgm:pt>
    <dgm:pt modelId="{E1CDD3CA-105C-400A-9594-CE7CD0EBA13F}" type="parTrans" cxnId="{F9C35C1F-0864-47E7-8DD2-3FF9AB6F0915}">
      <dgm:prSet/>
      <dgm:spPr/>
      <dgm:t>
        <a:bodyPr/>
        <a:lstStyle/>
        <a:p>
          <a:endParaRPr lang="id-ID" sz="1400"/>
        </a:p>
      </dgm:t>
    </dgm:pt>
    <dgm:pt modelId="{AF43B668-9B02-4ECB-99AC-358200909311}" type="sibTrans" cxnId="{F9C35C1F-0864-47E7-8DD2-3FF9AB6F0915}">
      <dgm:prSet/>
      <dgm:spPr/>
      <dgm:t>
        <a:bodyPr/>
        <a:lstStyle/>
        <a:p>
          <a:endParaRPr lang="id-ID" sz="1400">
            <a:latin typeface="Rockwell" panose="02060603020205020403" pitchFamily="18" charset="0"/>
          </a:endParaRPr>
        </a:p>
      </dgm:t>
    </dgm:pt>
    <dgm:pt modelId="{B1C3D3C2-0680-4C8F-B08C-E7AFE62AC7FA}">
      <dgm:prSet phldrT="[Text]" custT="1"/>
      <dgm:spPr/>
      <dgm:t>
        <a:bodyPr/>
        <a:lstStyle/>
        <a:p>
          <a:r>
            <a:rPr lang="id-ID" sz="1400" b="1" dirty="0" smtClean="0">
              <a:latin typeface="Rockwell" pitchFamily="18" charset="0"/>
            </a:rPr>
            <a:t>Pengadaan Barang dan Jasa (PBJ)</a:t>
          </a:r>
          <a:endParaRPr lang="id-ID" sz="1400" b="1" dirty="0">
            <a:latin typeface="Rockwell" pitchFamily="18" charset="0"/>
          </a:endParaRPr>
        </a:p>
      </dgm:t>
    </dgm:pt>
    <dgm:pt modelId="{ADAD2891-E7BD-44EF-9D5C-0BCC8DE16642}" type="parTrans" cxnId="{D20E8DC9-DC90-4F5A-86EA-5947C557185C}">
      <dgm:prSet/>
      <dgm:spPr/>
      <dgm:t>
        <a:bodyPr/>
        <a:lstStyle/>
        <a:p>
          <a:endParaRPr lang="id-ID" sz="1400"/>
        </a:p>
      </dgm:t>
    </dgm:pt>
    <dgm:pt modelId="{BF574984-49E3-4931-A408-0762D1F3B837}" type="sibTrans" cxnId="{D20E8DC9-DC90-4F5A-86EA-5947C557185C}">
      <dgm:prSet/>
      <dgm:spPr/>
      <dgm:t>
        <a:bodyPr/>
        <a:lstStyle/>
        <a:p>
          <a:endParaRPr lang="id-ID" sz="1400">
            <a:latin typeface="Rockwell" panose="02060603020205020403" pitchFamily="18" charset="0"/>
          </a:endParaRPr>
        </a:p>
      </dgm:t>
    </dgm:pt>
    <dgm:pt modelId="{7CDDE285-673F-4993-99BA-9FEACC41DD47}">
      <dgm:prSet phldrT="[Text]" custT="1"/>
      <dgm:spPr/>
      <dgm:t>
        <a:bodyPr/>
        <a:lstStyle/>
        <a:p>
          <a:r>
            <a:rPr lang="id-ID" sz="1400" b="1" dirty="0" smtClean="0">
              <a:latin typeface="Rockwell" pitchFamily="18" charset="0"/>
            </a:rPr>
            <a:t>Pelayanan Publik - Perijinan</a:t>
          </a:r>
          <a:endParaRPr lang="id-ID" sz="1400" b="1" dirty="0">
            <a:latin typeface="Rockwell" pitchFamily="18" charset="0"/>
          </a:endParaRPr>
        </a:p>
      </dgm:t>
    </dgm:pt>
    <dgm:pt modelId="{300CFAD8-1A5B-4D30-9F31-5ACDCF3E6D45}" type="parTrans" cxnId="{3767D389-F904-4D3B-9FEA-4AAD86C03A8E}">
      <dgm:prSet/>
      <dgm:spPr/>
      <dgm:t>
        <a:bodyPr/>
        <a:lstStyle/>
        <a:p>
          <a:endParaRPr lang="id-ID" sz="1400"/>
        </a:p>
      </dgm:t>
    </dgm:pt>
    <dgm:pt modelId="{7F7A1E78-2B67-4749-BE38-FF17485A85C7}" type="sibTrans" cxnId="{3767D389-F904-4D3B-9FEA-4AAD86C03A8E}">
      <dgm:prSet/>
      <dgm:spPr/>
      <dgm:t>
        <a:bodyPr/>
        <a:lstStyle/>
        <a:p>
          <a:endParaRPr lang="id-ID" sz="1400">
            <a:latin typeface="Rockwell" panose="02060603020205020403" pitchFamily="18" charset="0"/>
          </a:endParaRPr>
        </a:p>
      </dgm:t>
    </dgm:pt>
    <dgm:pt modelId="{C29FDF40-D4E2-4519-9C65-BD4B7F07E5C6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Masih banyak Gratifikasi</a:t>
          </a:r>
          <a:endParaRPr lang="id-ID" sz="1400" b="0" dirty="0">
            <a:latin typeface="Rockwell" pitchFamily="18" charset="0"/>
          </a:endParaRPr>
        </a:p>
      </dgm:t>
    </dgm:pt>
    <dgm:pt modelId="{BA01CD4C-D769-4F04-9761-F7A37376E834}" type="parTrans" cxnId="{33FE97B3-F022-4E24-A7CF-074BBF4C3722}">
      <dgm:prSet/>
      <dgm:spPr/>
      <dgm:t>
        <a:bodyPr/>
        <a:lstStyle/>
        <a:p>
          <a:endParaRPr lang="id-ID" sz="1400"/>
        </a:p>
      </dgm:t>
    </dgm:pt>
    <dgm:pt modelId="{C3DE38E2-B1C3-4F87-8AB4-A89BB7847C99}" type="sibTrans" cxnId="{33FE97B3-F022-4E24-A7CF-074BBF4C3722}">
      <dgm:prSet/>
      <dgm:spPr/>
      <dgm:t>
        <a:bodyPr/>
        <a:lstStyle/>
        <a:p>
          <a:endParaRPr lang="id-ID" sz="1400"/>
        </a:p>
      </dgm:t>
    </dgm:pt>
    <dgm:pt modelId="{4C365C74-5E3E-4EF7-B37A-737398FF67F4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Bansos/Hibah tidak tepat </a:t>
          </a:r>
          <a:endParaRPr lang="id-ID" sz="1400" b="0" dirty="0">
            <a:latin typeface="Rockwell" pitchFamily="18" charset="0"/>
          </a:endParaRPr>
        </a:p>
      </dgm:t>
    </dgm:pt>
    <dgm:pt modelId="{D9611089-165E-4745-B9F5-6A6CC9BDC075}" type="parTrans" cxnId="{6C918534-D8D2-458A-AB83-615BD0EEDDE7}">
      <dgm:prSet/>
      <dgm:spPr/>
      <dgm:t>
        <a:bodyPr/>
        <a:lstStyle/>
        <a:p>
          <a:endParaRPr lang="id-ID" sz="1400"/>
        </a:p>
      </dgm:t>
    </dgm:pt>
    <dgm:pt modelId="{0B747011-2004-4C97-A70C-6AAF3BC4B6B5}" type="sibTrans" cxnId="{6C918534-D8D2-458A-AB83-615BD0EEDDE7}">
      <dgm:prSet/>
      <dgm:spPr/>
      <dgm:t>
        <a:bodyPr/>
        <a:lstStyle/>
        <a:p>
          <a:endParaRPr lang="id-ID" sz="1400"/>
        </a:p>
      </dgm:t>
    </dgm:pt>
    <dgm:pt modelId="{1ADCB328-0E70-470E-A526-ABF73005492F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Alokasi yang tidak fokus pada kepentingan publik</a:t>
          </a:r>
          <a:endParaRPr lang="id-ID" sz="1400" b="0" dirty="0">
            <a:latin typeface="Rockwell" pitchFamily="18" charset="0"/>
          </a:endParaRPr>
        </a:p>
      </dgm:t>
    </dgm:pt>
    <dgm:pt modelId="{6BED7D1F-D2D1-44B1-8B5D-AEC5688F4AAB}" type="parTrans" cxnId="{1B753D42-0FE1-43D5-A3F0-374EF33FEAE5}">
      <dgm:prSet/>
      <dgm:spPr/>
      <dgm:t>
        <a:bodyPr/>
        <a:lstStyle/>
        <a:p>
          <a:endParaRPr lang="id-ID" sz="1400"/>
        </a:p>
      </dgm:t>
    </dgm:pt>
    <dgm:pt modelId="{121959BD-1E6B-49B5-A00C-4B26758E605F}" type="sibTrans" cxnId="{1B753D42-0FE1-43D5-A3F0-374EF33FEAE5}">
      <dgm:prSet/>
      <dgm:spPr/>
      <dgm:t>
        <a:bodyPr/>
        <a:lstStyle/>
        <a:p>
          <a:endParaRPr lang="id-ID" sz="1400"/>
        </a:p>
      </dgm:t>
    </dgm:pt>
    <dgm:pt modelId="{43BE8B8B-1E51-4217-A7D6-80265CB27F91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Proses yang tidak transparan</a:t>
          </a:r>
          <a:endParaRPr lang="id-ID" sz="1400" b="0" dirty="0">
            <a:latin typeface="Rockwell" pitchFamily="18" charset="0"/>
          </a:endParaRPr>
        </a:p>
      </dgm:t>
    </dgm:pt>
    <dgm:pt modelId="{4C933660-DF2C-44E5-91A3-93A2FC5E808A}" type="parTrans" cxnId="{9F43891B-20B5-42A7-BF2E-52A3C56A51D6}">
      <dgm:prSet/>
      <dgm:spPr/>
      <dgm:t>
        <a:bodyPr/>
        <a:lstStyle/>
        <a:p>
          <a:endParaRPr lang="id-ID" sz="1400"/>
        </a:p>
      </dgm:t>
    </dgm:pt>
    <dgm:pt modelId="{D668077D-13F3-4E79-BD8C-F177D0B0E56F}" type="sibTrans" cxnId="{9F43891B-20B5-42A7-BF2E-52A3C56A51D6}">
      <dgm:prSet/>
      <dgm:spPr/>
      <dgm:t>
        <a:bodyPr/>
        <a:lstStyle/>
        <a:p>
          <a:endParaRPr lang="id-ID" sz="1400"/>
        </a:p>
      </dgm:t>
    </dgm:pt>
    <dgm:pt modelId="{961B9EFF-1A41-4665-B02E-44B5FE1F80BD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Intervensi pihak luar</a:t>
          </a:r>
          <a:endParaRPr lang="id-ID" sz="1400" b="0" dirty="0">
            <a:latin typeface="Rockwell" pitchFamily="18" charset="0"/>
          </a:endParaRPr>
        </a:p>
      </dgm:t>
    </dgm:pt>
    <dgm:pt modelId="{7AF40A32-492E-4E75-AE4D-6A0D5659C759}" type="parTrans" cxnId="{311FD8EB-ACBA-47BE-AA63-D64A366DDF2E}">
      <dgm:prSet/>
      <dgm:spPr/>
      <dgm:t>
        <a:bodyPr/>
        <a:lstStyle/>
        <a:p>
          <a:endParaRPr lang="id-ID" sz="1400"/>
        </a:p>
      </dgm:t>
    </dgm:pt>
    <dgm:pt modelId="{CF2539A3-9A0A-4901-A2AB-6CCA9677571A}" type="sibTrans" cxnId="{311FD8EB-ACBA-47BE-AA63-D64A366DDF2E}">
      <dgm:prSet/>
      <dgm:spPr/>
      <dgm:t>
        <a:bodyPr/>
        <a:lstStyle/>
        <a:p>
          <a:endParaRPr lang="id-ID" sz="1400"/>
        </a:p>
      </dgm:t>
    </dgm:pt>
    <dgm:pt modelId="{F44C0635-7126-4DF6-BA43-11ACE0EE123C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Pelayanan tidak Prima- PTSP</a:t>
          </a:r>
          <a:endParaRPr lang="id-ID" sz="1400" b="0" dirty="0">
            <a:latin typeface="Rockwell" pitchFamily="18" charset="0"/>
          </a:endParaRPr>
        </a:p>
      </dgm:t>
    </dgm:pt>
    <dgm:pt modelId="{BEDE005E-1E2E-4C6E-A911-201583741149}" type="parTrans" cxnId="{86BF49BC-4DF2-4F15-935F-F316A099480E}">
      <dgm:prSet/>
      <dgm:spPr/>
      <dgm:t>
        <a:bodyPr/>
        <a:lstStyle/>
        <a:p>
          <a:endParaRPr lang="id-ID" sz="1400"/>
        </a:p>
      </dgm:t>
    </dgm:pt>
    <dgm:pt modelId="{D1EE937A-C6B3-4970-A0FD-0307F4A6A621}" type="sibTrans" cxnId="{86BF49BC-4DF2-4F15-935F-F316A099480E}">
      <dgm:prSet/>
      <dgm:spPr/>
      <dgm:t>
        <a:bodyPr/>
        <a:lstStyle/>
        <a:p>
          <a:endParaRPr lang="id-ID" sz="1400"/>
        </a:p>
      </dgm:t>
    </dgm:pt>
    <dgm:pt modelId="{F87A85DA-865F-4177-998E-81655B5C6E1B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Perijinan yang tidak transparan</a:t>
          </a:r>
          <a:endParaRPr lang="id-ID" sz="1400" b="0" dirty="0">
            <a:latin typeface="Rockwell" pitchFamily="18" charset="0"/>
          </a:endParaRPr>
        </a:p>
      </dgm:t>
    </dgm:pt>
    <dgm:pt modelId="{7943C8D2-5224-44A4-AE7A-DD481479226B}" type="parTrans" cxnId="{B24D8065-9C14-4E36-8CA9-3F8C65CDC788}">
      <dgm:prSet/>
      <dgm:spPr/>
      <dgm:t>
        <a:bodyPr/>
        <a:lstStyle/>
        <a:p>
          <a:endParaRPr lang="id-ID" sz="1400"/>
        </a:p>
      </dgm:t>
    </dgm:pt>
    <dgm:pt modelId="{EF58543D-CD1B-40F3-BF06-A3482693D61F}" type="sibTrans" cxnId="{B24D8065-9C14-4E36-8CA9-3F8C65CDC788}">
      <dgm:prSet/>
      <dgm:spPr/>
      <dgm:t>
        <a:bodyPr/>
        <a:lstStyle/>
        <a:p>
          <a:endParaRPr lang="id-ID" sz="1400"/>
        </a:p>
      </dgm:t>
    </dgm:pt>
    <dgm:pt modelId="{8552123B-205B-484A-B59D-BC2ACCF28E04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Masih adanya Mark-up Harga</a:t>
          </a:r>
          <a:endParaRPr lang="id-ID" sz="1400" b="0" dirty="0">
            <a:latin typeface="Rockwell" pitchFamily="18" charset="0"/>
          </a:endParaRPr>
        </a:p>
      </dgm:t>
    </dgm:pt>
    <dgm:pt modelId="{550493C5-006B-4F18-AE92-FE4C12C1F799}" type="parTrans" cxnId="{5A2F7A43-88B1-416D-A857-411AA5EFFAF2}">
      <dgm:prSet/>
      <dgm:spPr/>
      <dgm:t>
        <a:bodyPr/>
        <a:lstStyle/>
        <a:p>
          <a:endParaRPr lang="id-ID" sz="1400"/>
        </a:p>
      </dgm:t>
    </dgm:pt>
    <dgm:pt modelId="{C3AF8B1D-C709-415D-B0A1-285C270DFDF9}" type="sibTrans" cxnId="{5A2F7A43-88B1-416D-A857-411AA5EFFAF2}">
      <dgm:prSet/>
      <dgm:spPr/>
      <dgm:t>
        <a:bodyPr/>
        <a:lstStyle/>
        <a:p>
          <a:endParaRPr lang="id-ID" sz="1400"/>
        </a:p>
      </dgm:t>
    </dgm:pt>
    <dgm:pt modelId="{225A838D-14DB-4BC2-A126-068A2E9DEF26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Spesifikasi yang berbeda</a:t>
          </a:r>
          <a:endParaRPr lang="id-ID" sz="1400" b="0" dirty="0">
            <a:latin typeface="Rockwell" pitchFamily="18" charset="0"/>
          </a:endParaRPr>
        </a:p>
      </dgm:t>
    </dgm:pt>
    <dgm:pt modelId="{555D6D31-5103-4682-A392-0BC2E9AD640C}" type="parTrans" cxnId="{7C03044E-DF7C-4B27-910B-AAE8855D1C99}">
      <dgm:prSet/>
      <dgm:spPr/>
      <dgm:t>
        <a:bodyPr/>
        <a:lstStyle/>
        <a:p>
          <a:endParaRPr lang="id-ID" sz="1400"/>
        </a:p>
      </dgm:t>
    </dgm:pt>
    <dgm:pt modelId="{B27B8F5F-D810-4524-B282-BE21D346B968}" type="sibTrans" cxnId="{7C03044E-DF7C-4B27-910B-AAE8855D1C99}">
      <dgm:prSet/>
      <dgm:spPr/>
      <dgm:t>
        <a:bodyPr/>
        <a:lstStyle/>
        <a:p>
          <a:endParaRPr lang="id-ID" sz="1400"/>
        </a:p>
      </dgm:t>
    </dgm:pt>
    <dgm:pt modelId="{9AFF895F-B393-4229-AD74-AA4CE9EBB672}">
      <dgm:prSet phldrT="[Text]" custT="1"/>
      <dgm:spPr/>
      <dgm:t>
        <a:bodyPr/>
        <a:lstStyle/>
        <a:p>
          <a:r>
            <a:rPr lang="en-US" sz="1400" b="0" dirty="0" err="1" smtClean="0">
              <a:latin typeface="Rockwell" pitchFamily="18" charset="0"/>
            </a:rPr>
            <a:t>Manajemen</a:t>
          </a:r>
          <a:r>
            <a:rPr lang="en-US" sz="1400" b="0" dirty="0" smtClean="0">
              <a:latin typeface="Rockwell" pitchFamily="18" charset="0"/>
            </a:rPr>
            <a:t> </a:t>
          </a:r>
          <a:r>
            <a:rPr lang="en-US" sz="1400" b="0" dirty="0" err="1" smtClean="0">
              <a:latin typeface="Rockwell" pitchFamily="18" charset="0"/>
            </a:rPr>
            <a:t>Aset</a:t>
          </a:r>
          <a:r>
            <a:rPr lang="en-US" sz="1400" b="0" dirty="0" smtClean="0">
              <a:latin typeface="Rockwell" pitchFamily="18" charset="0"/>
            </a:rPr>
            <a:t> yang </a:t>
          </a:r>
          <a:r>
            <a:rPr lang="en-US" sz="1400" b="0" dirty="0" err="1" smtClean="0">
              <a:latin typeface="Rockwell" pitchFamily="18" charset="0"/>
            </a:rPr>
            <a:t>tidak</a:t>
          </a:r>
          <a:r>
            <a:rPr lang="en-US" sz="1400" b="0" dirty="0" smtClean="0">
              <a:latin typeface="Rockwell" pitchFamily="18" charset="0"/>
            </a:rPr>
            <a:t> </a:t>
          </a:r>
          <a:r>
            <a:rPr lang="en-US" sz="1400" b="0" dirty="0" err="1" smtClean="0">
              <a:latin typeface="Rockwell" pitchFamily="18" charset="0"/>
            </a:rPr>
            <a:t>tertib</a:t>
          </a:r>
          <a:endParaRPr lang="id-ID" sz="1400" b="0" dirty="0">
            <a:latin typeface="Rockwell" pitchFamily="18" charset="0"/>
          </a:endParaRPr>
        </a:p>
      </dgm:t>
    </dgm:pt>
    <dgm:pt modelId="{A4805AAA-9CCF-41E6-B479-C5DD179A83DD}" type="parTrans" cxnId="{0329D705-9BE7-4728-9E43-BD1152CB3FBA}">
      <dgm:prSet/>
      <dgm:spPr/>
      <dgm:t>
        <a:bodyPr/>
        <a:lstStyle/>
        <a:p>
          <a:endParaRPr lang="id-ID" sz="1400"/>
        </a:p>
      </dgm:t>
    </dgm:pt>
    <dgm:pt modelId="{CD6E889B-6B50-4963-8AC7-9546025FF7B0}" type="sibTrans" cxnId="{0329D705-9BE7-4728-9E43-BD1152CB3FBA}">
      <dgm:prSet/>
      <dgm:spPr/>
      <dgm:t>
        <a:bodyPr/>
        <a:lstStyle/>
        <a:p>
          <a:endParaRPr lang="id-ID" sz="1400"/>
        </a:p>
      </dgm:t>
    </dgm:pt>
    <dgm:pt modelId="{AF23B5E9-3A68-4094-B917-356FAF33D4BB}">
      <dgm:prSet phldrT="[Text]" custT="1"/>
      <dgm:spPr/>
      <dgm:t>
        <a:bodyPr/>
        <a:lstStyle/>
        <a:p>
          <a:r>
            <a:rPr lang="id-ID" sz="1400" b="0" dirty="0" smtClean="0">
              <a:latin typeface="Rockwell" pitchFamily="18" charset="0"/>
            </a:rPr>
            <a:t>Pelaksana yang tidak independen</a:t>
          </a:r>
          <a:endParaRPr lang="id-ID" sz="1400" b="0" dirty="0">
            <a:latin typeface="Rockwell" pitchFamily="18" charset="0"/>
          </a:endParaRPr>
        </a:p>
      </dgm:t>
    </dgm:pt>
    <dgm:pt modelId="{3A7C4897-2AAD-444A-861F-4327F9E8C84E}" type="parTrans" cxnId="{EB70A59B-6E9E-4A38-B14D-063A76FDBEE8}">
      <dgm:prSet/>
      <dgm:spPr/>
      <dgm:t>
        <a:bodyPr/>
        <a:lstStyle/>
        <a:p>
          <a:endParaRPr lang="id-ID" sz="1400"/>
        </a:p>
      </dgm:t>
    </dgm:pt>
    <dgm:pt modelId="{6FB72829-D8BF-4D68-9028-403BDF8D5AC7}" type="sibTrans" cxnId="{EB70A59B-6E9E-4A38-B14D-063A76FDBEE8}">
      <dgm:prSet/>
      <dgm:spPr/>
      <dgm:t>
        <a:bodyPr/>
        <a:lstStyle/>
        <a:p>
          <a:endParaRPr lang="id-ID" sz="1400"/>
        </a:p>
      </dgm:t>
    </dgm:pt>
    <dgm:pt modelId="{A389AF0E-0F6C-42EF-96E8-0A947F68F7EC}" type="pres">
      <dgm:prSet presAssocID="{65A35F4A-3F3F-4232-82CD-CCCEE799D10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465368B5-D9D3-4E27-85C1-99B6EAB18B64}" type="pres">
      <dgm:prSet presAssocID="{6F8D992A-9442-4CF5-9B44-B05D4E10955A}" presName="Accent1" presStyleCnt="0"/>
      <dgm:spPr/>
      <dgm:t>
        <a:bodyPr/>
        <a:lstStyle/>
        <a:p>
          <a:endParaRPr lang="id-ID"/>
        </a:p>
      </dgm:t>
    </dgm:pt>
    <dgm:pt modelId="{0979F69C-1512-47E0-8320-2BC64E692212}" type="pres">
      <dgm:prSet presAssocID="{6F8D992A-9442-4CF5-9B44-B05D4E10955A}" presName="Accent" presStyleLbl="node1" presStyleIdx="0" presStyleCnt="3"/>
      <dgm:spPr>
        <a:solidFill>
          <a:srgbClr val="FF0000"/>
        </a:solidFill>
      </dgm:spPr>
      <dgm:t>
        <a:bodyPr/>
        <a:lstStyle/>
        <a:p>
          <a:endParaRPr lang="id-ID"/>
        </a:p>
      </dgm:t>
    </dgm:pt>
    <dgm:pt modelId="{A0F03619-ADD3-4406-A7F8-A6D18226FCFD}" type="pres">
      <dgm:prSet presAssocID="{6F8D992A-9442-4CF5-9B44-B05D4E10955A}" presName="Child1" presStyleLbl="revTx" presStyleIdx="0" presStyleCnt="6" custScaleX="214173" custScaleY="121871" custLinFactNeighborX="48982" custLinFactNeighborY="-4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2ECF92-56B0-4955-98BE-8B7FCFEF48B7}" type="pres">
      <dgm:prSet presAssocID="{6F8D992A-9442-4CF5-9B44-B05D4E10955A}" presName="Parent1" presStyleLbl="revTx" presStyleIdx="1" presStyleCnt="6" custScaleY="137738" custLinFactNeighborY="-188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AB7FF7-BE6B-45AC-96DC-A5B8FA8DC68E}" type="pres">
      <dgm:prSet presAssocID="{B1C3D3C2-0680-4C8F-B08C-E7AFE62AC7FA}" presName="Accent2" presStyleCnt="0"/>
      <dgm:spPr/>
      <dgm:t>
        <a:bodyPr/>
        <a:lstStyle/>
        <a:p>
          <a:endParaRPr lang="id-ID"/>
        </a:p>
      </dgm:t>
    </dgm:pt>
    <dgm:pt modelId="{CD87BA0E-1533-4714-BF3F-234DD84578A5}" type="pres">
      <dgm:prSet presAssocID="{B1C3D3C2-0680-4C8F-B08C-E7AFE62AC7FA}" presName="Accent" presStyleLbl="node1" presStyleIdx="1" presStyleCnt="3"/>
      <dgm:spPr>
        <a:solidFill>
          <a:srgbClr val="009900"/>
        </a:solidFill>
      </dgm:spPr>
      <dgm:t>
        <a:bodyPr/>
        <a:lstStyle/>
        <a:p>
          <a:endParaRPr lang="id-ID"/>
        </a:p>
      </dgm:t>
    </dgm:pt>
    <dgm:pt modelId="{22812EE2-02CE-4D24-B235-40AF9EBBD4D1}" type="pres">
      <dgm:prSet presAssocID="{B1C3D3C2-0680-4C8F-B08C-E7AFE62AC7FA}" presName="Child2" presStyleLbl="revTx" presStyleIdx="2" presStyleCnt="6" custScaleX="242224" custLinFactNeighborX="83936" custLinFactNeighborY="7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E4BFD6-5FFD-4A12-8CCE-D2B3355F2FE8}" type="pres">
      <dgm:prSet presAssocID="{B1C3D3C2-0680-4C8F-B08C-E7AFE62AC7FA}" presName="Parent2" presStyleLbl="revTx" presStyleIdx="3" presStyleCnt="6" custLinFactNeighborY="-75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3DF0B8-9C43-4C13-A2E9-DA5A34C3249A}" type="pres">
      <dgm:prSet presAssocID="{7CDDE285-673F-4993-99BA-9FEACC41DD47}" presName="Accent3" presStyleCnt="0"/>
      <dgm:spPr/>
      <dgm:t>
        <a:bodyPr/>
        <a:lstStyle/>
        <a:p>
          <a:endParaRPr lang="id-ID"/>
        </a:p>
      </dgm:t>
    </dgm:pt>
    <dgm:pt modelId="{92AC1060-2BBE-45BF-9217-54075DA3FDAF}" type="pres">
      <dgm:prSet presAssocID="{7CDDE285-673F-4993-99BA-9FEACC41DD47}" presName="Accent" presStyleLbl="node1" presStyleIdx="2" presStyleCnt="3"/>
      <dgm:spPr>
        <a:solidFill>
          <a:srgbClr val="0070C0"/>
        </a:solidFill>
      </dgm:spPr>
      <dgm:t>
        <a:bodyPr/>
        <a:lstStyle/>
        <a:p>
          <a:endParaRPr lang="id-ID"/>
        </a:p>
      </dgm:t>
    </dgm:pt>
    <dgm:pt modelId="{8741C02F-A930-4DB2-875E-39997D098ADD}" type="pres">
      <dgm:prSet presAssocID="{7CDDE285-673F-4993-99BA-9FEACC41DD47}" presName="Child3" presStyleLbl="revTx" presStyleIdx="4" presStyleCnt="6" custScaleX="230745" custLinFactNeighborX="52734" custLinFactNeighborY="-1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B76A60-8637-4588-89AC-7B3954D8B410}" type="pres">
      <dgm:prSet presAssocID="{7CDDE285-673F-4993-99BA-9FEACC41DD47}" presName="Parent3" presStyleLbl="revTx" presStyleIdx="5" presStyleCnt="6" custLinFactNeighborY="-18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7AA2C6-C357-471C-8DE2-578EC9C43FFA}" type="presOf" srcId="{4C365C74-5E3E-4EF7-B37A-737398FF67F4}" destId="{A0F03619-ADD3-4406-A7F8-A6D18226FCFD}" srcOrd="0" destOrd="1" presId="urn:microsoft.com/office/officeart/2009/layout/CircleArrowProcess"/>
    <dgm:cxn modelId="{311FD8EB-ACBA-47BE-AA63-D64A366DDF2E}" srcId="{6F8D992A-9442-4CF5-9B44-B05D4E10955A}" destId="{961B9EFF-1A41-4665-B02E-44B5FE1F80BD}" srcOrd="0" destOrd="0" parTransId="{7AF40A32-492E-4E75-AE4D-6A0D5659C759}" sibTransId="{CF2539A3-9A0A-4901-A2AB-6CCA9677571A}"/>
    <dgm:cxn modelId="{BBFD7220-E3C1-43D6-822F-D28EA95E8F6D}" type="presOf" srcId="{7CDDE285-673F-4993-99BA-9FEACC41DD47}" destId="{99B76A60-8637-4588-89AC-7B3954D8B410}" srcOrd="0" destOrd="0" presId="urn:microsoft.com/office/officeart/2009/layout/CircleArrowProcess"/>
    <dgm:cxn modelId="{823F1E28-5527-47EC-9834-F48821EBE921}" type="presOf" srcId="{6F8D992A-9442-4CF5-9B44-B05D4E10955A}" destId="{3F2ECF92-56B0-4955-98BE-8B7FCFEF48B7}" srcOrd="0" destOrd="0" presId="urn:microsoft.com/office/officeart/2009/layout/CircleArrowProcess"/>
    <dgm:cxn modelId="{7BD90DED-7DFC-4BFE-B3FA-7D98B53FAAF9}" type="presOf" srcId="{65A35F4A-3F3F-4232-82CD-CCCEE799D10E}" destId="{A389AF0E-0F6C-42EF-96E8-0A947F68F7EC}" srcOrd="0" destOrd="0" presId="urn:microsoft.com/office/officeart/2009/layout/CircleArrowProcess"/>
    <dgm:cxn modelId="{8000631C-03B0-4214-B7D7-A0D172C2F522}" type="presOf" srcId="{1ADCB328-0E70-470E-A526-ABF73005492F}" destId="{A0F03619-ADD3-4406-A7F8-A6D18226FCFD}" srcOrd="0" destOrd="2" presId="urn:microsoft.com/office/officeart/2009/layout/CircleArrowProcess"/>
    <dgm:cxn modelId="{F9C35C1F-0864-47E7-8DD2-3FF9AB6F0915}" srcId="{65A35F4A-3F3F-4232-82CD-CCCEE799D10E}" destId="{6F8D992A-9442-4CF5-9B44-B05D4E10955A}" srcOrd="0" destOrd="0" parTransId="{E1CDD3CA-105C-400A-9594-CE7CD0EBA13F}" sibTransId="{AF43B668-9B02-4ECB-99AC-358200909311}"/>
    <dgm:cxn modelId="{33FE97B3-F022-4E24-A7CF-074BBF4C3722}" srcId="{7CDDE285-673F-4993-99BA-9FEACC41DD47}" destId="{C29FDF40-D4E2-4519-9C65-BD4B7F07E5C6}" srcOrd="0" destOrd="0" parTransId="{BA01CD4C-D769-4F04-9761-F7A37376E834}" sibTransId="{C3DE38E2-B1C3-4F87-8AB4-A89BB7847C99}"/>
    <dgm:cxn modelId="{D20E8DC9-DC90-4F5A-86EA-5947C557185C}" srcId="{65A35F4A-3F3F-4232-82CD-CCCEE799D10E}" destId="{B1C3D3C2-0680-4C8F-B08C-E7AFE62AC7FA}" srcOrd="1" destOrd="0" parTransId="{ADAD2891-E7BD-44EF-9D5C-0BCC8DE16642}" sibTransId="{BF574984-49E3-4931-A408-0762D1F3B837}"/>
    <dgm:cxn modelId="{0329D705-9BE7-4728-9E43-BD1152CB3FBA}" srcId="{6F8D992A-9442-4CF5-9B44-B05D4E10955A}" destId="{9AFF895F-B393-4229-AD74-AA4CE9EBB672}" srcOrd="3" destOrd="0" parTransId="{A4805AAA-9CCF-41E6-B479-C5DD179A83DD}" sibTransId="{CD6E889B-6B50-4963-8AC7-9546025FF7B0}"/>
    <dgm:cxn modelId="{99F4244F-4BBC-45BA-9C91-27942BFB50C3}" type="presOf" srcId="{961B9EFF-1A41-4665-B02E-44B5FE1F80BD}" destId="{A0F03619-ADD3-4406-A7F8-A6D18226FCFD}" srcOrd="0" destOrd="0" presId="urn:microsoft.com/office/officeart/2009/layout/CircleArrowProcess"/>
    <dgm:cxn modelId="{6C918534-D8D2-458A-AB83-615BD0EEDDE7}" srcId="{6F8D992A-9442-4CF5-9B44-B05D4E10955A}" destId="{4C365C74-5E3E-4EF7-B37A-737398FF67F4}" srcOrd="1" destOrd="0" parTransId="{D9611089-165E-4745-B9F5-6A6CC9BDC075}" sibTransId="{0B747011-2004-4C97-A70C-6AAF3BC4B6B5}"/>
    <dgm:cxn modelId="{B24D8065-9C14-4E36-8CA9-3F8C65CDC788}" srcId="{7CDDE285-673F-4993-99BA-9FEACC41DD47}" destId="{F87A85DA-865F-4177-998E-81655B5C6E1B}" srcOrd="2" destOrd="0" parTransId="{7943C8D2-5224-44A4-AE7A-DD481479226B}" sibTransId="{EF58543D-CD1B-40F3-BF06-A3482693D61F}"/>
    <dgm:cxn modelId="{488906E8-C0A3-4F0F-BFB7-97ED8C118ADB}" type="presOf" srcId="{8552123B-205B-484A-B59D-BC2ACCF28E04}" destId="{22812EE2-02CE-4D24-B235-40AF9EBBD4D1}" srcOrd="0" destOrd="1" presId="urn:microsoft.com/office/officeart/2009/layout/CircleArrowProcess"/>
    <dgm:cxn modelId="{E5F018D2-C55D-4BFB-A3F8-5CB3DAB5F0A7}" type="presOf" srcId="{F87A85DA-865F-4177-998E-81655B5C6E1B}" destId="{8741C02F-A930-4DB2-875E-39997D098ADD}" srcOrd="0" destOrd="2" presId="urn:microsoft.com/office/officeart/2009/layout/CircleArrowProcess"/>
    <dgm:cxn modelId="{5A2F7A43-88B1-416D-A857-411AA5EFFAF2}" srcId="{B1C3D3C2-0680-4C8F-B08C-E7AFE62AC7FA}" destId="{8552123B-205B-484A-B59D-BC2ACCF28E04}" srcOrd="1" destOrd="0" parTransId="{550493C5-006B-4F18-AE92-FE4C12C1F799}" sibTransId="{C3AF8B1D-C709-415D-B0A1-285C270DFDF9}"/>
    <dgm:cxn modelId="{1B753D42-0FE1-43D5-A3F0-374EF33FEAE5}" srcId="{6F8D992A-9442-4CF5-9B44-B05D4E10955A}" destId="{1ADCB328-0E70-470E-A526-ABF73005492F}" srcOrd="2" destOrd="0" parTransId="{6BED7D1F-D2D1-44B1-8B5D-AEC5688F4AAB}" sibTransId="{121959BD-1E6B-49B5-A00C-4B26758E605F}"/>
    <dgm:cxn modelId="{413D7DCF-2769-446E-901D-6760DDD5FBC0}" type="presOf" srcId="{43BE8B8B-1E51-4217-A7D6-80265CB27F91}" destId="{22812EE2-02CE-4D24-B235-40AF9EBBD4D1}" srcOrd="0" destOrd="0" presId="urn:microsoft.com/office/officeart/2009/layout/CircleArrowProcess"/>
    <dgm:cxn modelId="{194E26CC-9568-41C3-A71B-05540F41870F}" type="presOf" srcId="{F44C0635-7126-4DF6-BA43-11ACE0EE123C}" destId="{8741C02F-A930-4DB2-875E-39997D098ADD}" srcOrd="0" destOrd="1" presId="urn:microsoft.com/office/officeart/2009/layout/CircleArrowProcess"/>
    <dgm:cxn modelId="{E24A9EDB-E9FA-4D06-A4FE-D03492FABE69}" type="presOf" srcId="{AF23B5E9-3A68-4094-B917-356FAF33D4BB}" destId="{22812EE2-02CE-4D24-B235-40AF9EBBD4D1}" srcOrd="0" destOrd="3" presId="urn:microsoft.com/office/officeart/2009/layout/CircleArrowProcess"/>
    <dgm:cxn modelId="{593409CB-0659-45C2-8943-62692FFEB82C}" type="presOf" srcId="{225A838D-14DB-4BC2-A126-068A2E9DEF26}" destId="{22812EE2-02CE-4D24-B235-40AF9EBBD4D1}" srcOrd="0" destOrd="2" presId="urn:microsoft.com/office/officeart/2009/layout/CircleArrowProcess"/>
    <dgm:cxn modelId="{EB70A59B-6E9E-4A38-B14D-063A76FDBEE8}" srcId="{B1C3D3C2-0680-4C8F-B08C-E7AFE62AC7FA}" destId="{AF23B5E9-3A68-4094-B917-356FAF33D4BB}" srcOrd="3" destOrd="0" parTransId="{3A7C4897-2AAD-444A-861F-4327F9E8C84E}" sibTransId="{6FB72829-D8BF-4D68-9028-403BDF8D5AC7}"/>
    <dgm:cxn modelId="{B8B0A3DB-BE81-4C81-B3B4-2F434CE635AD}" type="presOf" srcId="{9AFF895F-B393-4229-AD74-AA4CE9EBB672}" destId="{A0F03619-ADD3-4406-A7F8-A6D18226FCFD}" srcOrd="0" destOrd="3" presId="urn:microsoft.com/office/officeart/2009/layout/CircleArrowProcess"/>
    <dgm:cxn modelId="{BEBEF5CD-6C32-4C50-A409-A0641E2A41C3}" type="presOf" srcId="{B1C3D3C2-0680-4C8F-B08C-E7AFE62AC7FA}" destId="{D8E4BFD6-5FFD-4A12-8CCE-D2B3355F2FE8}" srcOrd="0" destOrd="0" presId="urn:microsoft.com/office/officeart/2009/layout/CircleArrowProcess"/>
    <dgm:cxn modelId="{3767D389-F904-4D3B-9FEA-4AAD86C03A8E}" srcId="{65A35F4A-3F3F-4232-82CD-CCCEE799D10E}" destId="{7CDDE285-673F-4993-99BA-9FEACC41DD47}" srcOrd="2" destOrd="0" parTransId="{300CFAD8-1A5B-4D30-9F31-5ACDCF3E6D45}" sibTransId="{7F7A1E78-2B67-4749-BE38-FF17485A85C7}"/>
    <dgm:cxn modelId="{86BF49BC-4DF2-4F15-935F-F316A099480E}" srcId="{7CDDE285-673F-4993-99BA-9FEACC41DD47}" destId="{F44C0635-7126-4DF6-BA43-11ACE0EE123C}" srcOrd="1" destOrd="0" parTransId="{BEDE005E-1E2E-4C6E-A911-201583741149}" sibTransId="{D1EE937A-C6B3-4970-A0FD-0307F4A6A621}"/>
    <dgm:cxn modelId="{B9800C51-4164-408A-81C5-5AC051265C7C}" type="presOf" srcId="{C29FDF40-D4E2-4519-9C65-BD4B7F07E5C6}" destId="{8741C02F-A930-4DB2-875E-39997D098ADD}" srcOrd="0" destOrd="0" presId="urn:microsoft.com/office/officeart/2009/layout/CircleArrowProcess"/>
    <dgm:cxn modelId="{7C03044E-DF7C-4B27-910B-AAE8855D1C99}" srcId="{B1C3D3C2-0680-4C8F-B08C-E7AFE62AC7FA}" destId="{225A838D-14DB-4BC2-A126-068A2E9DEF26}" srcOrd="2" destOrd="0" parTransId="{555D6D31-5103-4682-A392-0BC2E9AD640C}" sibTransId="{B27B8F5F-D810-4524-B282-BE21D346B968}"/>
    <dgm:cxn modelId="{9F43891B-20B5-42A7-BF2E-52A3C56A51D6}" srcId="{B1C3D3C2-0680-4C8F-B08C-E7AFE62AC7FA}" destId="{43BE8B8B-1E51-4217-A7D6-80265CB27F91}" srcOrd="0" destOrd="0" parTransId="{4C933660-DF2C-44E5-91A3-93A2FC5E808A}" sibTransId="{D668077D-13F3-4E79-BD8C-F177D0B0E56F}"/>
    <dgm:cxn modelId="{F9134CC2-334A-4158-85C4-CDF4A589A727}" type="presParOf" srcId="{A389AF0E-0F6C-42EF-96E8-0A947F68F7EC}" destId="{465368B5-D9D3-4E27-85C1-99B6EAB18B64}" srcOrd="0" destOrd="0" presId="urn:microsoft.com/office/officeart/2009/layout/CircleArrowProcess"/>
    <dgm:cxn modelId="{D5CE9274-566A-4678-9EF2-FD740265526C}" type="presParOf" srcId="{465368B5-D9D3-4E27-85C1-99B6EAB18B64}" destId="{0979F69C-1512-47E0-8320-2BC64E692212}" srcOrd="0" destOrd="0" presId="urn:microsoft.com/office/officeart/2009/layout/CircleArrowProcess"/>
    <dgm:cxn modelId="{A3A3AD46-C8FC-4548-94B6-6507448CF271}" type="presParOf" srcId="{A389AF0E-0F6C-42EF-96E8-0A947F68F7EC}" destId="{A0F03619-ADD3-4406-A7F8-A6D18226FCFD}" srcOrd="1" destOrd="0" presId="urn:microsoft.com/office/officeart/2009/layout/CircleArrowProcess"/>
    <dgm:cxn modelId="{E338F4A5-DEC9-4C86-96AE-F69AA147E276}" type="presParOf" srcId="{A389AF0E-0F6C-42EF-96E8-0A947F68F7EC}" destId="{3F2ECF92-56B0-4955-98BE-8B7FCFEF48B7}" srcOrd="2" destOrd="0" presId="urn:microsoft.com/office/officeart/2009/layout/CircleArrowProcess"/>
    <dgm:cxn modelId="{B8019808-9582-46AC-86F4-752FB08ECF15}" type="presParOf" srcId="{A389AF0E-0F6C-42EF-96E8-0A947F68F7EC}" destId="{6DAB7FF7-BE6B-45AC-96DC-A5B8FA8DC68E}" srcOrd="3" destOrd="0" presId="urn:microsoft.com/office/officeart/2009/layout/CircleArrowProcess"/>
    <dgm:cxn modelId="{8B714FAD-1170-42D5-98B6-D9C531BF85FD}" type="presParOf" srcId="{6DAB7FF7-BE6B-45AC-96DC-A5B8FA8DC68E}" destId="{CD87BA0E-1533-4714-BF3F-234DD84578A5}" srcOrd="0" destOrd="0" presId="urn:microsoft.com/office/officeart/2009/layout/CircleArrowProcess"/>
    <dgm:cxn modelId="{F743CBD6-A18D-4563-B68A-6AFC375C7674}" type="presParOf" srcId="{A389AF0E-0F6C-42EF-96E8-0A947F68F7EC}" destId="{22812EE2-02CE-4D24-B235-40AF9EBBD4D1}" srcOrd="4" destOrd="0" presId="urn:microsoft.com/office/officeart/2009/layout/CircleArrowProcess"/>
    <dgm:cxn modelId="{AEF9AE15-3647-40AF-99FD-CB8BF32DBFC0}" type="presParOf" srcId="{A389AF0E-0F6C-42EF-96E8-0A947F68F7EC}" destId="{D8E4BFD6-5FFD-4A12-8CCE-D2B3355F2FE8}" srcOrd="5" destOrd="0" presId="urn:microsoft.com/office/officeart/2009/layout/CircleArrowProcess"/>
    <dgm:cxn modelId="{4B0C95FA-67C7-4E01-9B68-EA2994A9467C}" type="presParOf" srcId="{A389AF0E-0F6C-42EF-96E8-0A947F68F7EC}" destId="{2E3DF0B8-9C43-4C13-A2E9-DA5A34C3249A}" srcOrd="6" destOrd="0" presId="urn:microsoft.com/office/officeart/2009/layout/CircleArrowProcess"/>
    <dgm:cxn modelId="{C9B6BE78-5825-49A7-AFC3-18B57E21640C}" type="presParOf" srcId="{2E3DF0B8-9C43-4C13-A2E9-DA5A34C3249A}" destId="{92AC1060-2BBE-45BF-9217-54075DA3FDAF}" srcOrd="0" destOrd="0" presId="urn:microsoft.com/office/officeart/2009/layout/CircleArrowProcess"/>
    <dgm:cxn modelId="{F6A34677-3AE7-4906-93EC-1A6A0A213B02}" type="presParOf" srcId="{A389AF0E-0F6C-42EF-96E8-0A947F68F7EC}" destId="{8741C02F-A930-4DB2-875E-39997D098ADD}" srcOrd="7" destOrd="0" presId="urn:microsoft.com/office/officeart/2009/layout/CircleArrowProcess"/>
    <dgm:cxn modelId="{06AF5E6F-B308-493C-ACAB-959DF1F53760}" type="presParOf" srcId="{A389AF0E-0F6C-42EF-96E8-0A947F68F7EC}" destId="{99B76A60-8637-4588-89AC-7B3954D8B410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9F69C-1512-47E0-8320-2BC64E692212}">
      <dsp:nvSpPr>
        <dsp:cNvPr id="0" name=""/>
        <dsp:cNvSpPr/>
      </dsp:nvSpPr>
      <dsp:spPr>
        <a:xfrm>
          <a:off x="2324852" y="0"/>
          <a:ext cx="2252859" cy="22532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03619-ADD3-4406-A7F8-A6D18226FCFD}">
      <dsp:nvSpPr>
        <dsp:cNvPr id="0" name=""/>
        <dsp:cNvSpPr/>
      </dsp:nvSpPr>
      <dsp:spPr>
        <a:xfrm>
          <a:off x="4468585" y="535032"/>
          <a:ext cx="2895010" cy="109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Intervensi pihak luar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Bansos/Hibah tidak tepat 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Alokasi yang tidak fokus pada kepentingan publik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 smtClean="0">
              <a:latin typeface="Rockwell" pitchFamily="18" charset="0"/>
            </a:rPr>
            <a:t>Manajemen</a:t>
          </a:r>
          <a:r>
            <a:rPr lang="en-US" sz="1400" b="0" kern="1200" dirty="0" smtClean="0">
              <a:latin typeface="Rockwell" pitchFamily="18" charset="0"/>
            </a:rPr>
            <a:t> </a:t>
          </a:r>
          <a:r>
            <a:rPr lang="en-US" sz="1400" b="0" kern="1200" dirty="0" err="1" smtClean="0">
              <a:latin typeface="Rockwell" pitchFamily="18" charset="0"/>
            </a:rPr>
            <a:t>Aset</a:t>
          </a:r>
          <a:r>
            <a:rPr lang="en-US" sz="1400" b="0" kern="1200" dirty="0" smtClean="0">
              <a:latin typeface="Rockwell" pitchFamily="18" charset="0"/>
            </a:rPr>
            <a:t> yang </a:t>
          </a:r>
          <a:r>
            <a:rPr lang="en-US" sz="1400" b="0" kern="1200" dirty="0" err="1" smtClean="0">
              <a:latin typeface="Rockwell" pitchFamily="18" charset="0"/>
            </a:rPr>
            <a:t>tidak</a:t>
          </a:r>
          <a:r>
            <a:rPr lang="en-US" sz="1400" b="0" kern="1200" dirty="0" smtClean="0">
              <a:latin typeface="Rockwell" pitchFamily="18" charset="0"/>
            </a:rPr>
            <a:t> </a:t>
          </a:r>
          <a:r>
            <a:rPr lang="en-US" sz="1400" b="0" kern="1200" dirty="0" err="1" smtClean="0">
              <a:latin typeface="Rockwell" pitchFamily="18" charset="0"/>
            </a:rPr>
            <a:t>tertib</a:t>
          </a:r>
          <a:endParaRPr lang="id-ID" sz="1400" b="0" kern="1200" dirty="0">
            <a:latin typeface="Rockwell" pitchFamily="18" charset="0"/>
          </a:endParaRPr>
        </a:p>
      </dsp:txBody>
      <dsp:txXfrm>
        <a:off x="4468585" y="535032"/>
        <a:ext cx="2895010" cy="1098628"/>
      </dsp:txXfrm>
    </dsp:sp>
    <dsp:sp modelId="{3F2ECF92-56B0-4955-98BE-8B7FCFEF48B7}">
      <dsp:nvSpPr>
        <dsp:cNvPr id="0" name=""/>
        <dsp:cNvSpPr/>
      </dsp:nvSpPr>
      <dsp:spPr>
        <a:xfrm>
          <a:off x="2822808" y="577434"/>
          <a:ext cx="1251870" cy="86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Rockwell" pitchFamily="18" charset="0"/>
            </a:rPr>
            <a:t>APB</a:t>
          </a:r>
          <a:r>
            <a:rPr lang="en-US" sz="1400" b="1" kern="1200" dirty="0" smtClean="0">
              <a:latin typeface="Rockwell" pitchFamily="18" charset="0"/>
            </a:rPr>
            <a:t>N/D</a:t>
          </a:r>
          <a:r>
            <a:rPr lang="id-ID" sz="1400" b="1" kern="1200" dirty="0" smtClean="0">
              <a:latin typeface="Rockwell" pitchFamily="18" charset="0"/>
            </a:rPr>
            <a:t>-Proses Penyusunan dan Alokasi </a:t>
          </a:r>
          <a:endParaRPr lang="id-ID" sz="1400" b="1" kern="1200" dirty="0">
            <a:latin typeface="Rockwell" pitchFamily="18" charset="0"/>
          </a:endParaRPr>
        </a:p>
      </dsp:txBody>
      <dsp:txXfrm>
        <a:off x="2822808" y="577434"/>
        <a:ext cx="1251870" cy="861944"/>
      </dsp:txXfrm>
    </dsp:sp>
    <dsp:sp modelId="{CD87BA0E-1533-4714-BF3F-234DD84578A5}">
      <dsp:nvSpPr>
        <dsp:cNvPr id="0" name=""/>
        <dsp:cNvSpPr/>
      </dsp:nvSpPr>
      <dsp:spPr>
        <a:xfrm>
          <a:off x="1699128" y="1294631"/>
          <a:ext cx="2252859" cy="22532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812EE2-02CE-4D24-B235-40AF9EBBD4D1}">
      <dsp:nvSpPr>
        <dsp:cNvPr id="0" name=""/>
        <dsp:cNvSpPr/>
      </dsp:nvSpPr>
      <dsp:spPr>
        <a:xfrm>
          <a:off x="4125332" y="2045270"/>
          <a:ext cx="3274179" cy="901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Proses yang tidak transparan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Masih adanya Mark-up Harga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Spesifikasi yang berbeda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Pelaksana yang tidak independen</a:t>
          </a:r>
          <a:endParaRPr lang="id-ID" sz="1400" b="0" kern="1200" dirty="0">
            <a:latin typeface="Rockwell" pitchFamily="18" charset="0"/>
          </a:endParaRPr>
        </a:p>
      </dsp:txBody>
      <dsp:txXfrm>
        <a:off x="4125332" y="2045270"/>
        <a:ext cx="3274179" cy="901468"/>
      </dsp:txXfrm>
    </dsp:sp>
    <dsp:sp modelId="{D8E4BFD6-5FFD-4A12-8CCE-D2B3355F2FE8}">
      <dsp:nvSpPr>
        <dsp:cNvPr id="0" name=""/>
        <dsp:cNvSpPr/>
      </dsp:nvSpPr>
      <dsp:spPr>
        <a:xfrm>
          <a:off x="2199623" y="2068410"/>
          <a:ext cx="1251870" cy="6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Rockwell" pitchFamily="18" charset="0"/>
            </a:rPr>
            <a:t>Pengadaan Barang dan Jasa (PBJ)</a:t>
          </a:r>
          <a:endParaRPr lang="id-ID" sz="1400" b="1" kern="1200" dirty="0">
            <a:latin typeface="Rockwell" pitchFamily="18" charset="0"/>
          </a:endParaRPr>
        </a:p>
      </dsp:txBody>
      <dsp:txXfrm>
        <a:off x="2199623" y="2068410"/>
        <a:ext cx="1251870" cy="625785"/>
      </dsp:txXfrm>
    </dsp:sp>
    <dsp:sp modelId="{92AC1060-2BBE-45BF-9217-54075DA3FDAF}">
      <dsp:nvSpPr>
        <dsp:cNvPr id="0" name=""/>
        <dsp:cNvSpPr/>
      </dsp:nvSpPr>
      <dsp:spPr>
        <a:xfrm>
          <a:off x="2485196" y="2744188"/>
          <a:ext cx="1935555" cy="193633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1C02F-A930-4DB2-875E-39997D098ADD}">
      <dsp:nvSpPr>
        <dsp:cNvPr id="0" name=""/>
        <dsp:cNvSpPr/>
      </dsp:nvSpPr>
      <dsp:spPr>
        <a:xfrm>
          <a:off x="4407298" y="3263068"/>
          <a:ext cx="3119016" cy="901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Masih banyak Gratifikasi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Pelayanan tidak Prima- PTSP</a:t>
          </a:r>
          <a:endParaRPr lang="id-ID" sz="1400" b="0" kern="1200" dirty="0">
            <a:latin typeface="Rockwell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0" kern="1200" dirty="0" smtClean="0">
              <a:latin typeface="Rockwell" pitchFamily="18" charset="0"/>
            </a:rPr>
            <a:t>Perijinan yang tidak transparan</a:t>
          </a:r>
          <a:endParaRPr lang="id-ID" sz="1400" b="0" kern="1200" dirty="0">
            <a:latin typeface="Rockwell" pitchFamily="18" charset="0"/>
          </a:endParaRPr>
        </a:p>
      </dsp:txBody>
      <dsp:txXfrm>
        <a:off x="4407298" y="3263068"/>
        <a:ext cx="3119016" cy="901468"/>
      </dsp:txXfrm>
    </dsp:sp>
    <dsp:sp modelId="{99B76A60-8637-4588-89AC-7B3954D8B410}">
      <dsp:nvSpPr>
        <dsp:cNvPr id="0" name=""/>
        <dsp:cNvSpPr/>
      </dsp:nvSpPr>
      <dsp:spPr>
        <a:xfrm>
          <a:off x="2825770" y="3407791"/>
          <a:ext cx="1251870" cy="6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Rockwell" pitchFamily="18" charset="0"/>
            </a:rPr>
            <a:t>Pelayanan Publik - Perijinan</a:t>
          </a:r>
          <a:endParaRPr lang="id-ID" sz="1400" b="1" kern="1200" dirty="0">
            <a:latin typeface="Rockwell" pitchFamily="18" charset="0"/>
          </a:endParaRPr>
        </a:p>
      </dsp:txBody>
      <dsp:txXfrm>
        <a:off x="2825770" y="3407791"/>
        <a:ext cx="1251870" cy="62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6571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14" y="0"/>
            <a:ext cx="2949099" cy="496571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6FB9983E-F45C-4666-8AEE-3DB4355A52F9}" type="datetimeFigureOut">
              <a:rPr lang="id-ID" smtClean="0"/>
              <a:t>26/03/2018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2"/>
            <a:ext cx="2949100" cy="496570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14" y="9441182"/>
            <a:ext cx="2949099" cy="496570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697EF853-3CC4-4D34-80D0-0BB7488550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0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40B54843-BEEE-429C-A3E9-3D8DA36E3803}" type="datetimeFigureOut">
              <a:rPr lang="id-ID" smtClean="0"/>
              <a:t>26/03/2018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A606E513-0563-4C41-8CAB-B5335186F6A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339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6E513-0563-4C41-8CAB-B5335186F6A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43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353" indent="-285521" eaLnBrk="0" hangingPunct="0"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2081" indent="-228416" eaLnBrk="0" hangingPunct="0"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598914" indent="-228416" eaLnBrk="0" hangingPunct="0"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5746" indent="-228416" eaLnBrk="0" hangingPunct="0"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2579" indent="-228416" defTabSz="4552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69411" indent="-228416" defTabSz="4552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6244" indent="-228416" defTabSz="4552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3077" indent="-228416" defTabSz="45524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3665" algn="l"/>
                <a:tab pos="1827330" algn="l"/>
                <a:tab pos="2740996" algn="l"/>
                <a:tab pos="3654661" algn="l"/>
                <a:tab pos="4568325" algn="l"/>
                <a:tab pos="5481990" algn="l"/>
                <a:tab pos="6395655" algn="l"/>
                <a:tab pos="7309321" algn="l"/>
                <a:tab pos="8222986" algn="l"/>
                <a:tab pos="9136651" algn="l"/>
                <a:tab pos="10050316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defTabSz="455247" eaLnBrk="1" hangingPunct="1"/>
            <a:fld id="{CC78C1DF-6AF4-4BE5-B09F-69A991E4BA5A}" type="slidenum">
              <a:rPr lang="en-US" altLang="en-US" smtClean="0">
                <a:solidFill>
                  <a:srgbClr val="FFFFFF"/>
                </a:solidFill>
              </a:rPr>
              <a:pPr defTabSz="455247" eaLnBrk="1" hangingPunct="1"/>
              <a:t>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2558918" y="6978309"/>
            <a:ext cx="4237052" cy="3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711" tIns="36855" rIns="73711" bIns="36855" anchor="b"/>
          <a:lstStyle>
            <a:lvl1pPr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7FD993A4-6D68-40B7-BFA8-E1B31843FB65}" type="slidenum">
              <a:rPr lang="en-US" altLang="en-US" sz="9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en-US" alt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2558918" y="6978308"/>
            <a:ext cx="4238656" cy="3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711" tIns="36855" rIns="73711" bIns="36855" anchor="b"/>
          <a:lstStyle>
            <a:lvl1pPr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33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33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01647D57-8001-4621-991D-DE543B5790C1}" type="slidenum">
              <a:rPr lang="en-US" altLang="en-US" sz="9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Tx/>
              </a:pPr>
              <a:t>2</a:t>
            </a:fld>
            <a:endParaRPr lang="en-US" alt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61618" y="549056"/>
            <a:ext cx="3354667" cy="27565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79" tIns="43340" rIns="86679" bIns="43340" anchor="ctr"/>
          <a:lstStyle/>
          <a:p>
            <a:pPr defTabSz="433307" hangingPunct="0">
              <a:lnSpc>
                <a:spcPct val="93000"/>
              </a:lnSpc>
              <a:defRPr/>
            </a:pPr>
            <a:endParaRPr lang="en-US">
              <a:solidFill>
                <a:prstClr val="white"/>
              </a:solidFill>
              <a:latin typeface="Arial" charset="0"/>
              <a:ea typeface="+mn-ea"/>
            </a:endParaRP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/>
          </p:nvPr>
        </p:nvSpPr>
        <p:spPr>
          <a:xfrm>
            <a:off x="680242" y="4719296"/>
            <a:ext cx="5443514" cy="44713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597819"/>
            <a:ext cx="7776864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D3E5-786D-4452-9249-2B9110205E54}" type="datetime1">
              <a:rPr lang="id-ID" smtClean="0"/>
              <a:t>26/03/2018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8" y="4731989"/>
            <a:ext cx="1176996" cy="4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F4C2-87D8-4B2B-BF72-87B0385F9D61}" type="datetime1">
              <a:rPr lang="id-ID" smtClean="0"/>
              <a:t>26/03/2018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A234-F8DE-4E30-9B68-D834511FC3F5}" type="datetime1">
              <a:rPr lang="id-ID" smtClean="0"/>
              <a:t>26/03/2018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74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/>
          <p:cNvSpPr>
            <a:spLocks noGrp="1"/>
          </p:cNvSpPr>
          <p:nvPr>
            <p:ph type="sldNum" sz="quarter" idx="2"/>
          </p:nvPr>
        </p:nvSpPr>
        <p:spPr>
          <a:xfrm>
            <a:off x="8320369" y="4647636"/>
            <a:ext cx="347978" cy="215444"/>
          </a:xfrm>
          <a:prstGeom prst="rect">
            <a:avLst/>
          </a:prstGeom>
        </p:spPr>
        <p:txBody>
          <a:bodyPr/>
          <a:lstStyle>
            <a:lvl1pPr algn="r">
              <a:defRPr sz="900" baseline="0">
                <a:solidFill>
                  <a:schemeClr val="tx1">
                    <a:alpha val="40000"/>
                  </a:schemeClr>
                </a:solidFill>
                <a:latin typeface="Roboto" charset="0"/>
              </a:defRPr>
            </a:lvl1pPr>
          </a:lstStyle>
          <a:p>
            <a:fld id="{86CB4B4D-7CA3-9044-876B-883B54F8677D}" type="slidenum">
              <a:rPr lang="uk-UA" smtClean="0"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1115" y="1008758"/>
            <a:ext cx="4331900" cy="3409951"/>
          </a:xfrm>
          <a:custGeom>
            <a:avLst/>
            <a:gdLst>
              <a:gd name="connsiteX0" fmla="*/ 0 w 8712201"/>
              <a:gd name="connsiteY0" fmla="*/ 0 h 6858000"/>
              <a:gd name="connsiteX1" fmla="*/ 8712201 w 8712201"/>
              <a:gd name="connsiteY1" fmla="*/ 0 h 6858000"/>
              <a:gd name="connsiteX2" fmla="*/ 8712201 w 8712201"/>
              <a:gd name="connsiteY2" fmla="*/ 6858000 h 6858000"/>
              <a:gd name="connsiteX3" fmla="*/ 0 w 8712201"/>
              <a:gd name="connsiteY3" fmla="*/ 6858000 h 6858000"/>
              <a:gd name="connsiteX4" fmla="*/ 0 w 8712201"/>
              <a:gd name="connsiteY4" fmla="*/ 0 h 6858000"/>
              <a:gd name="connsiteX0" fmla="*/ 0 w 8712201"/>
              <a:gd name="connsiteY0" fmla="*/ 0 h 6858000"/>
              <a:gd name="connsiteX1" fmla="*/ 8712201 w 8712201"/>
              <a:gd name="connsiteY1" fmla="*/ 0 h 6858000"/>
              <a:gd name="connsiteX2" fmla="*/ 8712201 w 8712201"/>
              <a:gd name="connsiteY2" fmla="*/ 6858000 h 6858000"/>
              <a:gd name="connsiteX3" fmla="*/ 4725847 w 8712201"/>
              <a:gd name="connsiteY3" fmla="*/ 6858000 h 6858000"/>
              <a:gd name="connsiteX4" fmla="*/ 0 w 8712201"/>
              <a:gd name="connsiteY4" fmla="*/ 6858000 h 6858000"/>
              <a:gd name="connsiteX5" fmla="*/ 0 w 8712201"/>
              <a:gd name="connsiteY5" fmla="*/ 0 h 6858000"/>
              <a:gd name="connsiteX0" fmla="*/ 0 w 8712201"/>
              <a:gd name="connsiteY0" fmla="*/ 0 h 6858000"/>
              <a:gd name="connsiteX1" fmla="*/ 8712201 w 8712201"/>
              <a:gd name="connsiteY1" fmla="*/ 0 h 6858000"/>
              <a:gd name="connsiteX2" fmla="*/ 4725847 w 8712201"/>
              <a:gd name="connsiteY2" fmla="*/ 6858000 h 6858000"/>
              <a:gd name="connsiteX3" fmla="*/ 0 w 8712201"/>
              <a:gd name="connsiteY3" fmla="*/ 6858000 h 6858000"/>
              <a:gd name="connsiteX4" fmla="*/ 0 w 87122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2201" h="6858000">
                <a:moveTo>
                  <a:pt x="0" y="0"/>
                </a:moveTo>
                <a:lnTo>
                  <a:pt x="8712201" y="0"/>
                </a:lnTo>
                <a:lnTo>
                  <a:pt x="472584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Drag picture to placeholder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8983" y="5078811"/>
            <a:ext cx="2055019" cy="64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37" y="196894"/>
            <a:ext cx="1208061" cy="396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55019" cy="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1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F8B5-2565-4705-B7F8-E5C94428B116}" type="datetime1">
              <a:rPr lang="id-ID" smtClean="0"/>
              <a:t>26/03/2018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8" y="4731989"/>
            <a:ext cx="1176996" cy="4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9" y="3305176"/>
            <a:ext cx="7163073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39" y="2180035"/>
            <a:ext cx="716307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48E-C155-4F9B-8402-38A80B9F8F00}" type="datetime1">
              <a:rPr lang="id-ID" smtClean="0"/>
              <a:t>26/03/2018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8" y="4731989"/>
            <a:ext cx="1176996" cy="4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B07D-86E1-4EEE-AD7F-AF9F859BE103}" type="datetime1">
              <a:rPr lang="id-ID" smtClean="0"/>
              <a:t>26/03/2018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22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3F4-4891-4B37-B8FE-7B774EF11489}" type="datetime1">
              <a:rPr lang="id-ID" smtClean="0"/>
              <a:t>26/03/2018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16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A6B2-9E67-499A-A475-2E9E70C4F5BB}" type="datetime1">
              <a:rPr lang="id-ID" smtClean="0"/>
              <a:t>26/03/2018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8" y="4731989"/>
            <a:ext cx="1176996" cy="4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9D75-DD1B-46A8-BE54-2BEB3C9D7EDB}" type="datetime1">
              <a:rPr lang="id-ID" smtClean="0"/>
              <a:t>26/03/2018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4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080D-9479-4F87-B969-E22D01706969}" type="datetime1">
              <a:rPr lang="id-ID" smtClean="0"/>
              <a:t>26/03/2018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59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0A4-85BA-478D-810D-957626808035}" type="datetime1">
              <a:rPr lang="id-ID" smtClean="0"/>
              <a:t>26/03/2018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21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200151"/>
            <a:ext cx="749917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F846-DF6B-4A7E-9F99-966C5E6528C2}" type="datetime1">
              <a:rPr lang="id-ID" smtClean="0"/>
              <a:t>26/03/2018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41A80-71A1-416E-9AD2-F2A4A16A448D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827584" cy="4731989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8" y="4731989"/>
            <a:ext cx="1176996" cy="4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730" y="954214"/>
            <a:ext cx="7776864" cy="1102519"/>
          </a:xfrm>
        </p:spPr>
        <p:txBody>
          <a:bodyPr>
            <a:noAutofit/>
          </a:bodyPr>
          <a:lstStyle/>
          <a:p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UPAYA </a:t>
            </a:r>
            <a:r>
              <a:rPr lang="en-US" sz="4000" b="1" cap="al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PENCEGAHAN</a:t>
            </a:r>
            <a:r>
              <a:rPr lang="id-ID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id-ID" sz="4000" b="1" cap="all" dirty="0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KORUPSI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di </a:t>
            </a:r>
            <a:r>
              <a:rPr lang="en-US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pemda</a:t>
            </a:r>
            <a:endParaRPr lang="id-ID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744752"/>
            <a:ext cx="7200800" cy="1055608"/>
          </a:xfrm>
          <a:prstGeom prst="roundRect">
            <a:avLst/>
          </a:prstGeom>
          <a:noFill/>
          <a:ln w="28575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Rockwell" pitchFamily="18" charset="0"/>
              </a:rPr>
              <a:t>Asep R. Suwandha</a:t>
            </a:r>
            <a:endParaRPr lang="id-ID" sz="2000" b="1" dirty="0">
              <a:latin typeface="Rockwell" pitchFamily="18" charset="0"/>
            </a:endParaRPr>
          </a:p>
          <a:p>
            <a:pPr algn="ctr"/>
            <a:r>
              <a:rPr lang="en-US" sz="1600" b="1" dirty="0" smtClean="0">
                <a:latin typeface="Rockwell" pitchFamily="18" charset="0"/>
              </a:rPr>
              <a:t>KOORDINATOR UNIT KERJA KORSUP PENCEGAHAN</a:t>
            </a:r>
            <a:endParaRPr lang="id-ID" sz="1600" b="1" dirty="0">
              <a:latin typeface="Rockwell" pitchFamily="18" charset="0"/>
            </a:endParaRPr>
          </a:p>
          <a:p>
            <a:pPr algn="ctr"/>
            <a:r>
              <a:rPr lang="id-ID" sz="1600" b="1" dirty="0">
                <a:latin typeface="Rockwell" pitchFamily="18" charset="0"/>
              </a:rPr>
              <a:t>Komisi </a:t>
            </a:r>
            <a:r>
              <a:rPr lang="id-ID" sz="1600" b="1" dirty="0">
                <a:solidFill>
                  <a:srgbClr val="FF0000"/>
                </a:solidFill>
                <a:latin typeface="Rockwell" pitchFamily="18" charset="0"/>
              </a:rPr>
              <a:t>Pemberantasan</a:t>
            </a:r>
            <a:r>
              <a:rPr lang="id-ID" sz="1600" b="1" dirty="0">
                <a:latin typeface="Rockwell" pitchFamily="18" charset="0"/>
              </a:rPr>
              <a:t> </a:t>
            </a:r>
            <a:r>
              <a:rPr lang="id-ID" sz="1600" b="1" dirty="0" smtClean="0">
                <a:latin typeface="Rockwell" pitchFamily="18" charset="0"/>
              </a:rPr>
              <a:t>Korupsi</a:t>
            </a:r>
            <a:endParaRPr lang="id-ID" sz="1600" b="1" dirty="0">
              <a:latin typeface="Rockwell" pitchFamily="18" charset="0"/>
            </a:endParaRPr>
          </a:p>
        </p:txBody>
      </p:sp>
      <p:sp>
        <p:nvSpPr>
          <p:cNvPr id="16" name="Subtitle 4"/>
          <p:cNvSpPr>
            <a:spLocks noGrp="1"/>
          </p:cNvSpPr>
          <p:nvPr>
            <p:ph type="subTitle" idx="1"/>
          </p:nvPr>
        </p:nvSpPr>
        <p:spPr>
          <a:xfrm>
            <a:off x="1384389" y="4026963"/>
            <a:ext cx="7206608" cy="398296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Bantul</a:t>
            </a:r>
            <a:r>
              <a:rPr lang="en-US" sz="1800" dirty="0" smtClean="0">
                <a:solidFill>
                  <a:schemeClr val="tx1"/>
                </a:solidFill>
              </a:rPr>
              <a:t>, 26 </a:t>
            </a:r>
            <a:r>
              <a:rPr lang="en-US" sz="1800" dirty="0" err="1" smtClean="0">
                <a:solidFill>
                  <a:schemeClr val="tx1"/>
                </a:solidFill>
              </a:rPr>
              <a:t>Maret</a:t>
            </a:r>
            <a:r>
              <a:rPr lang="en-US" sz="1800" dirty="0" smtClean="0">
                <a:solidFill>
                  <a:schemeClr val="tx1"/>
                </a:solidFill>
              </a:rPr>
              <a:t> 2018</a:t>
            </a:r>
            <a:endParaRPr lang="id-ID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1" y="123478"/>
            <a:ext cx="210312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tri rochmanto\Pictures\bant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76" y="65772"/>
            <a:ext cx="731520" cy="10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7664" y="125097"/>
            <a:ext cx="7272808" cy="71846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Ringkasan</a:t>
            </a:r>
            <a:r>
              <a:rPr lang="en-US" sz="2400" b="1" dirty="0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Pelaporan</a:t>
            </a:r>
            <a:r>
              <a:rPr lang="en-US" sz="2400" b="1" dirty="0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Gratifikasi </a:t>
            </a:r>
            <a:r>
              <a:rPr lang="en-US" sz="2400" b="1" dirty="0" err="1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</a:t>
            </a:r>
            <a:r>
              <a:rPr lang="en-US" sz="2400" b="1" dirty="0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Program </a:t>
            </a:r>
            <a:r>
              <a:rPr lang="en-US" sz="2400" b="1" dirty="0" err="1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Pengendalian</a:t>
            </a:r>
            <a:r>
              <a:rPr lang="en-US" sz="2400" b="1" dirty="0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Gratifikasi (PPG)</a:t>
            </a:r>
            <a:br>
              <a:rPr lang="en-US" sz="2400" b="1" dirty="0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000" b="1" dirty="0" err="1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Pemerintah</a:t>
            </a:r>
            <a:r>
              <a:rPr lang="en-US" sz="2000" b="1" dirty="0" smtClean="0">
                <a:solidFill>
                  <a:srgbClr val="001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Daerah Se- DIY</a:t>
            </a:r>
            <a:endParaRPr lang="en-US" sz="2400" b="1" dirty="0">
              <a:solidFill>
                <a:srgbClr val="001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16400"/>
              </p:ext>
            </p:extLst>
          </p:nvPr>
        </p:nvGraphicFramePr>
        <p:xfrm>
          <a:off x="1187624" y="1072676"/>
          <a:ext cx="7488831" cy="1931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 Daerah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</a:t>
                      </a:r>
                      <a:r>
                        <a:rPr lang="en-US" sz="1200" u="none" strike="noStrike" dirty="0" smtClean="0">
                          <a:effectLst/>
                        </a:rPr>
                        <a:t>DAERAH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DI YOGYAKARTA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</a:t>
                      </a:r>
                      <a:r>
                        <a:rPr lang="en-US" sz="1200" u="none" strike="noStrike" dirty="0" smtClean="0">
                          <a:effectLst/>
                        </a:rPr>
                        <a:t>KOTA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YOGYAKARTA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 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              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KULON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PROGO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 -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 -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SLEMAN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BANTUL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 -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 -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GUNUNG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KIDUL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 -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7468"/>
              </p:ext>
            </p:extLst>
          </p:nvPr>
        </p:nvGraphicFramePr>
        <p:xfrm>
          <a:off x="1187624" y="3075806"/>
          <a:ext cx="7499350" cy="17864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3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Daerah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Komitmen</a:t>
                      </a:r>
                      <a:r>
                        <a:rPr lang="en-US" sz="1400" b="1" u="none" strike="noStrike" dirty="0">
                          <a:effectLst/>
                        </a:rPr>
                        <a:t> PPG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Aturan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br>
                        <a:rPr lang="en-US" sz="1400" b="1" u="none" strike="noStrike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PPG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Terbentuk</a:t>
                      </a:r>
                      <a:r>
                        <a:rPr lang="en-US" sz="1400" b="1" u="none" strike="noStrike" dirty="0">
                          <a:effectLst/>
                        </a:rPr>
                        <a:t> UPG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Pelaporan</a:t>
                      </a:r>
                      <a:r>
                        <a:rPr lang="en-US" sz="1400" b="1" u="none" strike="noStrike" dirty="0">
                          <a:effectLst/>
                        </a:rPr>
                        <a:t> 2017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100" b="1" u="none" strike="noStrike" dirty="0" smtClean="0">
                          <a:effectLst/>
                        </a:rPr>
                        <a:t> Daerah DI</a:t>
                      </a:r>
                      <a:r>
                        <a:rPr lang="en-US" sz="1100" b="1" u="none" strike="noStrike" dirty="0">
                          <a:effectLst/>
                        </a:rPr>
                        <a:t>. Yogyakarta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-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-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-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100" b="1" u="none" strike="noStrike" dirty="0" smtClean="0">
                          <a:effectLst/>
                        </a:rPr>
                        <a:t> Kota </a:t>
                      </a:r>
                      <a:r>
                        <a:rPr lang="en-US" sz="1100" b="1" u="none" strike="noStrike" dirty="0">
                          <a:effectLst/>
                        </a:rPr>
                        <a:t>Yogyakarta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√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√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Kabupaten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Bantul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√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 -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 -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 -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Kabupaten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Sleman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-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-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-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Kabupaten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Gunung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Kidul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-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-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 smtClean="0">
                          <a:effectLst/>
                        </a:rPr>
                        <a:t>Pemerintah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Kabupaten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Kulon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Progo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√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 - 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-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844" marR="8844" marT="88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43607" y="4083918"/>
            <a:ext cx="7749203" cy="280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4888498"/>
            <a:ext cx="1989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Sumber</a:t>
            </a:r>
            <a:r>
              <a:rPr lang="en-US" sz="1000" i="1" dirty="0" smtClean="0"/>
              <a:t> : </a:t>
            </a:r>
            <a:r>
              <a:rPr lang="en-US" sz="1000" i="1" dirty="0" err="1" smtClean="0"/>
              <a:t>Direktorat</a:t>
            </a:r>
            <a:r>
              <a:rPr lang="en-US" sz="1000" i="1" dirty="0" smtClean="0"/>
              <a:t> Gratifikasi KPK</a:t>
            </a:r>
            <a:endParaRPr lang="en-US" sz="10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1043608" y="2499742"/>
            <a:ext cx="7749203" cy="2434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 Standar KPK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713" r="76404" b="85435"/>
          <a:stretch/>
        </p:blipFill>
        <p:spPr>
          <a:xfrm>
            <a:off x="8149039" y="5944"/>
            <a:ext cx="994961" cy="3226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8000"/>
              </p:ext>
            </p:extLst>
          </p:nvPr>
        </p:nvGraphicFramePr>
        <p:xfrm>
          <a:off x="1403648" y="1419622"/>
          <a:ext cx="6745390" cy="27363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Pemerintah</a:t>
                      </a:r>
                      <a:r>
                        <a:rPr lang="en-US" sz="1600" b="1" u="none" strike="noStrike" dirty="0">
                          <a:effectLst/>
                        </a:rPr>
                        <a:t> Daerah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Kapabilitas</a:t>
                      </a:r>
                      <a:r>
                        <a:rPr lang="en-US" sz="1600" b="1" u="none" strike="noStrike" dirty="0">
                          <a:effectLst/>
                        </a:rPr>
                        <a:t> APIP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Maturitas</a:t>
                      </a:r>
                      <a:r>
                        <a:rPr lang="en-US" sz="1600" b="1" u="none" strike="noStrike" dirty="0">
                          <a:effectLst/>
                        </a:rPr>
                        <a:t> SPIP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LAKIP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</a:rPr>
                        <a:t>Opini</a:t>
                      </a:r>
                      <a:r>
                        <a:rPr lang="en-US" sz="1600" b="1" u="none" strike="noStrike" dirty="0">
                          <a:effectLst/>
                        </a:rPr>
                        <a:t> BPK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Daerah Istimewa Yogyakarta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 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3,39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WTP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Kota Yogyakarta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WTP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Kab. Bantul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 DC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3,17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WTP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Kab. Sleman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 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WTP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Kab. Kulon Progo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3,20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WTP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Kab. Gunungkidul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 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WTP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86" marR="7286" marT="728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35606"/>
            <a:ext cx="5831106" cy="71779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PENILAIAN PEMDA SE-DIY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45719" y="2784884"/>
            <a:ext cx="72008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1640" y="4155926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 smtClean="0"/>
              <a:t>Sumber</a:t>
            </a:r>
            <a:r>
              <a:rPr lang="en-US" sz="1100" i="1" dirty="0" smtClean="0"/>
              <a:t> : BPKP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183188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t="43619" r="62871" b="32560"/>
          <a:stretch/>
        </p:blipFill>
        <p:spPr bwMode="auto">
          <a:xfrm>
            <a:off x="5819986" y="126036"/>
            <a:ext cx="25779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9"/>
          <p:cNvSpPr txBox="1">
            <a:spLocks/>
          </p:cNvSpPr>
          <p:nvPr/>
        </p:nvSpPr>
        <p:spPr>
          <a:xfrm>
            <a:off x="923169" y="61730"/>
            <a:ext cx="3892161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KOMITMEN DIY BERANTAS KORUPSI (28 FEBRUARI 2018)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44956" r="62976" b="32157"/>
          <a:stretch/>
        </p:blipFill>
        <p:spPr bwMode="auto">
          <a:xfrm>
            <a:off x="5819986" y="3438404"/>
            <a:ext cx="2592288" cy="1578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43574" r="62792" b="31769"/>
          <a:stretch/>
        </p:blipFill>
        <p:spPr bwMode="auto">
          <a:xfrm>
            <a:off x="5819986" y="1782220"/>
            <a:ext cx="25779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10778" b="21106"/>
          <a:stretch/>
        </p:blipFill>
        <p:spPr bwMode="auto">
          <a:xfrm>
            <a:off x="1043608" y="1635646"/>
            <a:ext cx="4752528" cy="2101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620001" y="168730"/>
            <a:ext cx="1404257" cy="100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867" y="756356"/>
            <a:ext cx="9064978" cy="3578577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6904" y="2233961"/>
            <a:ext cx="2141509" cy="995496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28594" algn="ctr"/>
            <a:r>
              <a:rPr lang="en-US" b="1" dirty="0" err="1" smtClean="0"/>
              <a:t>Penguatan</a:t>
            </a:r>
            <a:r>
              <a:rPr lang="en-US" b="1" dirty="0" smtClean="0"/>
              <a:t> </a:t>
            </a:r>
          </a:p>
          <a:p>
            <a:pPr marL="228594" algn="ctr"/>
            <a:r>
              <a:rPr lang="en-US" b="1" dirty="0" smtClean="0"/>
              <a:t>APIP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6841723" y="1204747"/>
            <a:ext cx="1953030" cy="950627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b="1" dirty="0" smtClean="0"/>
              <a:t>PTSP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835379" y="1220011"/>
            <a:ext cx="1953030" cy="980888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74621" algn="ctr"/>
            <a:r>
              <a:rPr lang="en-US" b="1" dirty="0" smtClean="0">
                <a:solidFill>
                  <a:schemeClr val="bg1"/>
                </a:solidFill>
              </a:rPr>
              <a:t>E-Planning</a:t>
            </a:r>
          </a:p>
          <a:p>
            <a:pPr marL="174621" algn="ctr"/>
            <a:r>
              <a:rPr lang="en-US" b="1" dirty="0" smtClean="0">
                <a:solidFill>
                  <a:schemeClr val="bg1"/>
                </a:solidFill>
              </a:rPr>
              <a:t>E-Budgeting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7689" y="1236139"/>
            <a:ext cx="1953030" cy="950627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119060" algn="ctr"/>
            <a:r>
              <a:rPr lang="en-US" b="1" dirty="0" err="1" smtClean="0"/>
              <a:t>Pengadaan</a:t>
            </a:r>
            <a:endParaRPr lang="en-US" b="1" dirty="0"/>
          </a:p>
          <a:p>
            <a:pPr marL="228594" algn="ctr"/>
            <a:r>
              <a:rPr lang="en-US" b="1" dirty="0" err="1" smtClean="0"/>
              <a:t>Barang</a:t>
            </a:r>
            <a:r>
              <a:rPr lang="en-US" b="1" dirty="0" smtClean="0"/>
              <a:t> &amp; </a:t>
            </a:r>
            <a:r>
              <a:rPr lang="en-US" b="1" dirty="0" err="1" smtClean="0"/>
              <a:t>Jasa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3749469" y="2233962"/>
            <a:ext cx="2031250" cy="968447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28594" algn="ctr"/>
            <a:r>
              <a:rPr lang="en-US" b="1" dirty="0" smtClean="0"/>
              <a:t>      </a:t>
            </a:r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</a:p>
          <a:p>
            <a:pPr marL="228594" algn="ctr"/>
            <a:r>
              <a:rPr lang="en-US" b="1" dirty="0" smtClean="0"/>
              <a:t>ASN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1A80-71A1-416E-9AD2-F2A4A16A448D}" type="slidenum">
              <a:rPr lang="id-ID" smtClean="0"/>
              <a:t>13</a:t>
            </a:fld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135471" y="1220014"/>
            <a:ext cx="1072445" cy="95062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3169192" y="1236139"/>
            <a:ext cx="1072445" cy="95062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6186972" y="1193458"/>
            <a:ext cx="1072445" cy="95062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90003" y="2261012"/>
            <a:ext cx="1072445" cy="96844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13252" y="2233962"/>
            <a:ext cx="1072445" cy="96844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39622" y="49274"/>
            <a:ext cx="944470" cy="1056282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15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8058" y="49275"/>
            <a:ext cx="2074541" cy="523220"/>
          </a:xfrm>
          <a:prstGeom prst="rect">
            <a:avLst/>
          </a:prstGeom>
          <a:solidFill>
            <a:schemeClr val="tx1"/>
          </a:solidFill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PROGRAM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08053" y="588688"/>
            <a:ext cx="207454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KORSUPGAH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70010" y="2186764"/>
            <a:ext cx="1824745" cy="1015644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82568" algn="ctr"/>
            <a:r>
              <a:rPr lang="en-US" b="1" dirty="0" smtClean="0"/>
              <a:t>Pendapatan</a:t>
            </a:r>
          </a:p>
        </p:txBody>
      </p:sp>
      <p:sp>
        <p:nvSpPr>
          <p:cNvPr id="18" name="Oval 17"/>
          <p:cNvSpPr/>
          <p:nvPr/>
        </p:nvSpPr>
        <p:spPr>
          <a:xfrm>
            <a:off x="6271713" y="2200902"/>
            <a:ext cx="1072445" cy="96844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7786" y="3273406"/>
            <a:ext cx="2141509" cy="988951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28594" algn="ctr"/>
            <a:r>
              <a:rPr lang="en-US" b="1" dirty="0" smtClean="0"/>
              <a:t>Dana </a:t>
            </a:r>
            <a:r>
              <a:rPr lang="en-US" b="1" dirty="0" err="1" smtClean="0"/>
              <a:t>Desa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760352" y="3246357"/>
            <a:ext cx="2031250" cy="988951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28594" algn="ctr"/>
            <a:r>
              <a:rPr lang="en-US" b="1" dirty="0" smtClean="0"/>
              <a:t>      </a:t>
            </a:r>
            <a:r>
              <a:rPr lang="en-US" b="1" dirty="0" err="1" smtClean="0"/>
              <a:t>Barang</a:t>
            </a:r>
            <a:r>
              <a:rPr lang="en-US" b="1" dirty="0" smtClean="0"/>
              <a:t> </a:t>
            </a:r>
            <a:r>
              <a:rPr lang="en-US" b="1" dirty="0" err="1" smtClean="0"/>
              <a:t>Milik</a:t>
            </a:r>
            <a:endParaRPr lang="en-US" b="1" dirty="0"/>
          </a:p>
          <a:p>
            <a:pPr marL="228594" algn="ctr"/>
            <a:r>
              <a:rPr lang="en-US" b="1" dirty="0" smtClean="0"/>
              <a:t>Daerah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100889" y="3273406"/>
            <a:ext cx="1072445" cy="98895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3224134" y="3246357"/>
            <a:ext cx="1072445" cy="98895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80895" y="3246357"/>
            <a:ext cx="1824745" cy="988951"/>
          </a:xfrm>
          <a:prstGeom prst="rect">
            <a:avLst/>
          </a:prstGeom>
          <a:scene3d>
            <a:camera prst="orthographicFront"/>
            <a:lightRig rig="threePt" dir="t">
              <a:rot lat="0" lon="0" rev="3600000"/>
            </a:lightRig>
          </a:scene3d>
          <a:sp3d extrusionH="50800">
            <a:bevelT w="9525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28594" algn="ctr"/>
            <a:r>
              <a:rPr lang="en-US" b="1" dirty="0" err="1" smtClean="0"/>
              <a:t>Sektor</a:t>
            </a:r>
            <a:r>
              <a:rPr lang="en-US" b="1" dirty="0" smtClean="0"/>
              <a:t> </a:t>
            </a:r>
          </a:p>
          <a:p>
            <a:pPr marL="228594" algn="ctr"/>
            <a:r>
              <a:rPr lang="en-US" b="1" dirty="0" err="1" smtClean="0"/>
              <a:t>Strategis</a:t>
            </a:r>
            <a:endParaRPr lang="en-US" b="1" dirty="0" smtClean="0"/>
          </a:p>
        </p:txBody>
      </p:sp>
      <p:sp>
        <p:nvSpPr>
          <p:cNvPr id="38" name="Oval 37"/>
          <p:cNvSpPr/>
          <p:nvPr/>
        </p:nvSpPr>
        <p:spPr>
          <a:xfrm>
            <a:off x="6282595" y="3235068"/>
            <a:ext cx="1072445" cy="98895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8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9</a:t>
            </a:r>
          </a:p>
        </p:txBody>
      </p:sp>
      <p:pic>
        <p:nvPicPr>
          <p:cNvPr id="41" name="Picture 40" descr="BG Standar KPK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713" r="76404" b="85435"/>
          <a:stretch/>
        </p:blipFill>
        <p:spPr>
          <a:xfrm>
            <a:off x="44986" y="7926"/>
            <a:ext cx="1326614" cy="43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5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676400" y="211735"/>
            <a:ext cx="5831106" cy="71779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PENGELOLAAN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APBD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1203" r="14319"/>
          <a:stretch/>
        </p:blipFill>
        <p:spPr bwMode="auto">
          <a:xfrm>
            <a:off x="971600" y="1113614"/>
            <a:ext cx="3474720" cy="268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170641"/>
            <a:ext cx="3581400" cy="369328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03" tIns="45702" rIns="91403" bIns="45702" rtlCol="0">
            <a:spAutoFit/>
          </a:bodyPr>
          <a:lstStyle/>
          <a:p>
            <a:pPr marL="171382" indent="-171382">
              <a:buFont typeface="Wingdings" pitchFamily="2" charset="2"/>
              <a:buChar char="q"/>
            </a:pPr>
            <a:r>
              <a:rPr lang="en-US" b="1" dirty="0" err="1" smtClean="0"/>
              <a:t>Terdokumentasinya</a:t>
            </a:r>
            <a:r>
              <a:rPr lang="en-US" b="1" dirty="0" smtClean="0"/>
              <a:t> </a:t>
            </a:r>
            <a:r>
              <a:rPr lang="en-US" b="1" dirty="0" err="1" smtClean="0"/>
              <a:t>Tahapan</a:t>
            </a:r>
            <a:r>
              <a:rPr lang="en-US" b="1" dirty="0" smtClean="0"/>
              <a:t> </a:t>
            </a:r>
            <a:r>
              <a:rPr lang="en-US" b="1" dirty="0" err="1" smtClean="0"/>
              <a:t>Perencanaan</a:t>
            </a:r>
            <a:r>
              <a:rPr lang="en-US" b="1" dirty="0" smtClean="0"/>
              <a:t> (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Musrenbag</a:t>
            </a:r>
            <a:r>
              <a:rPr lang="en-US" b="1" dirty="0" smtClean="0"/>
              <a:t>, </a:t>
            </a:r>
            <a:r>
              <a:rPr lang="en-US" b="1" dirty="0" err="1" smtClean="0"/>
              <a:t>Pokir</a:t>
            </a:r>
            <a:r>
              <a:rPr lang="en-US" b="1" dirty="0" smtClean="0"/>
              <a:t> DPRD </a:t>
            </a:r>
            <a:r>
              <a:rPr lang="en-US" b="1" dirty="0" err="1" smtClean="0"/>
              <a:t>dan</a:t>
            </a:r>
            <a:r>
              <a:rPr lang="en-US" b="1" dirty="0" smtClean="0"/>
              <a:t> Forum SKPD).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smtClean="0"/>
              <a:t>Program </a:t>
            </a:r>
            <a:r>
              <a:rPr lang="en-US" b="1" dirty="0" err="1" smtClean="0"/>
              <a:t>kegiatan</a:t>
            </a:r>
            <a:r>
              <a:rPr lang="en-US" b="1" dirty="0" smtClean="0"/>
              <a:t> RKPD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Renja</a:t>
            </a:r>
            <a:r>
              <a:rPr lang="en-US" b="1" dirty="0" smtClean="0"/>
              <a:t> SKPD </a:t>
            </a:r>
            <a:r>
              <a:rPr lang="en-US" b="1" dirty="0" err="1" smtClean="0"/>
              <a:t>mengacu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RPJMD.</a:t>
            </a:r>
            <a:endParaRPr lang="en-US" b="1" dirty="0"/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err="1" smtClean="0"/>
              <a:t>Terdapat</a:t>
            </a:r>
            <a:r>
              <a:rPr lang="en-US" b="1" dirty="0" smtClean="0"/>
              <a:t> </a:t>
            </a:r>
            <a:r>
              <a:rPr lang="en-US" b="1" dirty="0" err="1" smtClean="0"/>
              <a:t>Fitur</a:t>
            </a:r>
            <a:r>
              <a:rPr lang="en-US" b="1" dirty="0" smtClean="0"/>
              <a:t> </a:t>
            </a:r>
            <a:r>
              <a:rPr lang="en-US" b="1" dirty="0"/>
              <a:t>SSH </a:t>
            </a:r>
            <a:r>
              <a:rPr lang="en-US" b="1" dirty="0" smtClean="0"/>
              <a:t>, HSPK </a:t>
            </a:r>
            <a:r>
              <a:rPr lang="en-US" b="1" dirty="0" err="1" smtClean="0"/>
              <a:t>dan</a:t>
            </a:r>
            <a:r>
              <a:rPr lang="en-US" b="1" dirty="0" smtClean="0"/>
              <a:t> ASB.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err="1" smtClean="0"/>
              <a:t>Terdapat</a:t>
            </a:r>
            <a:r>
              <a:rPr lang="en-US" b="1" dirty="0" smtClean="0"/>
              <a:t> </a:t>
            </a:r>
            <a:r>
              <a:rPr lang="en-US" b="1" dirty="0" err="1" smtClean="0"/>
              <a:t>fitur</a:t>
            </a:r>
            <a:r>
              <a:rPr lang="en-US" b="1" dirty="0" smtClean="0"/>
              <a:t> e-</a:t>
            </a:r>
            <a:r>
              <a:rPr lang="en-US" b="1" dirty="0" err="1" smtClean="0"/>
              <a:t>pokir</a:t>
            </a:r>
            <a:r>
              <a:rPr lang="en-US" b="1" dirty="0" smtClean="0"/>
              <a:t>/e-reses,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anggota</a:t>
            </a:r>
            <a:r>
              <a:rPr lang="en-US" b="1" dirty="0" smtClean="0"/>
              <a:t> DPRD </a:t>
            </a:r>
            <a:r>
              <a:rPr lang="en-US" b="1" dirty="0" err="1" smtClean="0"/>
              <a:t>memiliki</a:t>
            </a:r>
            <a:r>
              <a:rPr lang="en-US" b="1" dirty="0" smtClean="0"/>
              <a:t> user ID</a:t>
            </a:r>
            <a:endParaRPr lang="en-US" b="1" dirty="0"/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err="1" smtClean="0"/>
              <a:t>Terintegrasi</a:t>
            </a:r>
            <a:r>
              <a:rPr lang="en-US" b="1" dirty="0" smtClean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ntara</a:t>
            </a:r>
            <a:r>
              <a:rPr lang="en-US" b="1" dirty="0" smtClean="0"/>
              <a:t> </a:t>
            </a:r>
            <a:r>
              <a:rPr lang="en-US" b="1" dirty="0"/>
              <a:t>e-planning </a:t>
            </a:r>
            <a:r>
              <a:rPr lang="en-US" b="1" dirty="0" smtClean="0"/>
              <a:t>dg </a:t>
            </a:r>
            <a:r>
              <a:rPr lang="en-US" b="1" dirty="0"/>
              <a:t>e-budgeting (SIPKD</a:t>
            </a:r>
            <a:r>
              <a:rPr lang="en-US" b="1" dirty="0" smtClean="0"/>
              <a:t>).</a:t>
            </a:r>
            <a:endParaRPr lang="en-US" b="1" dirty="0"/>
          </a:p>
        </p:txBody>
      </p:sp>
      <p:pic>
        <p:nvPicPr>
          <p:cNvPr id="8" name="Picture 7" descr="BG Standar KPK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713" r="76404" b="85435"/>
          <a:stretch/>
        </p:blipFill>
        <p:spPr>
          <a:xfrm>
            <a:off x="8149039" y="5944"/>
            <a:ext cx="994961" cy="32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8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22" name="Elbow Connector 4421"/>
          <p:cNvCxnSpPr/>
          <p:nvPr/>
        </p:nvCxnSpPr>
        <p:spPr>
          <a:xfrm>
            <a:off x="3102791" y="1683194"/>
            <a:ext cx="1043907" cy="560879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8" name="Заголовок 9"/>
          <p:cNvSpPr txBox="1">
            <a:spLocks/>
          </p:cNvSpPr>
          <p:nvPr/>
        </p:nvSpPr>
        <p:spPr>
          <a:xfrm>
            <a:off x="3102791" y="155254"/>
            <a:ext cx="6578286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2D1E2F"/>
                </a:solidFill>
                <a:latin typeface="Calibri"/>
              </a:rPr>
              <a:t>Penyelenggaraan</a:t>
            </a:r>
            <a:r>
              <a:rPr lang="en-US" sz="3000" b="1" dirty="0" smtClean="0">
                <a:solidFill>
                  <a:srgbClr val="2D1E2F"/>
                </a:solidFill>
                <a:latin typeface="Calibri"/>
              </a:rPr>
              <a:t> PTSP</a:t>
            </a:r>
            <a:endParaRPr lang="en-US" sz="3000" b="1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220" name="Rectangle 2219"/>
          <p:cNvSpPr/>
          <p:nvPr/>
        </p:nvSpPr>
        <p:spPr>
          <a:xfrm>
            <a:off x="5591329" y="1124409"/>
            <a:ext cx="3462930" cy="117724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marL="171450" indent="-171450" defTabSz="685766">
              <a:buFont typeface="Arial" pitchFamily="34" charset="0"/>
              <a:buChar char="•"/>
            </a:pPr>
            <a:r>
              <a:rPr lang="en-AU" sz="1200" dirty="0" err="1" smtClean="0">
                <a:solidFill>
                  <a:prstClr val="black"/>
                </a:solidFill>
              </a:rPr>
              <a:t>Peraturan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Kepala</a:t>
            </a:r>
            <a:r>
              <a:rPr lang="en-AU" sz="1200" dirty="0" smtClean="0">
                <a:solidFill>
                  <a:prstClr val="black"/>
                </a:solidFill>
              </a:rPr>
              <a:t> Daerah </a:t>
            </a:r>
            <a:r>
              <a:rPr lang="en-AU" sz="1200" dirty="0" err="1" smtClean="0">
                <a:solidFill>
                  <a:prstClr val="black"/>
                </a:solidFill>
              </a:rPr>
              <a:t>tentang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pelimpahan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kewenangan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seluruh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izin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dan</a:t>
            </a:r>
            <a:r>
              <a:rPr lang="en-AU" sz="1200" dirty="0" smtClean="0">
                <a:solidFill>
                  <a:prstClr val="black"/>
                </a:solidFill>
              </a:rPr>
              <a:t> non </a:t>
            </a:r>
            <a:r>
              <a:rPr lang="en-AU" sz="1200" dirty="0" err="1" smtClean="0">
                <a:solidFill>
                  <a:prstClr val="black"/>
                </a:solidFill>
              </a:rPr>
              <a:t>izin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ke</a:t>
            </a:r>
            <a:r>
              <a:rPr lang="en-AU" sz="1200" dirty="0" smtClean="0">
                <a:solidFill>
                  <a:prstClr val="black"/>
                </a:solidFill>
              </a:rPr>
              <a:t> DPMPTSP</a:t>
            </a:r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AU" sz="1200" dirty="0" smtClean="0">
                <a:solidFill>
                  <a:prstClr val="black"/>
                </a:solidFill>
              </a:rPr>
              <a:t>SOP </a:t>
            </a:r>
            <a:r>
              <a:rPr lang="en-AU" sz="1200" dirty="0" err="1" smtClean="0">
                <a:solidFill>
                  <a:prstClr val="black"/>
                </a:solidFill>
              </a:rPr>
              <a:t>Perizinan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Terintergrasi</a:t>
            </a:r>
            <a:r>
              <a:rPr lang="en-AU" sz="1200" dirty="0" smtClean="0">
                <a:solidFill>
                  <a:prstClr val="black"/>
                </a:solidFill>
              </a:rPr>
              <a:t> : </a:t>
            </a:r>
            <a:r>
              <a:rPr lang="en-AU" sz="1200" dirty="0" err="1" smtClean="0">
                <a:solidFill>
                  <a:prstClr val="black"/>
                </a:solidFill>
              </a:rPr>
              <a:t>memuat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selurh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tahapan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perizinan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mulai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dari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permohonan</a:t>
            </a:r>
            <a:r>
              <a:rPr lang="en-AU" sz="1200" dirty="0" smtClean="0">
                <a:solidFill>
                  <a:prstClr val="black"/>
                </a:solidFill>
              </a:rPr>
              <a:t>, </a:t>
            </a:r>
            <a:r>
              <a:rPr lang="en-AU" sz="1200" dirty="0" err="1" smtClean="0">
                <a:solidFill>
                  <a:prstClr val="black"/>
                </a:solidFill>
              </a:rPr>
              <a:t>rekomendasi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sampai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dengan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terbitnya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izin</a:t>
            </a:r>
            <a:r>
              <a:rPr lang="en-AU" sz="1200" dirty="0" smtClean="0">
                <a:solidFill>
                  <a:prstClr val="black"/>
                </a:solidFill>
              </a:rPr>
              <a:t>.</a:t>
            </a:r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AU" sz="1200" dirty="0" err="1" smtClean="0">
                <a:solidFill>
                  <a:prstClr val="black"/>
                </a:solidFill>
              </a:rPr>
              <a:t>Kode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Etik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endParaRPr lang="en-AU" sz="1200" dirty="0">
              <a:solidFill>
                <a:prstClr val="black"/>
              </a:solidFill>
            </a:endParaRPr>
          </a:p>
        </p:txBody>
      </p:sp>
      <p:grpSp>
        <p:nvGrpSpPr>
          <p:cNvPr id="2252" name="Group 2251"/>
          <p:cNvGrpSpPr/>
          <p:nvPr/>
        </p:nvGrpSpPr>
        <p:grpSpPr>
          <a:xfrm>
            <a:off x="3375854" y="675333"/>
            <a:ext cx="2422291" cy="3115720"/>
            <a:chOff x="5048467" y="4792756"/>
            <a:chExt cx="2858796" cy="4147232"/>
          </a:xfrm>
        </p:grpSpPr>
        <p:sp>
          <p:nvSpPr>
            <p:cNvPr id="2253" name="Freeform 59"/>
            <p:cNvSpPr>
              <a:spLocks noChangeArrowheads="1"/>
            </p:cNvSpPr>
            <p:nvPr/>
          </p:nvSpPr>
          <p:spPr bwMode="auto">
            <a:xfrm>
              <a:off x="5048467" y="5747916"/>
              <a:ext cx="2858796" cy="31920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509 0 0"/>
                <a:gd name="G7" fmla="+- 2408 0 0"/>
                <a:gd name="G8" fmla="+- 2313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1 0 0"/>
                <a:gd name="G48" fmla="+- 1 0 0"/>
                <a:gd name="G49" fmla="+- 1 0 0"/>
                <a:gd name="G50" fmla="+- 1 0 0"/>
                <a:gd name="G51" fmla="+- 1 0 0"/>
                <a:gd name="G52" fmla="+- 1 0 0"/>
                <a:gd name="G53" fmla="+- 1 0 0"/>
                <a:gd name="G54" fmla="+- 1 0 0"/>
                <a:gd name="G55" fmla="+- 1 0 0"/>
                <a:gd name="G56" fmla="+- 1 0 0"/>
                <a:gd name="G57" fmla="*/ 1 0 0"/>
                <a:gd name="T0" fmla="*/ 2315 256 1"/>
                <a:gd name="T1" fmla="*/ 0 256 1"/>
                <a:gd name="G58" fmla="+- 0 T0 T1"/>
                <a:gd name="G59" fmla="sin G57 G58"/>
                <a:gd name="G60" fmla="*/ 1 0 0"/>
                <a:gd name="T2" fmla="*/ 2410 256 1"/>
                <a:gd name="T3" fmla="*/ 0 256 1"/>
                <a:gd name="G61" fmla="+- 0 T2 T3"/>
                <a:gd name="G62" fmla="sin G60 G61"/>
                <a:gd name="G63" fmla="*/ 1 0 0"/>
                <a:gd name="T4" fmla="*/ 2511 256 1"/>
                <a:gd name="T5" fmla="*/ 0 256 1"/>
                <a:gd name="G64" fmla="+- 0 T4 T5"/>
                <a:gd name="G65" fmla="sin G63 G64"/>
                <a:gd name="G66" fmla="+- 1 0 0"/>
                <a:gd name="G67" fmla="+- 1 0 0"/>
                <a:gd name="T6" fmla="*/ 471 w 2314"/>
                <a:gd name="T7" fmla="*/ 585 h 2586"/>
                <a:gd name="T8" fmla="*/ 471 w 2314"/>
                <a:gd name="T9" fmla="*/ 585 h 2586"/>
                <a:gd name="T10" fmla="*/ 53 w 2314"/>
                <a:gd name="T11" fmla="*/ 584 h 2586"/>
                <a:gd name="T12" fmla="*/ 0 w 2314"/>
                <a:gd name="T13" fmla="*/ 545 h 2586"/>
                <a:gd name="T14" fmla="*/ 11 w 2314"/>
                <a:gd name="T15" fmla="*/ 507 h 2586"/>
                <a:gd name="T16" fmla="*/ 183 w 2314"/>
                <a:gd name="T17" fmla="*/ 224 h 2586"/>
                <a:gd name="T18" fmla="*/ 183 w 2314"/>
                <a:gd name="T19" fmla="*/ 40 h 2586"/>
                <a:gd name="T20" fmla="*/ 165 w 2314"/>
                <a:gd name="T21" fmla="*/ 7 h 2586"/>
                <a:gd name="T22" fmla="*/ 178 w 2314"/>
                <a:gd name="T23" fmla="*/ 1 h 2586"/>
                <a:gd name="T24" fmla="*/ 180 w 2314"/>
                <a:gd name="T25" fmla="*/ 1 h 2586"/>
                <a:gd name="T26" fmla="*/ 188 w 2314"/>
                <a:gd name="T27" fmla="*/ 0 h 2586"/>
                <a:gd name="T28" fmla="*/ 199 w 2314"/>
                <a:gd name="T29" fmla="*/ 1 h 2586"/>
                <a:gd name="T30" fmla="*/ 327 w 2314"/>
                <a:gd name="T31" fmla="*/ 1 h 2586"/>
                <a:gd name="T32" fmla="*/ 338 w 2314"/>
                <a:gd name="T33" fmla="*/ 0 h 2586"/>
                <a:gd name="T34" fmla="*/ 345 w 2314"/>
                <a:gd name="T35" fmla="*/ 1 h 2586"/>
                <a:gd name="T36" fmla="*/ 347 w 2314"/>
                <a:gd name="T37" fmla="*/ 1 h 2586"/>
                <a:gd name="T38" fmla="*/ 361 w 2314"/>
                <a:gd name="T39" fmla="*/ 8 h 2586"/>
                <a:gd name="T40" fmla="*/ 343 w 2314"/>
                <a:gd name="T41" fmla="*/ 40 h 2586"/>
                <a:gd name="T42" fmla="*/ 342 w 2314"/>
                <a:gd name="T43" fmla="*/ 224 h 2586"/>
                <a:gd name="T44" fmla="*/ 513 w 2314"/>
                <a:gd name="T45" fmla="*/ 508 h 2586"/>
                <a:gd name="T46" fmla="*/ 524 w 2314"/>
                <a:gd name="T47" fmla="*/ 545 h 2586"/>
                <a:gd name="T48" fmla="*/ 471 w 2314"/>
                <a:gd name="T49" fmla="*/ 585 h 2586"/>
              </a:gdLst>
              <a:ahLst/>
              <a:cxnLst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4" h="2586">
                  <a:moveTo>
                    <a:pt x="2082" y="2585"/>
                  </a:moveTo>
                  <a:lnTo>
                    <a:pt x="2082" y="2585"/>
                  </a:lnTo>
                  <a:cubicBezTo>
                    <a:pt x="232" y="2583"/>
                    <a:pt x="232" y="2583"/>
                    <a:pt x="232" y="2583"/>
                  </a:cubicBezTo>
                  <a:cubicBezTo>
                    <a:pt x="97" y="2583"/>
                    <a:pt x="0" y="2509"/>
                    <a:pt x="0" y="2408"/>
                  </a:cubicBezTo>
                  <a:cubicBezTo>
                    <a:pt x="0" y="2313"/>
                    <a:pt x="43" y="2251"/>
                    <a:pt x="49" y="2242"/>
                  </a:cubicBezTo>
                  <a:cubicBezTo>
                    <a:pt x="806" y="990"/>
                    <a:pt x="806" y="990"/>
                    <a:pt x="806" y="990"/>
                  </a:cubicBezTo>
                  <a:cubicBezTo>
                    <a:pt x="807" y="178"/>
                    <a:pt x="807" y="178"/>
                    <a:pt x="807" y="178"/>
                  </a:cubicBezTo>
                  <a:cubicBezTo>
                    <a:pt x="738" y="110"/>
                    <a:pt x="715" y="65"/>
                    <a:pt x="728" y="32"/>
                  </a:cubicBezTo>
                  <a:cubicBezTo>
                    <a:pt x="731" y="22"/>
                    <a:pt x="747" y="4"/>
                    <a:pt x="785" y="4"/>
                  </a:cubicBezTo>
                  <a:cubicBezTo>
                    <a:pt x="789" y="4"/>
                    <a:pt x="792" y="4"/>
                    <a:pt x="794" y="4"/>
                  </a:cubicBezTo>
                  <a:cubicBezTo>
                    <a:pt x="804" y="2"/>
                    <a:pt x="816" y="0"/>
                    <a:pt x="829" y="0"/>
                  </a:cubicBezTo>
                  <a:cubicBezTo>
                    <a:pt x="851" y="0"/>
                    <a:pt x="872" y="4"/>
                    <a:pt x="878" y="4"/>
                  </a:cubicBezTo>
                  <a:cubicBezTo>
                    <a:pt x="1442" y="4"/>
                    <a:pt x="1442" y="4"/>
                    <a:pt x="1442" y="4"/>
                  </a:cubicBezTo>
                  <a:cubicBezTo>
                    <a:pt x="1449" y="4"/>
                    <a:pt x="1469" y="0"/>
                    <a:pt x="1491" y="0"/>
                  </a:cubicBezTo>
                  <a:cubicBezTo>
                    <a:pt x="1505" y="0"/>
                    <a:pt x="1516" y="2"/>
                    <a:pt x="1525" y="4"/>
                  </a:cubicBezTo>
                  <a:cubicBezTo>
                    <a:pt x="1528" y="4"/>
                    <a:pt x="1532" y="4"/>
                    <a:pt x="1533" y="4"/>
                  </a:cubicBezTo>
                  <a:cubicBezTo>
                    <a:pt x="1574" y="4"/>
                    <a:pt x="1587" y="22"/>
                    <a:pt x="1592" y="34"/>
                  </a:cubicBezTo>
                  <a:cubicBezTo>
                    <a:pt x="1606" y="66"/>
                    <a:pt x="1582" y="110"/>
                    <a:pt x="1513" y="178"/>
                  </a:cubicBezTo>
                  <a:cubicBezTo>
                    <a:pt x="1511" y="990"/>
                    <a:pt x="1511" y="990"/>
                    <a:pt x="1511" y="990"/>
                  </a:cubicBezTo>
                  <a:cubicBezTo>
                    <a:pt x="2264" y="2244"/>
                    <a:pt x="2264" y="2244"/>
                    <a:pt x="2264" y="2244"/>
                  </a:cubicBezTo>
                  <a:cubicBezTo>
                    <a:pt x="2271" y="2254"/>
                    <a:pt x="2313" y="2315"/>
                    <a:pt x="2313" y="2410"/>
                  </a:cubicBezTo>
                  <a:cubicBezTo>
                    <a:pt x="2313" y="2511"/>
                    <a:pt x="2215" y="2585"/>
                    <a:pt x="2082" y="2585"/>
                  </a:cubicBezTo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371258">
                <a:defRPr/>
              </a:pPr>
              <a:endParaRPr lang="en-US" sz="2700" kern="0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2254" name="Freeform 60"/>
            <p:cNvSpPr>
              <a:spLocks noChangeArrowheads="1"/>
            </p:cNvSpPr>
            <p:nvPr/>
          </p:nvSpPr>
          <p:spPr bwMode="auto">
            <a:xfrm>
              <a:off x="5239782" y="7251032"/>
              <a:ext cx="2503496" cy="158510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04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T0" fmla="*/ 161 w 2027"/>
                <a:gd name="T1" fmla="*/ 0 h 1287"/>
                <a:gd name="T2" fmla="*/ 161 w 2027"/>
                <a:gd name="T3" fmla="*/ 0 h 1287"/>
                <a:gd name="T4" fmla="*/ 11 w 2027"/>
                <a:gd name="T5" fmla="*/ 229 h 1287"/>
                <a:gd name="T6" fmla="*/ 5 w 2027"/>
                <a:gd name="T7" fmla="*/ 265 h 1287"/>
                <a:gd name="T8" fmla="*/ 63 w 2027"/>
                <a:gd name="T9" fmla="*/ 289 h 1287"/>
                <a:gd name="T10" fmla="*/ 414 w 2027"/>
                <a:gd name="T11" fmla="*/ 290 h 1287"/>
                <a:gd name="T12" fmla="*/ 453 w 2027"/>
                <a:gd name="T13" fmla="*/ 266 h 1287"/>
                <a:gd name="T14" fmla="*/ 430 w 2027"/>
                <a:gd name="T15" fmla="*/ 201 h 1287"/>
                <a:gd name="T16" fmla="*/ 307 w 2027"/>
                <a:gd name="T17" fmla="*/ 0 h 1287"/>
                <a:gd name="T18" fmla="*/ 161 w 2027"/>
                <a:gd name="T19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287">
                  <a:moveTo>
                    <a:pt x="710" y="0"/>
                  </a:moveTo>
                  <a:lnTo>
                    <a:pt x="710" y="0"/>
                  </a:lnTo>
                  <a:cubicBezTo>
                    <a:pt x="50" y="1013"/>
                    <a:pt x="50" y="1013"/>
                    <a:pt x="50" y="1013"/>
                  </a:cubicBezTo>
                  <a:cubicBezTo>
                    <a:pt x="50" y="1013"/>
                    <a:pt x="0" y="1104"/>
                    <a:pt x="23" y="1172"/>
                  </a:cubicBezTo>
                  <a:cubicBezTo>
                    <a:pt x="47" y="1237"/>
                    <a:pt x="64" y="1280"/>
                    <a:pt x="280" y="1280"/>
                  </a:cubicBezTo>
                  <a:cubicBezTo>
                    <a:pt x="1830" y="1281"/>
                    <a:pt x="1830" y="1281"/>
                    <a:pt x="1830" y="1281"/>
                  </a:cubicBezTo>
                  <a:cubicBezTo>
                    <a:pt x="1830" y="1281"/>
                    <a:pt x="1972" y="1286"/>
                    <a:pt x="1999" y="1178"/>
                  </a:cubicBezTo>
                  <a:cubicBezTo>
                    <a:pt x="2026" y="1070"/>
                    <a:pt x="1983" y="1020"/>
                    <a:pt x="1899" y="891"/>
                  </a:cubicBezTo>
                  <a:cubicBezTo>
                    <a:pt x="1813" y="763"/>
                    <a:pt x="1354" y="0"/>
                    <a:pt x="1354" y="0"/>
                  </a:cubicBezTo>
                  <a:cubicBezTo>
                    <a:pt x="710" y="0"/>
                    <a:pt x="710" y="0"/>
                    <a:pt x="710" y="0"/>
                  </a:cubicBezTo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1371258">
                <a:defRPr/>
              </a:pPr>
              <a:endParaRPr lang="en-US" sz="2700" kern="0">
                <a:solidFill>
                  <a:srgbClr val="445469"/>
                </a:solidFill>
                <a:latin typeface="Lato Light"/>
              </a:endParaRPr>
            </a:p>
          </p:txBody>
        </p:sp>
        <p:grpSp>
          <p:nvGrpSpPr>
            <p:cNvPr id="2255" name="Group 2254"/>
            <p:cNvGrpSpPr/>
            <p:nvPr/>
          </p:nvGrpSpPr>
          <p:grpSpPr>
            <a:xfrm>
              <a:off x="5606014" y="7584450"/>
              <a:ext cx="1585184" cy="1054915"/>
              <a:chOff x="5606014" y="7584450"/>
              <a:chExt cx="1585184" cy="1054915"/>
            </a:xfrm>
            <a:solidFill>
              <a:sysClr val="window" lastClr="FFFFFF"/>
            </a:solidFill>
          </p:grpSpPr>
          <p:sp>
            <p:nvSpPr>
              <p:cNvPr id="2260" name="Freeform 61"/>
              <p:cNvSpPr>
                <a:spLocks noChangeArrowheads="1"/>
              </p:cNvSpPr>
              <p:nvPr/>
            </p:nvSpPr>
            <p:spPr bwMode="auto">
              <a:xfrm>
                <a:off x="6229155" y="7584450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5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7"/>
                  <a:gd name="T2" fmla="*/ 0 w 124"/>
                  <a:gd name="T3" fmla="*/ 13 h 117"/>
                  <a:gd name="T4" fmla="*/ 14 w 124"/>
                  <a:gd name="T5" fmla="*/ 0 h 117"/>
                  <a:gd name="T6" fmla="*/ 27 w 124"/>
                  <a:gd name="T7" fmla="*/ 13 h 117"/>
                  <a:gd name="T8" fmla="*/ 14 w 124"/>
                  <a:gd name="T9" fmla="*/ 26 h 117"/>
                  <a:gd name="T10" fmla="*/ 0 w 124"/>
                  <a:gd name="T11" fmla="*/ 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7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5"/>
                      <a:pt x="27" y="0"/>
                      <a:pt x="62" y="0"/>
                    </a:cubicBezTo>
                    <a:cubicBezTo>
                      <a:pt x="96" y="0"/>
                      <a:pt x="123" y="25"/>
                      <a:pt x="123" y="59"/>
                    </a:cubicBezTo>
                    <a:cubicBezTo>
                      <a:pt x="123" y="91"/>
                      <a:pt x="96" y="116"/>
                      <a:pt x="62" y="116"/>
                    </a:cubicBezTo>
                    <a:cubicBezTo>
                      <a:pt x="27" y="116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371258">
                  <a:defRPr/>
                </a:pPr>
                <a:endParaRPr lang="en-US" sz="2700" kern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261" name="Freeform 62"/>
              <p:cNvSpPr>
                <a:spLocks noChangeArrowheads="1"/>
              </p:cNvSpPr>
              <p:nvPr/>
            </p:nvSpPr>
            <p:spPr bwMode="auto">
              <a:xfrm>
                <a:off x="7049078" y="8469923"/>
                <a:ext cx="142120" cy="136647"/>
              </a:xfrm>
              <a:custGeom>
                <a:avLst/>
                <a:gdLst>
                  <a:gd name="G0" fmla="+- 59 0 0"/>
                  <a:gd name="G1" fmla="+- 59 0 0"/>
                  <a:gd name="G2" fmla="+- 26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91 0 0"/>
                  <a:gd name="G13" fmla="+- 59 0 0"/>
                  <a:gd name="T0" fmla="*/ 0 w 124"/>
                  <a:gd name="T1" fmla="*/ 13 h 119"/>
                  <a:gd name="T2" fmla="*/ 0 w 124"/>
                  <a:gd name="T3" fmla="*/ 13 h 119"/>
                  <a:gd name="T4" fmla="*/ 13 w 124"/>
                  <a:gd name="T5" fmla="*/ 0 h 119"/>
                  <a:gd name="T6" fmla="*/ 27 w 124"/>
                  <a:gd name="T7" fmla="*/ 13 h 119"/>
                  <a:gd name="T8" fmla="*/ 13 w 124"/>
                  <a:gd name="T9" fmla="*/ 26 h 119"/>
                  <a:gd name="T10" fmla="*/ 0 w 124"/>
                  <a:gd name="T1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19">
                    <a:moveTo>
                      <a:pt x="0" y="59"/>
                    </a:moveTo>
                    <a:lnTo>
                      <a:pt x="0" y="59"/>
                    </a:lnTo>
                    <a:cubicBezTo>
                      <a:pt x="0" y="26"/>
                      <a:pt x="27" y="0"/>
                      <a:pt x="61" y="0"/>
                    </a:cubicBezTo>
                    <a:cubicBezTo>
                      <a:pt x="94" y="0"/>
                      <a:pt x="123" y="26"/>
                      <a:pt x="123" y="59"/>
                    </a:cubicBezTo>
                    <a:cubicBezTo>
                      <a:pt x="123" y="91"/>
                      <a:pt x="94" y="118"/>
                      <a:pt x="61" y="118"/>
                    </a:cubicBezTo>
                    <a:cubicBezTo>
                      <a:pt x="27" y="118"/>
                      <a:pt x="0" y="91"/>
                      <a:pt x="0" y="5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371258">
                  <a:defRPr/>
                </a:pPr>
                <a:endParaRPr lang="en-US" sz="2700" kern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262" name="Freeform 63"/>
              <p:cNvSpPr>
                <a:spLocks noChangeArrowheads="1"/>
              </p:cNvSpPr>
              <p:nvPr/>
            </p:nvSpPr>
            <p:spPr bwMode="auto">
              <a:xfrm>
                <a:off x="5606014" y="8442593"/>
                <a:ext cx="207714" cy="196772"/>
              </a:xfrm>
              <a:custGeom>
                <a:avLst/>
                <a:gdLst>
                  <a:gd name="G0" fmla="+- 82 0 0"/>
                  <a:gd name="G1" fmla="+- 82 0 0"/>
                  <a:gd name="G2" fmla="+- 3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28 0 0"/>
                  <a:gd name="G13" fmla="+- 82 0 0"/>
                  <a:gd name="T0" fmla="*/ 0 w 175"/>
                  <a:gd name="T1" fmla="*/ 18 h 166"/>
                  <a:gd name="T2" fmla="*/ 0 w 175"/>
                  <a:gd name="T3" fmla="*/ 18 h 166"/>
                  <a:gd name="T4" fmla="*/ 20 w 175"/>
                  <a:gd name="T5" fmla="*/ 0 h 166"/>
                  <a:gd name="T6" fmla="*/ 39 w 175"/>
                  <a:gd name="T7" fmla="*/ 18 h 166"/>
                  <a:gd name="T8" fmla="*/ 20 w 175"/>
                  <a:gd name="T9" fmla="*/ 37 h 166"/>
                  <a:gd name="T10" fmla="*/ 0 w 175"/>
                  <a:gd name="T11" fmla="*/ 1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66">
                    <a:moveTo>
                      <a:pt x="0" y="82"/>
                    </a:moveTo>
                    <a:lnTo>
                      <a:pt x="0" y="82"/>
                    </a:lnTo>
                    <a:cubicBezTo>
                      <a:pt x="0" y="37"/>
                      <a:pt x="39" y="0"/>
                      <a:pt x="88" y="0"/>
                    </a:cubicBezTo>
                    <a:cubicBezTo>
                      <a:pt x="135" y="0"/>
                      <a:pt x="174" y="37"/>
                      <a:pt x="174" y="82"/>
                    </a:cubicBezTo>
                    <a:cubicBezTo>
                      <a:pt x="174" y="128"/>
                      <a:pt x="135" y="165"/>
                      <a:pt x="88" y="165"/>
                    </a:cubicBezTo>
                    <a:cubicBezTo>
                      <a:pt x="39" y="165"/>
                      <a:pt x="0" y="128"/>
                      <a:pt x="0" y="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371258">
                  <a:defRPr/>
                </a:pPr>
                <a:endParaRPr lang="en-US" sz="2700" kern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263" name="Freeform 64"/>
              <p:cNvSpPr>
                <a:spLocks noChangeArrowheads="1"/>
              </p:cNvSpPr>
              <p:nvPr/>
            </p:nvSpPr>
            <p:spPr bwMode="auto">
              <a:xfrm>
                <a:off x="6158095" y="8158368"/>
                <a:ext cx="103857" cy="98386"/>
              </a:xfrm>
              <a:custGeom>
                <a:avLst/>
                <a:gdLst>
                  <a:gd name="G0" fmla="+- 44 0 0"/>
                  <a:gd name="G1" fmla="+- 44 0 0"/>
                  <a:gd name="G2" fmla="+- 18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67 0 0"/>
                  <a:gd name="G13" fmla="+- 44 0 0"/>
                  <a:gd name="T0" fmla="*/ 0 w 92"/>
                  <a:gd name="T1" fmla="*/ 10 h 88"/>
                  <a:gd name="T2" fmla="*/ 0 w 92"/>
                  <a:gd name="T3" fmla="*/ 10 h 88"/>
                  <a:gd name="T4" fmla="*/ 10 w 92"/>
                  <a:gd name="T5" fmla="*/ 0 h 88"/>
                  <a:gd name="T6" fmla="*/ 20 w 92"/>
                  <a:gd name="T7" fmla="*/ 10 h 88"/>
                  <a:gd name="T8" fmla="*/ 10 w 92"/>
                  <a:gd name="T9" fmla="*/ 19 h 88"/>
                  <a:gd name="T10" fmla="*/ 0 w 92"/>
                  <a:gd name="T11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88">
                    <a:moveTo>
                      <a:pt x="0" y="44"/>
                    </a:moveTo>
                    <a:lnTo>
                      <a:pt x="0" y="44"/>
                    </a:lnTo>
                    <a:cubicBezTo>
                      <a:pt x="0" y="18"/>
                      <a:pt x="20" y="0"/>
                      <a:pt x="46" y="0"/>
                    </a:cubicBezTo>
                    <a:cubicBezTo>
                      <a:pt x="71" y="0"/>
                      <a:pt x="91" y="18"/>
                      <a:pt x="91" y="44"/>
                    </a:cubicBezTo>
                    <a:cubicBezTo>
                      <a:pt x="91" y="67"/>
                      <a:pt x="71" y="87"/>
                      <a:pt x="46" y="87"/>
                    </a:cubicBezTo>
                    <a:cubicBezTo>
                      <a:pt x="20" y="87"/>
                      <a:pt x="0" y="67"/>
                      <a:pt x="0" y="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371258">
                  <a:defRPr/>
                </a:pPr>
                <a:endParaRPr lang="en-US" sz="2700" kern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264" name="Freeform 65"/>
              <p:cNvSpPr>
                <a:spLocks noChangeArrowheads="1"/>
              </p:cNvSpPr>
              <p:nvPr/>
            </p:nvSpPr>
            <p:spPr bwMode="auto">
              <a:xfrm>
                <a:off x="6633650" y="7764824"/>
                <a:ext cx="327969" cy="317021"/>
              </a:xfrm>
              <a:custGeom>
                <a:avLst/>
                <a:gdLst>
                  <a:gd name="G0" fmla="+- 130 0 0"/>
                  <a:gd name="G1" fmla="+- 130 0 0"/>
                  <a:gd name="G2" fmla="+- 57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02 0 0"/>
                  <a:gd name="G13" fmla="+- 130 0 0"/>
                  <a:gd name="T0" fmla="*/ 0 w 275"/>
                  <a:gd name="T1" fmla="*/ 29 h 263"/>
                  <a:gd name="T2" fmla="*/ 0 w 275"/>
                  <a:gd name="T3" fmla="*/ 29 h 263"/>
                  <a:gd name="T4" fmla="*/ 30 w 275"/>
                  <a:gd name="T5" fmla="*/ 0 h 263"/>
                  <a:gd name="T6" fmla="*/ 61 w 275"/>
                  <a:gd name="T7" fmla="*/ 29 h 263"/>
                  <a:gd name="T8" fmla="*/ 30 w 275"/>
                  <a:gd name="T9" fmla="*/ 59 h 263"/>
                  <a:gd name="T10" fmla="*/ 0 w 275"/>
                  <a:gd name="T11" fmla="*/ 2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263">
                    <a:moveTo>
                      <a:pt x="0" y="130"/>
                    </a:moveTo>
                    <a:lnTo>
                      <a:pt x="0" y="130"/>
                    </a:lnTo>
                    <a:cubicBezTo>
                      <a:pt x="0" y="57"/>
                      <a:pt x="61" y="0"/>
                      <a:pt x="137" y="0"/>
                    </a:cubicBezTo>
                    <a:cubicBezTo>
                      <a:pt x="213" y="0"/>
                      <a:pt x="274" y="57"/>
                      <a:pt x="274" y="130"/>
                    </a:cubicBezTo>
                    <a:cubicBezTo>
                      <a:pt x="274" y="202"/>
                      <a:pt x="213" y="262"/>
                      <a:pt x="137" y="262"/>
                    </a:cubicBezTo>
                    <a:cubicBezTo>
                      <a:pt x="61" y="262"/>
                      <a:pt x="0" y="202"/>
                      <a:pt x="0" y="1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371258">
                  <a:defRPr/>
                </a:pPr>
                <a:endParaRPr lang="en-US" sz="2700" kern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2256" name="Group 2255"/>
            <p:cNvGrpSpPr/>
            <p:nvPr/>
          </p:nvGrpSpPr>
          <p:grpSpPr>
            <a:xfrm>
              <a:off x="6083395" y="4792756"/>
              <a:ext cx="468584" cy="993498"/>
              <a:chOff x="6083395" y="4792756"/>
              <a:chExt cx="468584" cy="993498"/>
            </a:xfrm>
          </p:grpSpPr>
          <p:sp>
            <p:nvSpPr>
              <p:cNvPr id="2258" name="Freeform 69"/>
              <p:cNvSpPr>
                <a:spLocks noChangeArrowheads="1"/>
              </p:cNvSpPr>
              <p:nvPr/>
            </p:nvSpPr>
            <p:spPr bwMode="auto">
              <a:xfrm>
                <a:off x="6083395" y="5337216"/>
                <a:ext cx="468584" cy="449038"/>
              </a:xfrm>
              <a:custGeom>
                <a:avLst/>
                <a:gdLst>
                  <a:gd name="G0" fmla="+- 155 0 0"/>
                  <a:gd name="G1" fmla="+- 155 0 0"/>
                  <a:gd name="G2" fmla="+- 69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242 0 0"/>
                  <a:gd name="G13" fmla="+- 155 0 0"/>
                  <a:gd name="T0" fmla="*/ 0 w 325"/>
                  <a:gd name="T1" fmla="*/ 35 h 312"/>
                  <a:gd name="T2" fmla="*/ 0 w 325"/>
                  <a:gd name="T3" fmla="*/ 35 h 312"/>
                  <a:gd name="T4" fmla="*/ 36 w 325"/>
                  <a:gd name="T5" fmla="*/ 0 h 312"/>
                  <a:gd name="T6" fmla="*/ 73 w 325"/>
                  <a:gd name="T7" fmla="*/ 35 h 312"/>
                  <a:gd name="T8" fmla="*/ 36 w 325"/>
                  <a:gd name="T9" fmla="*/ 70 h 312"/>
                  <a:gd name="T10" fmla="*/ 0 w 325"/>
                  <a:gd name="T11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" h="312">
                    <a:moveTo>
                      <a:pt x="0" y="155"/>
                    </a:moveTo>
                    <a:lnTo>
                      <a:pt x="0" y="155"/>
                    </a:lnTo>
                    <a:cubicBezTo>
                      <a:pt x="0" y="69"/>
                      <a:pt x="72" y="0"/>
                      <a:pt x="162" y="0"/>
                    </a:cubicBezTo>
                    <a:cubicBezTo>
                      <a:pt x="251" y="0"/>
                      <a:pt x="324" y="69"/>
                      <a:pt x="324" y="155"/>
                    </a:cubicBezTo>
                    <a:cubicBezTo>
                      <a:pt x="324" y="242"/>
                      <a:pt x="251" y="311"/>
                      <a:pt x="162" y="311"/>
                    </a:cubicBezTo>
                    <a:cubicBezTo>
                      <a:pt x="72" y="311"/>
                      <a:pt x="0" y="242"/>
                      <a:pt x="0" y="155"/>
                    </a:cubicBezTo>
                  </a:path>
                </a:pathLst>
              </a:custGeom>
              <a:solidFill>
                <a:srgbClr val="E3170A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1371258">
                  <a:defRPr/>
                </a:pPr>
                <a:endParaRPr lang="en-US" sz="2700" kern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2259" name="Freeform 71"/>
              <p:cNvSpPr>
                <a:spLocks noChangeArrowheads="1"/>
              </p:cNvSpPr>
              <p:nvPr/>
            </p:nvSpPr>
            <p:spPr bwMode="auto">
              <a:xfrm>
                <a:off x="6277055" y="4792756"/>
                <a:ext cx="224112" cy="213169"/>
              </a:xfrm>
              <a:custGeom>
                <a:avLst/>
                <a:gdLst>
                  <a:gd name="G0" fmla="+- 91 0 0"/>
                  <a:gd name="G1" fmla="+- 91 0 0"/>
                  <a:gd name="G2" fmla="+- 4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42 0 0"/>
                  <a:gd name="G13" fmla="+- 91 0 0"/>
                  <a:gd name="T0" fmla="*/ 0 w 190"/>
                  <a:gd name="T1" fmla="*/ 20 h 183"/>
                  <a:gd name="T2" fmla="*/ 0 w 190"/>
                  <a:gd name="T3" fmla="*/ 20 h 183"/>
                  <a:gd name="T4" fmla="*/ 21 w 190"/>
                  <a:gd name="T5" fmla="*/ 0 h 183"/>
                  <a:gd name="T6" fmla="*/ 42 w 190"/>
                  <a:gd name="T7" fmla="*/ 20 h 183"/>
                  <a:gd name="T8" fmla="*/ 21 w 190"/>
                  <a:gd name="T9" fmla="*/ 40 h 183"/>
                  <a:gd name="T10" fmla="*/ 0 w 190"/>
                  <a:gd name="T11" fmla="*/ 2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83">
                    <a:moveTo>
                      <a:pt x="0" y="91"/>
                    </a:moveTo>
                    <a:lnTo>
                      <a:pt x="0" y="91"/>
                    </a:lnTo>
                    <a:cubicBezTo>
                      <a:pt x="0" y="41"/>
                      <a:pt x="42" y="0"/>
                      <a:pt x="94" y="0"/>
                    </a:cubicBezTo>
                    <a:cubicBezTo>
                      <a:pt x="147" y="0"/>
                      <a:pt x="189" y="41"/>
                      <a:pt x="189" y="91"/>
                    </a:cubicBezTo>
                    <a:cubicBezTo>
                      <a:pt x="189" y="142"/>
                      <a:pt x="147" y="182"/>
                      <a:pt x="94" y="182"/>
                    </a:cubicBezTo>
                    <a:cubicBezTo>
                      <a:pt x="42" y="182"/>
                      <a:pt x="0" y="142"/>
                      <a:pt x="0" y="91"/>
                    </a:cubicBezTo>
                  </a:path>
                </a:pathLst>
              </a:custGeom>
              <a:solidFill>
                <a:srgbClr val="F29B26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defTabSz="1371258">
                  <a:defRPr/>
                </a:pPr>
                <a:endParaRPr lang="en-US" sz="2700" kern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</p:grpSp>
      <p:sp>
        <p:nvSpPr>
          <p:cNvPr id="2265" name="Freeform 69"/>
          <p:cNvSpPr>
            <a:spLocks noChangeArrowheads="1"/>
          </p:cNvSpPr>
          <p:nvPr/>
        </p:nvSpPr>
        <p:spPr bwMode="auto">
          <a:xfrm>
            <a:off x="4425426" y="3288264"/>
            <a:ext cx="341421" cy="327179"/>
          </a:xfrm>
          <a:custGeom>
            <a:avLst/>
            <a:gdLst>
              <a:gd name="G0" fmla="+- 155 0 0"/>
              <a:gd name="G1" fmla="+- 155 0 0"/>
              <a:gd name="G2" fmla="+- 69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242 0 0"/>
              <a:gd name="G13" fmla="+- 155 0 0"/>
              <a:gd name="T0" fmla="*/ 0 w 325"/>
              <a:gd name="T1" fmla="*/ 35 h 312"/>
              <a:gd name="T2" fmla="*/ 0 w 325"/>
              <a:gd name="T3" fmla="*/ 35 h 312"/>
              <a:gd name="T4" fmla="*/ 36 w 325"/>
              <a:gd name="T5" fmla="*/ 0 h 312"/>
              <a:gd name="T6" fmla="*/ 73 w 325"/>
              <a:gd name="T7" fmla="*/ 35 h 312"/>
              <a:gd name="T8" fmla="*/ 36 w 325"/>
              <a:gd name="T9" fmla="*/ 70 h 312"/>
              <a:gd name="T10" fmla="*/ 0 w 325"/>
              <a:gd name="T11" fmla="*/ 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" h="312">
                <a:moveTo>
                  <a:pt x="0" y="155"/>
                </a:moveTo>
                <a:lnTo>
                  <a:pt x="0" y="155"/>
                </a:lnTo>
                <a:cubicBezTo>
                  <a:pt x="0" y="69"/>
                  <a:pt x="72" y="0"/>
                  <a:pt x="162" y="0"/>
                </a:cubicBezTo>
                <a:cubicBezTo>
                  <a:pt x="251" y="0"/>
                  <a:pt x="324" y="69"/>
                  <a:pt x="324" y="155"/>
                </a:cubicBezTo>
                <a:cubicBezTo>
                  <a:pt x="324" y="242"/>
                  <a:pt x="251" y="311"/>
                  <a:pt x="162" y="311"/>
                </a:cubicBezTo>
                <a:cubicBezTo>
                  <a:pt x="72" y="311"/>
                  <a:pt x="0" y="242"/>
                  <a:pt x="0" y="155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700" kern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416" name="Rectangle 4415"/>
          <p:cNvSpPr/>
          <p:nvPr/>
        </p:nvSpPr>
        <p:spPr>
          <a:xfrm>
            <a:off x="831756" y="1263895"/>
            <a:ext cx="3370525" cy="1731241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/>
            <a:r>
              <a:rPr lang="en-US" sz="1200" dirty="0" err="1" smtClean="0">
                <a:solidFill>
                  <a:prstClr val="black"/>
                </a:solidFill>
              </a:rPr>
              <a:t>Setidaknya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memuat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informasi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tentang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Jenis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izin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 smtClean="0">
                <a:solidFill>
                  <a:prstClr val="black"/>
                </a:solidFill>
              </a:rPr>
              <a:t>dilayani</a:t>
            </a:r>
            <a:r>
              <a:rPr lang="en-US" sz="1200" dirty="0" smtClean="0">
                <a:solidFill>
                  <a:prstClr val="black"/>
                </a:solidFill>
              </a:rPr>
              <a:t> PTSP</a:t>
            </a:r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Waktu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 smtClean="0">
                <a:solidFill>
                  <a:prstClr val="black"/>
                </a:solidFill>
              </a:rPr>
              <a:t>diperlukan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untuk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penyelesaian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Dokumen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 smtClean="0">
                <a:solidFill>
                  <a:prstClr val="black"/>
                </a:solidFill>
              </a:rPr>
              <a:t>dibutuhkan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atau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diperlukan</a:t>
            </a:r>
            <a:r>
              <a:rPr lang="en-US" sz="1200" dirty="0" smtClean="0">
                <a:solidFill>
                  <a:prstClr val="black"/>
                </a:solidFill>
              </a:rPr>
              <a:t> – </a:t>
            </a:r>
            <a:r>
              <a:rPr lang="en-US" sz="1200" dirty="0" err="1" smtClean="0">
                <a:solidFill>
                  <a:prstClr val="black"/>
                </a:solidFill>
              </a:rPr>
              <a:t>termasuk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ketika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dibutuhkan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rekomendasi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dari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dinas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teknis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Besaran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Biaya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 smtClean="0">
                <a:solidFill>
                  <a:prstClr val="black"/>
                </a:solidFill>
              </a:rPr>
              <a:t>hrs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dibayar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Kanal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pengaduan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 defTabSz="685766">
              <a:buFont typeface="Arial" pitchFamily="34" charset="0"/>
              <a:buChar char="•"/>
            </a:pP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2272" name="Заголовок 9"/>
          <p:cNvSpPr txBox="1">
            <a:spLocks/>
          </p:cNvSpPr>
          <p:nvPr/>
        </p:nvSpPr>
        <p:spPr>
          <a:xfrm>
            <a:off x="6398902" y="827727"/>
            <a:ext cx="3314667" cy="565428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latin typeface="Calibri"/>
              </a:rPr>
              <a:t>Regulasi</a:t>
            </a:r>
            <a:endParaRPr lang="en-US" sz="2000" b="1" dirty="0">
              <a:latin typeface="Calibri"/>
            </a:endParaRPr>
          </a:p>
        </p:txBody>
      </p:sp>
      <p:sp>
        <p:nvSpPr>
          <p:cNvPr id="2273" name="Заголовок 9"/>
          <p:cNvSpPr txBox="1">
            <a:spLocks/>
          </p:cNvSpPr>
          <p:nvPr/>
        </p:nvSpPr>
        <p:spPr>
          <a:xfrm>
            <a:off x="831756" y="951953"/>
            <a:ext cx="3066499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Transparansi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informasi</a:t>
            </a:r>
            <a:endParaRPr lang="en-US" sz="1800" dirty="0">
              <a:solidFill>
                <a:srgbClr val="4BC972"/>
              </a:solidFill>
              <a:latin typeface="Calibri"/>
            </a:endParaRPr>
          </a:p>
        </p:txBody>
      </p:sp>
      <p:sp>
        <p:nvSpPr>
          <p:cNvPr id="2284" name="Freeform 98"/>
          <p:cNvSpPr>
            <a:spLocks noChangeArrowheads="1"/>
          </p:cNvSpPr>
          <p:nvPr/>
        </p:nvSpPr>
        <p:spPr bwMode="auto">
          <a:xfrm>
            <a:off x="4334002" y="1224479"/>
            <a:ext cx="297928" cy="243062"/>
          </a:xfrm>
          <a:custGeom>
            <a:avLst/>
            <a:gdLst>
              <a:gd name="T0" fmla="*/ 1389 w 1508"/>
              <a:gd name="T1" fmla="*/ 571 h 1231"/>
              <a:gd name="T2" fmla="*/ 1472 w 1508"/>
              <a:gd name="T3" fmla="*/ 495 h 1231"/>
              <a:gd name="T4" fmla="*/ 1130 w 1508"/>
              <a:gd name="T5" fmla="*/ 247 h 1231"/>
              <a:gd name="T6" fmla="*/ 377 w 1508"/>
              <a:gd name="T7" fmla="*/ 247 h 1231"/>
              <a:gd name="T8" fmla="*/ 35 w 1508"/>
              <a:gd name="T9" fmla="*/ 495 h 1231"/>
              <a:gd name="T10" fmla="*/ 124 w 1508"/>
              <a:gd name="T11" fmla="*/ 571 h 1231"/>
              <a:gd name="T12" fmla="*/ 124 w 1508"/>
              <a:gd name="T13" fmla="*/ 648 h 1231"/>
              <a:gd name="T14" fmla="*/ 117 w 1508"/>
              <a:gd name="T15" fmla="*/ 953 h 1231"/>
              <a:gd name="T16" fmla="*/ 94 w 1508"/>
              <a:gd name="T17" fmla="*/ 1024 h 1231"/>
              <a:gd name="T18" fmla="*/ 35 w 1508"/>
              <a:gd name="T19" fmla="*/ 1041 h 1231"/>
              <a:gd name="T20" fmla="*/ 383 w 1508"/>
              <a:gd name="T21" fmla="*/ 1230 h 1231"/>
              <a:gd name="T22" fmla="*/ 1472 w 1508"/>
              <a:gd name="T23" fmla="*/ 1230 h 1231"/>
              <a:gd name="T24" fmla="*/ 1419 w 1508"/>
              <a:gd name="T25" fmla="*/ 1041 h 1231"/>
              <a:gd name="T26" fmla="*/ 1419 w 1508"/>
              <a:gd name="T27" fmla="*/ 953 h 1231"/>
              <a:gd name="T28" fmla="*/ 1372 w 1508"/>
              <a:gd name="T29" fmla="*/ 648 h 1231"/>
              <a:gd name="T30" fmla="*/ 1389 w 1508"/>
              <a:gd name="T31" fmla="*/ 595 h 1231"/>
              <a:gd name="T32" fmla="*/ 836 w 1508"/>
              <a:gd name="T33" fmla="*/ 648 h 1231"/>
              <a:gd name="T34" fmla="*/ 836 w 1508"/>
              <a:gd name="T35" fmla="*/ 953 h 1231"/>
              <a:gd name="T36" fmla="*/ 812 w 1508"/>
              <a:gd name="T37" fmla="*/ 1024 h 1231"/>
              <a:gd name="T38" fmla="*/ 700 w 1508"/>
              <a:gd name="T39" fmla="*/ 1041 h 1231"/>
              <a:gd name="T40" fmla="*/ 700 w 1508"/>
              <a:gd name="T41" fmla="*/ 953 h 1231"/>
              <a:gd name="T42" fmla="*/ 653 w 1508"/>
              <a:gd name="T43" fmla="*/ 648 h 1231"/>
              <a:gd name="T44" fmla="*/ 671 w 1508"/>
              <a:gd name="T45" fmla="*/ 595 h 1231"/>
              <a:gd name="T46" fmla="*/ 836 w 1508"/>
              <a:gd name="T47" fmla="*/ 571 h 1231"/>
              <a:gd name="T48" fmla="*/ 341 w 1508"/>
              <a:gd name="T49" fmla="*/ 1041 h 1231"/>
              <a:gd name="T50" fmla="*/ 341 w 1508"/>
              <a:gd name="T51" fmla="*/ 953 h 1231"/>
              <a:gd name="T52" fmla="*/ 294 w 1508"/>
              <a:gd name="T53" fmla="*/ 648 h 1231"/>
              <a:gd name="T54" fmla="*/ 312 w 1508"/>
              <a:gd name="T55" fmla="*/ 595 h 1231"/>
              <a:gd name="T56" fmla="*/ 483 w 1508"/>
              <a:gd name="T57" fmla="*/ 571 h 1231"/>
              <a:gd name="T58" fmla="*/ 483 w 1508"/>
              <a:gd name="T59" fmla="*/ 648 h 1231"/>
              <a:gd name="T60" fmla="*/ 477 w 1508"/>
              <a:gd name="T61" fmla="*/ 953 h 1231"/>
              <a:gd name="T62" fmla="*/ 453 w 1508"/>
              <a:gd name="T63" fmla="*/ 1024 h 1231"/>
              <a:gd name="T64" fmla="*/ 341 w 1508"/>
              <a:gd name="T65" fmla="*/ 1041 h 1231"/>
              <a:gd name="T66" fmla="*/ 1172 w 1508"/>
              <a:gd name="T67" fmla="*/ 953 h 1231"/>
              <a:gd name="T68" fmla="*/ 1172 w 1508"/>
              <a:gd name="T69" fmla="*/ 1041 h 1231"/>
              <a:gd name="T70" fmla="*/ 1060 w 1508"/>
              <a:gd name="T71" fmla="*/ 1024 h 1231"/>
              <a:gd name="T72" fmla="*/ 1030 w 1508"/>
              <a:gd name="T73" fmla="*/ 953 h 1231"/>
              <a:gd name="T74" fmla="*/ 1030 w 1508"/>
              <a:gd name="T75" fmla="*/ 648 h 1231"/>
              <a:gd name="T76" fmla="*/ 1030 w 1508"/>
              <a:gd name="T77" fmla="*/ 571 h 1231"/>
              <a:gd name="T78" fmla="*/ 1195 w 1508"/>
              <a:gd name="T79" fmla="*/ 595 h 1231"/>
              <a:gd name="T80" fmla="*/ 1213 w 1508"/>
              <a:gd name="T81" fmla="*/ 648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08" h="1231">
                <a:moveTo>
                  <a:pt x="1389" y="595"/>
                </a:moveTo>
                <a:lnTo>
                  <a:pt x="1389" y="571"/>
                </a:lnTo>
                <a:lnTo>
                  <a:pt x="1472" y="571"/>
                </a:lnTo>
                <a:lnTo>
                  <a:pt x="1472" y="495"/>
                </a:lnTo>
                <a:lnTo>
                  <a:pt x="1507" y="495"/>
                </a:lnTo>
                <a:lnTo>
                  <a:pt x="1130" y="247"/>
                </a:lnTo>
                <a:lnTo>
                  <a:pt x="753" y="0"/>
                </a:lnTo>
                <a:lnTo>
                  <a:pt x="377" y="247"/>
                </a:lnTo>
                <a:lnTo>
                  <a:pt x="0" y="495"/>
                </a:lnTo>
                <a:lnTo>
                  <a:pt x="35" y="495"/>
                </a:lnTo>
                <a:lnTo>
                  <a:pt x="35" y="571"/>
                </a:lnTo>
                <a:lnTo>
                  <a:pt x="124" y="571"/>
                </a:lnTo>
                <a:lnTo>
                  <a:pt x="124" y="595"/>
                </a:lnTo>
                <a:lnTo>
                  <a:pt x="124" y="648"/>
                </a:lnTo>
                <a:lnTo>
                  <a:pt x="141" y="648"/>
                </a:lnTo>
                <a:lnTo>
                  <a:pt x="117" y="953"/>
                </a:lnTo>
                <a:lnTo>
                  <a:pt x="94" y="953"/>
                </a:lnTo>
                <a:lnTo>
                  <a:pt x="94" y="1024"/>
                </a:lnTo>
                <a:lnTo>
                  <a:pt x="94" y="1041"/>
                </a:lnTo>
                <a:lnTo>
                  <a:pt x="35" y="1041"/>
                </a:lnTo>
                <a:lnTo>
                  <a:pt x="35" y="1230"/>
                </a:lnTo>
                <a:lnTo>
                  <a:pt x="383" y="1230"/>
                </a:lnTo>
                <a:lnTo>
                  <a:pt x="1124" y="1230"/>
                </a:lnTo>
                <a:lnTo>
                  <a:pt x="1472" y="1230"/>
                </a:lnTo>
                <a:lnTo>
                  <a:pt x="1472" y="1041"/>
                </a:lnTo>
                <a:lnTo>
                  <a:pt x="1419" y="1041"/>
                </a:lnTo>
                <a:lnTo>
                  <a:pt x="1419" y="1024"/>
                </a:lnTo>
                <a:lnTo>
                  <a:pt x="1419" y="953"/>
                </a:lnTo>
                <a:lnTo>
                  <a:pt x="1389" y="953"/>
                </a:lnTo>
                <a:lnTo>
                  <a:pt x="1372" y="648"/>
                </a:lnTo>
                <a:lnTo>
                  <a:pt x="1389" y="648"/>
                </a:lnTo>
                <a:lnTo>
                  <a:pt x="1389" y="595"/>
                </a:lnTo>
                <a:close/>
                <a:moveTo>
                  <a:pt x="836" y="595"/>
                </a:moveTo>
                <a:lnTo>
                  <a:pt x="836" y="648"/>
                </a:lnTo>
                <a:lnTo>
                  <a:pt x="859" y="648"/>
                </a:lnTo>
                <a:lnTo>
                  <a:pt x="836" y="953"/>
                </a:lnTo>
                <a:lnTo>
                  <a:pt x="812" y="953"/>
                </a:lnTo>
                <a:lnTo>
                  <a:pt x="812" y="1024"/>
                </a:lnTo>
                <a:lnTo>
                  <a:pt x="812" y="1041"/>
                </a:lnTo>
                <a:lnTo>
                  <a:pt x="700" y="1041"/>
                </a:lnTo>
                <a:lnTo>
                  <a:pt x="700" y="1024"/>
                </a:lnTo>
                <a:lnTo>
                  <a:pt x="700" y="953"/>
                </a:lnTo>
                <a:lnTo>
                  <a:pt x="671" y="953"/>
                </a:lnTo>
                <a:lnTo>
                  <a:pt x="653" y="648"/>
                </a:lnTo>
                <a:lnTo>
                  <a:pt x="671" y="648"/>
                </a:lnTo>
                <a:lnTo>
                  <a:pt x="671" y="595"/>
                </a:lnTo>
                <a:lnTo>
                  <a:pt x="671" y="571"/>
                </a:lnTo>
                <a:lnTo>
                  <a:pt x="836" y="571"/>
                </a:lnTo>
                <a:lnTo>
                  <a:pt x="836" y="595"/>
                </a:lnTo>
                <a:close/>
                <a:moveTo>
                  <a:pt x="341" y="1041"/>
                </a:moveTo>
                <a:lnTo>
                  <a:pt x="341" y="1024"/>
                </a:lnTo>
                <a:lnTo>
                  <a:pt x="341" y="953"/>
                </a:lnTo>
                <a:lnTo>
                  <a:pt x="312" y="953"/>
                </a:lnTo>
                <a:lnTo>
                  <a:pt x="294" y="648"/>
                </a:lnTo>
                <a:lnTo>
                  <a:pt x="312" y="648"/>
                </a:lnTo>
                <a:lnTo>
                  <a:pt x="312" y="595"/>
                </a:lnTo>
                <a:lnTo>
                  <a:pt x="312" y="571"/>
                </a:lnTo>
                <a:lnTo>
                  <a:pt x="483" y="571"/>
                </a:lnTo>
                <a:lnTo>
                  <a:pt x="483" y="595"/>
                </a:lnTo>
                <a:lnTo>
                  <a:pt x="483" y="648"/>
                </a:lnTo>
                <a:lnTo>
                  <a:pt x="500" y="648"/>
                </a:lnTo>
                <a:lnTo>
                  <a:pt x="477" y="953"/>
                </a:lnTo>
                <a:lnTo>
                  <a:pt x="453" y="953"/>
                </a:lnTo>
                <a:lnTo>
                  <a:pt x="453" y="1024"/>
                </a:lnTo>
                <a:lnTo>
                  <a:pt x="453" y="1041"/>
                </a:lnTo>
                <a:lnTo>
                  <a:pt x="341" y="1041"/>
                </a:lnTo>
                <a:close/>
                <a:moveTo>
                  <a:pt x="1195" y="953"/>
                </a:moveTo>
                <a:lnTo>
                  <a:pt x="1172" y="953"/>
                </a:lnTo>
                <a:lnTo>
                  <a:pt x="1172" y="1024"/>
                </a:lnTo>
                <a:lnTo>
                  <a:pt x="1172" y="1041"/>
                </a:lnTo>
                <a:lnTo>
                  <a:pt x="1060" y="1041"/>
                </a:lnTo>
                <a:lnTo>
                  <a:pt x="1060" y="1024"/>
                </a:lnTo>
                <a:lnTo>
                  <a:pt x="1060" y="953"/>
                </a:lnTo>
                <a:lnTo>
                  <a:pt x="1030" y="953"/>
                </a:lnTo>
                <a:lnTo>
                  <a:pt x="1012" y="648"/>
                </a:lnTo>
                <a:lnTo>
                  <a:pt x="1030" y="648"/>
                </a:lnTo>
                <a:lnTo>
                  <a:pt x="1030" y="595"/>
                </a:lnTo>
                <a:lnTo>
                  <a:pt x="1030" y="571"/>
                </a:lnTo>
                <a:lnTo>
                  <a:pt x="1195" y="571"/>
                </a:lnTo>
                <a:lnTo>
                  <a:pt x="1195" y="595"/>
                </a:lnTo>
                <a:lnTo>
                  <a:pt x="1195" y="648"/>
                </a:lnTo>
                <a:lnTo>
                  <a:pt x="1213" y="648"/>
                </a:lnTo>
                <a:lnTo>
                  <a:pt x="1195" y="9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77" tIns="34289" rIns="68577" bIns="34289" anchor="ctr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515" name="Freeform 5863"/>
          <p:cNvSpPr>
            <a:spLocks noChangeArrowheads="1"/>
          </p:cNvSpPr>
          <p:nvPr/>
        </p:nvSpPr>
        <p:spPr bwMode="auto">
          <a:xfrm>
            <a:off x="4519956" y="3295103"/>
            <a:ext cx="150725" cy="276641"/>
          </a:xfrm>
          <a:custGeom>
            <a:avLst/>
            <a:gdLst>
              <a:gd name="T0" fmla="*/ 284 w 751"/>
              <a:gd name="T1" fmla="*/ 1374 h 1375"/>
              <a:gd name="T2" fmla="*/ 284 w 751"/>
              <a:gd name="T3" fmla="*/ 1374 h 1375"/>
              <a:gd name="T4" fmla="*/ 284 w 751"/>
              <a:gd name="T5" fmla="*/ 1215 h 1375"/>
              <a:gd name="T6" fmla="*/ 0 w 751"/>
              <a:gd name="T7" fmla="*/ 1135 h 1375"/>
              <a:gd name="T8" fmla="*/ 57 w 751"/>
              <a:gd name="T9" fmla="*/ 943 h 1375"/>
              <a:gd name="T10" fmla="*/ 329 w 751"/>
              <a:gd name="T11" fmla="*/ 1022 h 1375"/>
              <a:gd name="T12" fmla="*/ 488 w 751"/>
              <a:gd name="T13" fmla="*/ 908 h 1375"/>
              <a:gd name="T14" fmla="*/ 318 w 751"/>
              <a:gd name="T15" fmla="*/ 772 h 1375"/>
              <a:gd name="T16" fmla="*/ 11 w 751"/>
              <a:gd name="T17" fmla="*/ 454 h 1375"/>
              <a:gd name="T18" fmla="*/ 296 w 751"/>
              <a:gd name="T19" fmla="*/ 159 h 1375"/>
              <a:gd name="T20" fmla="*/ 296 w 751"/>
              <a:gd name="T21" fmla="*/ 0 h 1375"/>
              <a:gd name="T22" fmla="*/ 466 w 751"/>
              <a:gd name="T23" fmla="*/ 0 h 1375"/>
              <a:gd name="T24" fmla="*/ 466 w 751"/>
              <a:gd name="T25" fmla="*/ 148 h 1375"/>
              <a:gd name="T26" fmla="*/ 704 w 751"/>
              <a:gd name="T27" fmla="*/ 205 h 1375"/>
              <a:gd name="T28" fmla="*/ 659 w 751"/>
              <a:gd name="T29" fmla="*/ 398 h 1375"/>
              <a:gd name="T30" fmla="*/ 409 w 751"/>
              <a:gd name="T31" fmla="*/ 341 h 1375"/>
              <a:gd name="T32" fmla="*/ 273 w 751"/>
              <a:gd name="T33" fmla="*/ 432 h 1375"/>
              <a:gd name="T34" fmla="*/ 466 w 751"/>
              <a:gd name="T35" fmla="*/ 579 h 1375"/>
              <a:gd name="T36" fmla="*/ 750 w 751"/>
              <a:gd name="T37" fmla="*/ 886 h 1375"/>
              <a:gd name="T38" fmla="*/ 454 w 751"/>
              <a:gd name="T39" fmla="*/ 1204 h 1375"/>
              <a:gd name="T40" fmla="*/ 454 w 751"/>
              <a:gd name="T41" fmla="*/ 1374 h 1375"/>
              <a:gd name="T42" fmla="*/ 284 w 751"/>
              <a:gd name="T43" fmla="*/ 1374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1" h="1375">
                <a:moveTo>
                  <a:pt x="284" y="1374"/>
                </a:moveTo>
                <a:lnTo>
                  <a:pt x="284" y="1374"/>
                </a:lnTo>
                <a:cubicBezTo>
                  <a:pt x="284" y="1215"/>
                  <a:pt x="284" y="1215"/>
                  <a:pt x="284" y="1215"/>
                </a:cubicBezTo>
                <a:cubicBezTo>
                  <a:pt x="171" y="1204"/>
                  <a:pt x="69" y="1181"/>
                  <a:pt x="0" y="1135"/>
                </a:cubicBezTo>
                <a:cubicBezTo>
                  <a:pt x="57" y="943"/>
                  <a:pt x="57" y="943"/>
                  <a:pt x="57" y="943"/>
                </a:cubicBezTo>
                <a:cubicBezTo>
                  <a:pt x="125" y="977"/>
                  <a:pt x="227" y="1022"/>
                  <a:pt x="329" y="1022"/>
                </a:cubicBezTo>
                <a:cubicBezTo>
                  <a:pt x="432" y="1022"/>
                  <a:pt x="488" y="977"/>
                  <a:pt x="488" y="908"/>
                </a:cubicBezTo>
                <a:cubicBezTo>
                  <a:pt x="488" y="852"/>
                  <a:pt x="443" y="806"/>
                  <a:pt x="318" y="772"/>
                </a:cubicBezTo>
                <a:cubicBezTo>
                  <a:pt x="136" y="704"/>
                  <a:pt x="11" y="625"/>
                  <a:pt x="11" y="454"/>
                </a:cubicBezTo>
                <a:cubicBezTo>
                  <a:pt x="11" y="307"/>
                  <a:pt x="114" y="193"/>
                  <a:pt x="296" y="159"/>
                </a:cubicBezTo>
                <a:cubicBezTo>
                  <a:pt x="296" y="0"/>
                  <a:pt x="296" y="0"/>
                  <a:pt x="29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148"/>
                  <a:pt x="466" y="148"/>
                  <a:pt x="466" y="148"/>
                </a:cubicBezTo>
                <a:cubicBezTo>
                  <a:pt x="568" y="159"/>
                  <a:pt x="647" y="182"/>
                  <a:pt x="704" y="205"/>
                </a:cubicBezTo>
                <a:cubicBezTo>
                  <a:pt x="659" y="398"/>
                  <a:pt x="659" y="398"/>
                  <a:pt x="659" y="398"/>
                </a:cubicBezTo>
                <a:cubicBezTo>
                  <a:pt x="613" y="375"/>
                  <a:pt x="534" y="341"/>
                  <a:pt x="409" y="341"/>
                </a:cubicBezTo>
                <a:cubicBezTo>
                  <a:pt x="307" y="341"/>
                  <a:pt x="273" y="386"/>
                  <a:pt x="273" y="432"/>
                </a:cubicBezTo>
                <a:cubicBezTo>
                  <a:pt x="273" y="488"/>
                  <a:pt x="329" y="523"/>
                  <a:pt x="466" y="579"/>
                </a:cubicBezTo>
                <a:cubicBezTo>
                  <a:pt x="670" y="648"/>
                  <a:pt x="750" y="738"/>
                  <a:pt x="750" y="886"/>
                </a:cubicBezTo>
                <a:cubicBezTo>
                  <a:pt x="750" y="1033"/>
                  <a:pt x="647" y="1170"/>
                  <a:pt x="454" y="1204"/>
                </a:cubicBezTo>
                <a:cubicBezTo>
                  <a:pt x="454" y="1374"/>
                  <a:pt x="454" y="1374"/>
                  <a:pt x="454" y="1374"/>
                </a:cubicBezTo>
                <a:lnTo>
                  <a:pt x="284" y="13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77" tIns="34289" rIns="68577" bIns="34289" anchor="ctr"/>
          <a:lstStyle/>
          <a:p>
            <a:pPr defTabSz="685766"/>
            <a:endParaRPr lang="en-US" sz="700">
              <a:solidFill>
                <a:prstClr val="black"/>
              </a:solidFill>
            </a:endParaRPr>
          </a:p>
        </p:txBody>
      </p:sp>
      <p:sp>
        <p:nvSpPr>
          <p:cNvPr id="2276" name="Freeform 69"/>
          <p:cNvSpPr>
            <a:spLocks noChangeArrowheads="1"/>
          </p:cNvSpPr>
          <p:nvPr/>
        </p:nvSpPr>
        <p:spPr bwMode="auto">
          <a:xfrm>
            <a:off x="4543839" y="2597667"/>
            <a:ext cx="411922" cy="394738"/>
          </a:xfrm>
          <a:custGeom>
            <a:avLst/>
            <a:gdLst>
              <a:gd name="G0" fmla="+- 155 0 0"/>
              <a:gd name="G1" fmla="+- 155 0 0"/>
              <a:gd name="G2" fmla="+- 69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242 0 0"/>
              <a:gd name="G13" fmla="+- 155 0 0"/>
              <a:gd name="T0" fmla="*/ 0 w 325"/>
              <a:gd name="T1" fmla="*/ 35 h 312"/>
              <a:gd name="T2" fmla="*/ 0 w 325"/>
              <a:gd name="T3" fmla="*/ 35 h 312"/>
              <a:gd name="T4" fmla="*/ 36 w 325"/>
              <a:gd name="T5" fmla="*/ 0 h 312"/>
              <a:gd name="T6" fmla="*/ 73 w 325"/>
              <a:gd name="T7" fmla="*/ 35 h 312"/>
              <a:gd name="T8" fmla="*/ 36 w 325"/>
              <a:gd name="T9" fmla="*/ 70 h 312"/>
              <a:gd name="T10" fmla="*/ 0 w 325"/>
              <a:gd name="T11" fmla="*/ 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5" h="312">
                <a:moveTo>
                  <a:pt x="0" y="155"/>
                </a:moveTo>
                <a:lnTo>
                  <a:pt x="0" y="155"/>
                </a:lnTo>
                <a:cubicBezTo>
                  <a:pt x="0" y="69"/>
                  <a:pt x="72" y="0"/>
                  <a:pt x="162" y="0"/>
                </a:cubicBezTo>
                <a:cubicBezTo>
                  <a:pt x="251" y="0"/>
                  <a:pt x="324" y="69"/>
                  <a:pt x="324" y="155"/>
                </a:cubicBezTo>
                <a:cubicBezTo>
                  <a:pt x="324" y="242"/>
                  <a:pt x="251" y="311"/>
                  <a:pt x="162" y="311"/>
                </a:cubicBezTo>
                <a:cubicBezTo>
                  <a:pt x="72" y="311"/>
                  <a:pt x="0" y="242"/>
                  <a:pt x="0" y="155"/>
                </a:cubicBezTo>
              </a:path>
            </a:pathLst>
          </a:custGeom>
          <a:solidFill>
            <a:srgbClr val="4BC972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700" kern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2285" name="Freeform 5862"/>
          <p:cNvSpPr>
            <a:spLocks noChangeArrowheads="1"/>
          </p:cNvSpPr>
          <p:nvPr/>
        </p:nvSpPr>
        <p:spPr bwMode="auto">
          <a:xfrm>
            <a:off x="4637140" y="2668726"/>
            <a:ext cx="237131" cy="263702"/>
          </a:xfrm>
          <a:custGeom>
            <a:avLst/>
            <a:gdLst>
              <a:gd name="T0" fmla="*/ 0 w 1692"/>
              <a:gd name="T1" fmla="*/ 1510 h 1885"/>
              <a:gd name="T2" fmla="*/ 0 w 1692"/>
              <a:gd name="T3" fmla="*/ 1510 h 1885"/>
              <a:gd name="T4" fmla="*/ 193 w 1692"/>
              <a:gd name="T5" fmla="*/ 987 h 1885"/>
              <a:gd name="T6" fmla="*/ 499 w 1692"/>
              <a:gd name="T7" fmla="*/ 874 h 1885"/>
              <a:gd name="T8" fmla="*/ 545 w 1692"/>
              <a:gd name="T9" fmla="*/ 817 h 1885"/>
              <a:gd name="T10" fmla="*/ 465 w 1692"/>
              <a:gd name="T11" fmla="*/ 738 h 1885"/>
              <a:gd name="T12" fmla="*/ 431 w 1692"/>
              <a:gd name="T13" fmla="*/ 488 h 1885"/>
              <a:gd name="T14" fmla="*/ 420 w 1692"/>
              <a:gd name="T15" fmla="*/ 341 h 1885"/>
              <a:gd name="T16" fmla="*/ 340 w 1692"/>
              <a:gd name="T17" fmla="*/ 204 h 1885"/>
              <a:gd name="T18" fmla="*/ 556 w 1692"/>
              <a:gd name="T19" fmla="*/ 91 h 1885"/>
              <a:gd name="T20" fmla="*/ 839 w 1692"/>
              <a:gd name="T21" fmla="*/ 91 h 1885"/>
              <a:gd name="T22" fmla="*/ 1055 w 1692"/>
              <a:gd name="T23" fmla="*/ 477 h 1885"/>
              <a:gd name="T24" fmla="*/ 976 w 1692"/>
              <a:gd name="T25" fmla="*/ 704 h 1885"/>
              <a:gd name="T26" fmla="*/ 964 w 1692"/>
              <a:gd name="T27" fmla="*/ 738 h 1885"/>
              <a:gd name="T28" fmla="*/ 1055 w 1692"/>
              <a:gd name="T29" fmla="*/ 874 h 1885"/>
              <a:gd name="T30" fmla="*/ 1555 w 1692"/>
              <a:gd name="T31" fmla="*/ 1147 h 1885"/>
              <a:gd name="T32" fmla="*/ 1691 w 1692"/>
              <a:gd name="T33" fmla="*/ 1510 h 1885"/>
              <a:gd name="T34" fmla="*/ 0 w 1692"/>
              <a:gd name="T35" fmla="*/ 1510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92" h="1885">
                <a:moveTo>
                  <a:pt x="0" y="1510"/>
                </a:moveTo>
                <a:lnTo>
                  <a:pt x="0" y="1510"/>
                </a:lnTo>
                <a:cubicBezTo>
                  <a:pt x="0" y="1510"/>
                  <a:pt x="22" y="1090"/>
                  <a:pt x="193" y="987"/>
                </a:cubicBezTo>
                <a:cubicBezTo>
                  <a:pt x="193" y="987"/>
                  <a:pt x="272" y="897"/>
                  <a:pt x="499" y="874"/>
                </a:cubicBezTo>
                <a:cubicBezTo>
                  <a:pt x="545" y="817"/>
                  <a:pt x="545" y="817"/>
                  <a:pt x="545" y="817"/>
                </a:cubicBezTo>
                <a:cubicBezTo>
                  <a:pt x="545" y="817"/>
                  <a:pt x="476" y="829"/>
                  <a:pt x="465" y="738"/>
                </a:cubicBezTo>
                <a:cubicBezTo>
                  <a:pt x="442" y="658"/>
                  <a:pt x="408" y="613"/>
                  <a:pt x="431" y="488"/>
                </a:cubicBezTo>
                <a:cubicBezTo>
                  <a:pt x="431" y="488"/>
                  <a:pt x="420" y="397"/>
                  <a:pt x="420" y="341"/>
                </a:cubicBezTo>
                <a:cubicBezTo>
                  <a:pt x="420" y="341"/>
                  <a:pt x="352" y="306"/>
                  <a:pt x="340" y="204"/>
                </a:cubicBezTo>
                <a:cubicBezTo>
                  <a:pt x="340" y="204"/>
                  <a:pt x="465" y="182"/>
                  <a:pt x="556" y="91"/>
                </a:cubicBezTo>
                <a:cubicBezTo>
                  <a:pt x="647" y="0"/>
                  <a:pt x="839" y="46"/>
                  <a:pt x="839" y="91"/>
                </a:cubicBezTo>
                <a:cubicBezTo>
                  <a:pt x="839" y="91"/>
                  <a:pt x="1169" y="113"/>
                  <a:pt x="1055" y="477"/>
                </a:cubicBezTo>
                <a:cubicBezTo>
                  <a:pt x="1055" y="477"/>
                  <a:pt x="1033" y="658"/>
                  <a:pt x="976" y="704"/>
                </a:cubicBezTo>
                <a:cubicBezTo>
                  <a:pt x="964" y="738"/>
                  <a:pt x="964" y="738"/>
                  <a:pt x="964" y="738"/>
                </a:cubicBezTo>
                <a:cubicBezTo>
                  <a:pt x="964" y="738"/>
                  <a:pt x="1033" y="840"/>
                  <a:pt x="1055" y="874"/>
                </a:cubicBezTo>
                <a:cubicBezTo>
                  <a:pt x="1078" y="897"/>
                  <a:pt x="1419" y="987"/>
                  <a:pt x="1555" y="1147"/>
                </a:cubicBezTo>
                <a:cubicBezTo>
                  <a:pt x="1680" y="1294"/>
                  <a:pt x="1691" y="1510"/>
                  <a:pt x="1691" y="1510"/>
                </a:cubicBezTo>
                <a:cubicBezTo>
                  <a:pt x="1691" y="1510"/>
                  <a:pt x="1078" y="1884"/>
                  <a:pt x="0" y="15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77" tIns="34289" rIns="68577" bIns="34289" anchor="ctr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3" name="Freeform 67"/>
          <p:cNvSpPr>
            <a:spLocks noChangeArrowheads="1"/>
          </p:cNvSpPr>
          <p:nvPr/>
        </p:nvSpPr>
        <p:spPr bwMode="auto">
          <a:xfrm>
            <a:off x="851228" y="791382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4" name="Заголовок 9"/>
          <p:cNvSpPr txBox="1">
            <a:spLocks/>
          </p:cNvSpPr>
          <p:nvPr/>
        </p:nvSpPr>
        <p:spPr>
          <a:xfrm>
            <a:off x="800180" y="2870882"/>
            <a:ext cx="3066499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Penerimaan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dokumen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dan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pemberian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nomor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proses</a:t>
            </a:r>
            <a:endParaRPr lang="en-US" sz="1800" dirty="0">
              <a:solidFill>
                <a:srgbClr val="4BC972"/>
              </a:solidFill>
              <a:latin typeface="Calibri"/>
            </a:endParaRPr>
          </a:p>
        </p:txBody>
      </p:sp>
      <p:sp>
        <p:nvSpPr>
          <p:cNvPr id="36" name="Freeform 67"/>
          <p:cNvSpPr>
            <a:spLocks noChangeArrowheads="1"/>
          </p:cNvSpPr>
          <p:nvPr/>
        </p:nvSpPr>
        <p:spPr bwMode="auto">
          <a:xfrm>
            <a:off x="832795" y="2759083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1756" y="3357306"/>
            <a:ext cx="2790185" cy="438580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/>
            <a:r>
              <a:rPr lang="en-AU" sz="1200" dirty="0" err="1" smtClean="0">
                <a:solidFill>
                  <a:prstClr val="black"/>
                </a:solidFill>
              </a:rPr>
              <a:t>Dilakukan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sekaligus</a:t>
            </a:r>
            <a:r>
              <a:rPr lang="en-AU" sz="1200" dirty="0" smtClean="0">
                <a:solidFill>
                  <a:prstClr val="black"/>
                </a:solidFill>
              </a:rPr>
              <a:t> di </a:t>
            </a:r>
            <a:r>
              <a:rPr lang="en-AU" sz="1200" dirty="0" err="1" smtClean="0">
                <a:solidFill>
                  <a:prstClr val="black"/>
                </a:solidFill>
              </a:rPr>
              <a:t>loket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penerimaan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ketika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dokumen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dinyatakan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sudah</a:t>
            </a:r>
            <a:r>
              <a:rPr lang="en-AU" sz="1200" dirty="0" smtClean="0">
                <a:solidFill>
                  <a:prstClr val="black"/>
                </a:solidFill>
              </a:rPr>
              <a:t> </a:t>
            </a:r>
            <a:r>
              <a:rPr lang="en-AU" sz="1200" dirty="0" err="1" smtClean="0">
                <a:solidFill>
                  <a:prstClr val="black"/>
                </a:solidFill>
              </a:rPr>
              <a:t>lengkap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38" name="Заголовок 9"/>
          <p:cNvSpPr txBox="1">
            <a:spLocks/>
          </p:cNvSpPr>
          <p:nvPr/>
        </p:nvSpPr>
        <p:spPr>
          <a:xfrm>
            <a:off x="5718365" y="2840327"/>
            <a:ext cx="3066499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Rekomendasi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dari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Dinas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Teknis</a:t>
            </a:r>
            <a:endParaRPr lang="en-US" sz="1800" dirty="0">
              <a:solidFill>
                <a:srgbClr val="4BC972"/>
              </a:solidFill>
              <a:latin typeface="Calibri"/>
            </a:endParaRPr>
          </a:p>
        </p:txBody>
      </p:sp>
      <p:sp>
        <p:nvSpPr>
          <p:cNvPr id="39" name="Freeform 67"/>
          <p:cNvSpPr>
            <a:spLocks noChangeArrowheads="1"/>
          </p:cNvSpPr>
          <p:nvPr/>
        </p:nvSpPr>
        <p:spPr bwMode="auto">
          <a:xfrm flipV="1">
            <a:off x="5591329" y="2942435"/>
            <a:ext cx="134500" cy="133293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27503" y="3137587"/>
            <a:ext cx="2915170" cy="117724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/>
            <a:r>
              <a:rPr lang="id-ID" sz="1200" dirty="0" smtClean="0"/>
              <a:t>Rekomendasi </a:t>
            </a:r>
            <a:r>
              <a:rPr lang="id-ID" sz="1200" dirty="0"/>
              <a:t>agar diberikan dalam jangka waktu yang sudah ditetapkan- sebagai bagian dari proses. Secara teknis perwakilan dari dinas-dinas teknis terkait perlu ditempatkan dalam ruangan tersendiri untuk memudahkan komunikasi dengan PTSP. 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41" name="Freeform 67"/>
          <p:cNvSpPr>
            <a:spLocks noChangeArrowheads="1"/>
          </p:cNvSpPr>
          <p:nvPr/>
        </p:nvSpPr>
        <p:spPr bwMode="auto">
          <a:xfrm>
            <a:off x="6181235" y="940922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flipV="1">
            <a:off x="3229760" y="2735942"/>
            <a:ext cx="1170355" cy="196486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flipV="1">
            <a:off x="4866875" y="2983109"/>
            <a:ext cx="596290" cy="116325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4896261" y="1617203"/>
            <a:ext cx="651081" cy="557982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головок 9"/>
          <p:cNvSpPr txBox="1">
            <a:spLocks/>
          </p:cNvSpPr>
          <p:nvPr/>
        </p:nvSpPr>
        <p:spPr>
          <a:xfrm>
            <a:off x="851228" y="3795886"/>
            <a:ext cx="2806347" cy="324266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Ruang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Konsultasi</a:t>
            </a:r>
            <a:endParaRPr lang="en-US" sz="1800" dirty="0">
              <a:solidFill>
                <a:srgbClr val="4BC972"/>
              </a:solidFill>
              <a:latin typeface="Calibri"/>
            </a:endParaRPr>
          </a:p>
        </p:txBody>
      </p:sp>
      <p:sp>
        <p:nvSpPr>
          <p:cNvPr id="50" name="Freeform 67"/>
          <p:cNvSpPr>
            <a:spLocks noChangeArrowheads="1"/>
          </p:cNvSpPr>
          <p:nvPr/>
        </p:nvSpPr>
        <p:spPr bwMode="auto">
          <a:xfrm>
            <a:off x="892741" y="3752854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92741" y="4083918"/>
            <a:ext cx="2599139" cy="99257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/>
            <a:r>
              <a:rPr lang="id-ID" sz="1200" dirty="0"/>
              <a:t>PTSP harus menyediakan ruangan untuk pemohon dapat mengkonsultasikan kekurangan persyaratan teknisnya dengan staff dinas teknis dan staff PTSP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52" name="Заголовок 9"/>
          <p:cNvSpPr txBox="1">
            <a:spLocks/>
          </p:cNvSpPr>
          <p:nvPr/>
        </p:nvSpPr>
        <p:spPr>
          <a:xfrm>
            <a:off x="5547342" y="2268757"/>
            <a:ext cx="3314667" cy="565428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Calibri"/>
              </a:rPr>
              <a:t>Tracking </a:t>
            </a:r>
            <a:r>
              <a:rPr lang="en-US" sz="1600" b="1" dirty="0" err="1" smtClean="0">
                <a:latin typeface="Calibri"/>
              </a:rPr>
              <a:t>atau</a:t>
            </a:r>
            <a:r>
              <a:rPr lang="en-US" sz="1600" b="1" dirty="0" smtClean="0">
                <a:latin typeface="Calibri"/>
              </a:rPr>
              <a:t> </a:t>
            </a:r>
            <a:r>
              <a:rPr lang="en-US" sz="1600" b="1" dirty="0" err="1" smtClean="0">
                <a:latin typeface="Calibri"/>
              </a:rPr>
              <a:t>penelusuran</a:t>
            </a:r>
            <a:r>
              <a:rPr lang="en-US" sz="1600" b="1" dirty="0" smtClean="0">
                <a:latin typeface="Calibri"/>
              </a:rPr>
              <a:t> status </a:t>
            </a:r>
            <a:r>
              <a:rPr lang="en-US" sz="1600" b="1" dirty="0" err="1" smtClean="0">
                <a:latin typeface="Calibri"/>
              </a:rPr>
              <a:t>permohonan</a:t>
            </a:r>
            <a:endParaRPr lang="en-US" sz="1600" b="1" dirty="0">
              <a:latin typeface="Calibri"/>
            </a:endParaRPr>
          </a:p>
        </p:txBody>
      </p:sp>
      <p:sp>
        <p:nvSpPr>
          <p:cNvPr id="53" name="Freeform 67"/>
          <p:cNvSpPr>
            <a:spLocks noChangeArrowheads="1"/>
          </p:cNvSpPr>
          <p:nvPr/>
        </p:nvSpPr>
        <p:spPr bwMode="auto">
          <a:xfrm>
            <a:off x="5383386" y="2364282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cxnSp>
        <p:nvCxnSpPr>
          <p:cNvPr id="55" name="Elbow Connector 54"/>
          <p:cNvCxnSpPr/>
          <p:nvPr/>
        </p:nvCxnSpPr>
        <p:spPr>
          <a:xfrm flipV="1">
            <a:off x="2269443" y="3746420"/>
            <a:ext cx="1367423" cy="168023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flipV="1">
            <a:off x="4866875" y="2525871"/>
            <a:ext cx="502711" cy="159022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Заголовок 9"/>
          <p:cNvSpPr txBox="1">
            <a:spLocks/>
          </p:cNvSpPr>
          <p:nvPr/>
        </p:nvSpPr>
        <p:spPr>
          <a:xfrm>
            <a:off x="6027503" y="4376657"/>
            <a:ext cx="3066499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Pencetakan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Surat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Izin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(</a:t>
            </a:r>
            <a:r>
              <a:rPr lang="en-US" sz="1800" b="1" dirty="0" err="1" smtClean="0">
                <a:solidFill>
                  <a:srgbClr val="2D1E2F"/>
                </a:solidFill>
                <a:latin typeface="Calibri"/>
              </a:rPr>
              <a:t>menerapkan</a:t>
            </a:r>
            <a:r>
              <a:rPr lang="en-US" sz="1800" b="1" dirty="0" smtClean="0">
                <a:solidFill>
                  <a:srgbClr val="2D1E2F"/>
                </a:solidFill>
                <a:latin typeface="Calibri"/>
              </a:rPr>
              <a:t> e-signature)</a:t>
            </a:r>
            <a:endParaRPr lang="en-US" sz="1800" dirty="0">
              <a:solidFill>
                <a:srgbClr val="4BC972"/>
              </a:solidFill>
              <a:latin typeface="Calibri"/>
            </a:endParaRPr>
          </a:p>
        </p:txBody>
      </p:sp>
      <p:sp>
        <p:nvSpPr>
          <p:cNvPr id="63" name="Freeform 67"/>
          <p:cNvSpPr>
            <a:spLocks noChangeArrowheads="1"/>
          </p:cNvSpPr>
          <p:nvPr/>
        </p:nvSpPr>
        <p:spPr bwMode="auto">
          <a:xfrm>
            <a:off x="5867944" y="4461483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cxnSp>
        <p:nvCxnSpPr>
          <p:cNvPr id="64" name="Elbow Connector 63"/>
          <p:cNvCxnSpPr/>
          <p:nvPr/>
        </p:nvCxnSpPr>
        <p:spPr>
          <a:xfrm rot="16200000" flipH="1">
            <a:off x="5273013" y="3940870"/>
            <a:ext cx="810721" cy="355042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Заголовок 9"/>
          <p:cNvSpPr txBox="1">
            <a:spLocks/>
          </p:cNvSpPr>
          <p:nvPr/>
        </p:nvSpPr>
        <p:spPr>
          <a:xfrm>
            <a:off x="3146919" y="791382"/>
            <a:ext cx="3066499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2D1E2F"/>
                </a:solidFill>
                <a:latin typeface="Calibri"/>
              </a:rPr>
              <a:t>Tersedia</a:t>
            </a:r>
            <a:r>
              <a:rPr lang="en-US" sz="16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600" b="1" dirty="0" err="1" smtClean="0">
                <a:solidFill>
                  <a:srgbClr val="2D1E2F"/>
                </a:solidFill>
                <a:latin typeface="Calibri"/>
              </a:rPr>
              <a:t>Kanal</a:t>
            </a:r>
            <a:r>
              <a:rPr lang="en-US" sz="16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600" b="1" dirty="0" err="1" smtClean="0">
                <a:solidFill>
                  <a:srgbClr val="2D1E2F"/>
                </a:solidFill>
                <a:latin typeface="Calibri"/>
              </a:rPr>
              <a:t>Pengaduan</a:t>
            </a:r>
            <a:r>
              <a:rPr lang="en-US" sz="16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600" b="1" dirty="0" err="1" smtClean="0">
                <a:solidFill>
                  <a:srgbClr val="2D1E2F"/>
                </a:solidFill>
                <a:latin typeface="Calibri"/>
              </a:rPr>
              <a:t>secara</a:t>
            </a:r>
            <a:r>
              <a:rPr lang="en-US" sz="1600" b="1" dirty="0" smtClean="0">
                <a:solidFill>
                  <a:srgbClr val="2D1E2F"/>
                </a:solidFill>
                <a:latin typeface="Calibri"/>
              </a:rPr>
              <a:t> </a:t>
            </a:r>
            <a:r>
              <a:rPr lang="en-US" sz="1600" b="1" dirty="0" err="1" smtClean="0">
                <a:solidFill>
                  <a:srgbClr val="2D1E2F"/>
                </a:solidFill>
                <a:latin typeface="Calibri"/>
              </a:rPr>
              <a:t>elektronik</a:t>
            </a:r>
            <a:endParaRPr lang="en-US" sz="1600" dirty="0">
              <a:solidFill>
                <a:srgbClr val="4BC972"/>
              </a:solidFill>
              <a:latin typeface="Calibri"/>
            </a:endParaRPr>
          </a:p>
        </p:txBody>
      </p:sp>
      <p:sp>
        <p:nvSpPr>
          <p:cNvPr id="67" name="Freeform 67"/>
          <p:cNvSpPr>
            <a:spLocks noChangeArrowheads="1"/>
          </p:cNvSpPr>
          <p:nvPr/>
        </p:nvSpPr>
        <p:spPr bwMode="auto">
          <a:xfrm>
            <a:off x="2985462" y="860127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cxnSp>
        <p:nvCxnSpPr>
          <p:cNvPr id="69" name="Elbow Connector 68"/>
          <p:cNvCxnSpPr/>
          <p:nvPr/>
        </p:nvCxnSpPr>
        <p:spPr>
          <a:xfrm rot="16200000" flipH="1">
            <a:off x="3856158" y="1462267"/>
            <a:ext cx="799054" cy="535445"/>
          </a:xfrm>
          <a:prstGeom prst="bentConnector3">
            <a:avLst/>
          </a:prstGeom>
          <a:ln>
            <a:solidFill>
              <a:srgbClr val="F29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67"/>
          <p:cNvSpPr>
            <a:spLocks noChangeArrowheads="1"/>
          </p:cNvSpPr>
          <p:nvPr/>
        </p:nvSpPr>
        <p:spPr bwMode="auto">
          <a:xfrm>
            <a:off x="3475749" y="3933854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sp>
        <p:nvSpPr>
          <p:cNvPr id="74" name="Заголовок 9"/>
          <p:cNvSpPr txBox="1">
            <a:spLocks/>
          </p:cNvSpPr>
          <p:nvPr/>
        </p:nvSpPr>
        <p:spPr>
          <a:xfrm>
            <a:off x="3635308" y="3830432"/>
            <a:ext cx="3066499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2D1E2F"/>
                </a:solidFill>
                <a:latin typeface="Calibri"/>
              </a:rPr>
              <a:t>Retribusi</a:t>
            </a:r>
            <a:endParaRPr lang="en-US" sz="1600" dirty="0">
              <a:solidFill>
                <a:srgbClr val="4BC972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53368" y="4131482"/>
            <a:ext cx="2514576" cy="992577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marL="171450" indent="-171450" defTabSz="685766">
              <a:buFont typeface="Arial" pitchFamily="34" charset="0"/>
              <a:buChar char="•"/>
            </a:pPr>
            <a:r>
              <a:rPr lang="en-US" sz="1200" dirty="0" smtClean="0"/>
              <a:t>Ada </a:t>
            </a:r>
            <a:r>
              <a:rPr lang="id-ID" sz="1200" dirty="0" smtClean="0"/>
              <a:t>informasi </a:t>
            </a:r>
            <a:r>
              <a:rPr lang="id-ID" sz="1200" dirty="0"/>
              <a:t>besarnya retribusi </a:t>
            </a:r>
            <a:r>
              <a:rPr lang="id-ID" sz="1200" dirty="0" smtClean="0"/>
              <a:t>dan </a:t>
            </a:r>
            <a:r>
              <a:rPr lang="id-ID" sz="1200" dirty="0"/>
              <a:t>nomor rekening pembayaran retribusi dari </a:t>
            </a:r>
            <a:r>
              <a:rPr lang="id-ID" sz="1200" dirty="0" smtClean="0"/>
              <a:t>PTSP</a:t>
            </a:r>
            <a:endParaRPr lang="en-US" sz="1200" dirty="0" smtClean="0"/>
          </a:p>
          <a:p>
            <a:pPr marL="171450" indent="-171450" defTabSz="685766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Nilai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retribusi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</a:t>
            </a:r>
            <a:r>
              <a:rPr lang="en-US" sz="1200" dirty="0" err="1" smtClean="0">
                <a:solidFill>
                  <a:prstClr val="black"/>
                </a:solidFill>
              </a:rPr>
              <a:t>ebisa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mungkin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dicantumkan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dalam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surat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izin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597" y="556687"/>
            <a:ext cx="18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Tax clearance</a:t>
            </a:r>
            <a:endParaRPr lang="en-US" b="1" dirty="0"/>
          </a:p>
        </p:txBody>
      </p:sp>
      <p:sp>
        <p:nvSpPr>
          <p:cNvPr id="54" name="Freeform 67"/>
          <p:cNvSpPr>
            <a:spLocks noChangeArrowheads="1"/>
          </p:cNvSpPr>
          <p:nvPr/>
        </p:nvSpPr>
        <p:spPr bwMode="auto">
          <a:xfrm>
            <a:off x="6789612" y="633275"/>
            <a:ext cx="159559" cy="161589"/>
          </a:xfrm>
          <a:custGeom>
            <a:avLst/>
            <a:gdLst>
              <a:gd name="G0" fmla="+- 118 0 0"/>
              <a:gd name="G1" fmla="+- 118 0 0"/>
              <a:gd name="G2" fmla="+- 5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84 0 0"/>
              <a:gd name="G13" fmla="+- 118 0 0"/>
              <a:gd name="T0" fmla="*/ 0 w 247"/>
              <a:gd name="T1" fmla="*/ 26 h 237"/>
              <a:gd name="T2" fmla="*/ 0 w 247"/>
              <a:gd name="T3" fmla="*/ 26 h 237"/>
              <a:gd name="T4" fmla="*/ 27 w 247"/>
              <a:gd name="T5" fmla="*/ 0 h 237"/>
              <a:gd name="T6" fmla="*/ 55 w 247"/>
              <a:gd name="T7" fmla="*/ 26 h 237"/>
              <a:gd name="T8" fmla="*/ 27 w 247"/>
              <a:gd name="T9" fmla="*/ 53 h 237"/>
              <a:gd name="T10" fmla="*/ 0 w 247"/>
              <a:gd name="T11" fmla="*/ 2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37">
                <a:moveTo>
                  <a:pt x="0" y="118"/>
                </a:moveTo>
                <a:lnTo>
                  <a:pt x="0" y="118"/>
                </a:lnTo>
                <a:cubicBezTo>
                  <a:pt x="0" y="54"/>
                  <a:pt x="56" y="0"/>
                  <a:pt x="123" y="0"/>
                </a:cubicBezTo>
                <a:cubicBezTo>
                  <a:pt x="191" y="0"/>
                  <a:pt x="246" y="54"/>
                  <a:pt x="246" y="118"/>
                </a:cubicBezTo>
                <a:cubicBezTo>
                  <a:pt x="246" y="184"/>
                  <a:pt x="191" y="236"/>
                  <a:pt x="123" y="236"/>
                </a:cubicBezTo>
                <a:cubicBezTo>
                  <a:pt x="56" y="236"/>
                  <a:pt x="0" y="184"/>
                  <a:pt x="0" y="118"/>
                </a:cubicBezTo>
              </a:path>
            </a:pathLst>
          </a:custGeom>
          <a:solidFill>
            <a:srgbClr val="F29B26"/>
          </a:solidFill>
          <a:ln>
            <a:noFill/>
          </a:ln>
          <a:effectLst/>
          <a:extLst/>
        </p:spPr>
        <p:txBody>
          <a:bodyPr wrap="none" lIns="68577" tIns="34289" rIns="68577" bIns="34289" anchor="ctr"/>
          <a:lstStyle/>
          <a:p>
            <a:pPr defTabSz="1371258">
              <a:defRPr/>
            </a:pPr>
            <a:endParaRPr lang="en-US" sz="2400" kern="0">
              <a:solidFill>
                <a:srgbClr val="445469"/>
              </a:solidFill>
              <a:latin typeface="Lato Light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0" t="68873" r="713" b="14808"/>
          <a:stretch/>
        </p:blipFill>
        <p:spPr bwMode="auto">
          <a:xfrm>
            <a:off x="912574" y="116219"/>
            <a:ext cx="1807864" cy="686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482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676400" y="135606"/>
            <a:ext cx="5831106" cy="71779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UPAYA PENCEGAHAN KORUPSI PENGADAAN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BARANG DAN JASA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201418"/>
            <a:ext cx="4065984" cy="3416283"/>
          </a:xfrm>
          <a:prstGeom prst="rect">
            <a:avLst/>
          </a:prstGeom>
          <a:ln w="381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03" tIns="45702" rIns="91403" bIns="45702" rtlCol="0">
            <a:spAutoFit/>
          </a:bodyPr>
          <a:lstStyle/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Organisasi</a:t>
            </a:r>
            <a:r>
              <a:rPr lang="en-US" sz="2400" b="1" dirty="0" smtClean="0"/>
              <a:t> ULP yang </a:t>
            </a:r>
            <a:r>
              <a:rPr lang="en-US" sz="2400" b="1" dirty="0" err="1" smtClean="0"/>
              <a:t>mandiri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Pokja</a:t>
            </a:r>
            <a:r>
              <a:rPr lang="en-US" sz="2400" b="1" dirty="0" smtClean="0"/>
              <a:t> ULP </a:t>
            </a:r>
            <a:r>
              <a:rPr lang="en-US" sz="2400" b="1" dirty="0" err="1" smtClean="0"/>
              <a:t>permanen</a:t>
            </a:r>
            <a:r>
              <a:rPr lang="en-US" sz="2400" b="1" dirty="0"/>
              <a:t>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Porsi</a:t>
            </a:r>
            <a:r>
              <a:rPr lang="en-US" sz="2400" b="1" dirty="0" smtClean="0"/>
              <a:t> </a:t>
            </a:r>
            <a:r>
              <a:rPr lang="en-US" sz="2400" b="1" dirty="0" err="1"/>
              <a:t>b</a:t>
            </a:r>
            <a:r>
              <a:rPr lang="en-US" sz="2400" b="1" dirty="0" err="1" smtClean="0"/>
              <a:t>elanja</a:t>
            </a:r>
            <a:r>
              <a:rPr lang="en-US" sz="2400" b="1" dirty="0" smtClean="0"/>
              <a:t> Modal via ULP.</a:t>
            </a:r>
            <a:endParaRPr lang="en-US" sz="2400" b="1" dirty="0"/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smtClean="0"/>
              <a:t>PBJ </a:t>
            </a:r>
            <a:r>
              <a:rPr lang="en-US" sz="2400" b="1" dirty="0" err="1" smtClean="0"/>
              <a:t>melalui</a:t>
            </a:r>
            <a:r>
              <a:rPr lang="en-US" sz="2400" b="1" dirty="0" smtClean="0"/>
              <a:t> e-purchasing (e-Catalog)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Terintegrasinya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keuangan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SIRUP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Tersedianya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etik</a:t>
            </a:r>
            <a:r>
              <a:rPr lang="en-US" sz="2400" b="1" dirty="0" smtClean="0"/>
              <a:t> ULP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410201" y="1473938"/>
            <a:ext cx="3320474" cy="1790703"/>
            <a:chOff x="5929746" y="3325091"/>
            <a:chExt cx="5467928" cy="2272146"/>
          </a:xfrm>
        </p:grpSpPr>
        <p:sp>
          <p:nvSpPr>
            <p:cNvPr id="9" name="Rectangle 8"/>
            <p:cNvSpPr/>
            <p:nvPr/>
          </p:nvSpPr>
          <p:spPr>
            <a:xfrm>
              <a:off x="5929746" y="3325091"/>
              <a:ext cx="5467928" cy="22721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734" y="3399290"/>
              <a:ext cx="1818940" cy="10231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674" y="3399290"/>
              <a:ext cx="1818126" cy="10226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6" t="38638" r="926" b="33305"/>
            <a:stretch/>
          </p:blipFill>
          <p:spPr>
            <a:xfrm>
              <a:off x="9460724" y="3398832"/>
              <a:ext cx="1818126" cy="10173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7" t="8578" b="66461"/>
            <a:stretch/>
          </p:blipFill>
          <p:spPr>
            <a:xfrm>
              <a:off x="6022734" y="4422902"/>
              <a:ext cx="1818940" cy="10915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85" b="19591"/>
            <a:stretch/>
          </p:blipFill>
          <p:spPr>
            <a:xfrm>
              <a:off x="7841675" y="4422903"/>
              <a:ext cx="1831362" cy="10915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2" t="23704" r="10986"/>
            <a:stretch/>
          </p:blipFill>
          <p:spPr>
            <a:xfrm>
              <a:off x="9588153" y="4422902"/>
              <a:ext cx="1690697" cy="1091594"/>
            </a:xfrm>
            <a:prstGeom prst="rect">
              <a:avLst/>
            </a:prstGeom>
          </p:spPr>
        </p:pic>
      </p:grpSp>
      <p:pic>
        <p:nvPicPr>
          <p:cNvPr id="16" name="Picture 15" descr="BG Standar KPK"/>
          <p:cNvPicPr>
            <a:picLocks noGrp="1" noChangeAspect="1"/>
          </p:cNvPicPr>
          <p:nvPr isPhoto="1"/>
        </p:nvPicPr>
        <p:blipFill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713" r="76404" b="85435"/>
          <a:stretch/>
        </p:blipFill>
        <p:spPr>
          <a:xfrm>
            <a:off x="8149039" y="5944"/>
            <a:ext cx="994961" cy="32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5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676400" y="135606"/>
            <a:ext cx="5831106" cy="71779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PENGUATAN APIP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843558"/>
            <a:ext cx="4857328" cy="23082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03" tIns="45702" rIns="91403" bIns="45702" rtlCol="0">
            <a:spAutoFit/>
          </a:bodyPr>
          <a:lstStyle/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Kecukupan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jumlah</a:t>
            </a:r>
            <a:r>
              <a:rPr lang="en-US" sz="2400" b="1" dirty="0" smtClean="0"/>
              <a:t> auditor</a:t>
            </a:r>
            <a:endParaRPr lang="en-US" sz="2400" b="1" dirty="0"/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Kecukupan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anggaran</a:t>
            </a:r>
            <a:endParaRPr lang="en-US" sz="2400" b="1" dirty="0"/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Diklat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memadai</a:t>
            </a:r>
            <a:endParaRPr lang="en-US" sz="2400" b="1" dirty="0"/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Jumlah</a:t>
            </a:r>
            <a:r>
              <a:rPr lang="en-US" sz="2400" b="1" dirty="0" smtClean="0"/>
              <a:t> Auditor </a:t>
            </a:r>
            <a:r>
              <a:rPr lang="en-US" sz="2400" b="1" dirty="0" err="1" smtClean="0"/>
              <a:t>bersertifikat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memadai</a:t>
            </a:r>
            <a:endParaRPr lang="en-US" sz="2400" b="1" dirty="0" smtClean="0"/>
          </a:p>
          <a:p>
            <a:pPr marL="171382" indent="-171382">
              <a:buFont typeface="Wingdings" pitchFamily="2" charset="2"/>
              <a:buChar char="q"/>
            </a:pP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Pengendalian</a:t>
            </a:r>
            <a:r>
              <a:rPr lang="en-US" sz="2400" b="1" dirty="0" smtClean="0"/>
              <a:t> Gratifikasi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143125" cy="214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G Standar KPK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713" r="76404" b="85435"/>
          <a:stretch/>
        </p:blipFill>
        <p:spPr>
          <a:xfrm>
            <a:off x="8149039" y="5944"/>
            <a:ext cx="994961" cy="3226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/>
          <p:cNvSpPr/>
          <p:nvPr/>
        </p:nvSpPr>
        <p:spPr>
          <a:xfrm>
            <a:off x="4644008" y="3219822"/>
            <a:ext cx="936104" cy="792088"/>
          </a:xfrm>
          <a:prstGeom prst="down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1800" y="3939902"/>
            <a:ext cx="490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APIP yang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26919" y="1347614"/>
            <a:ext cx="4419600" cy="313928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03" tIns="45702" rIns="91403" bIns="45702" rtlCol="0">
            <a:spAutoFit/>
          </a:bodyPr>
          <a:lstStyle/>
          <a:p>
            <a:pPr marL="171382" indent="-171382">
              <a:buFont typeface="Wingdings" pitchFamily="2" charset="2"/>
              <a:buChar char="q"/>
            </a:pPr>
            <a:r>
              <a:rPr lang="en-US" b="1" dirty="0" err="1"/>
              <a:t>Penerapan</a:t>
            </a:r>
            <a:r>
              <a:rPr lang="en-US" b="1" dirty="0"/>
              <a:t> TPP (</a:t>
            </a:r>
            <a:r>
              <a:rPr lang="en-US" b="1" dirty="0" err="1"/>
              <a:t>Tambahan</a:t>
            </a:r>
            <a:r>
              <a:rPr lang="en-US" b="1" dirty="0"/>
              <a:t> </a:t>
            </a:r>
            <a:r>
              <a:rPr lang="en-US" b="1" dirty="0" err="1"/>
              <a:t>Penghasilan</a:t>
            </a:r>
            <a:r>
              <a:rPr lang="en-US" b="1" dirty="0"/>
              <a:t> </a:t>
            </a:r>
            <a:r>
              <a:rPr lang="en-US" b="1" dirty="0" err="1"/>
              <a:t>Pegawai</a:t>
            </a:r>
            <a:r>
              <a:rPr lang="en-US" b="1" dirty="0"/>
              <a:t>) </a:t>
            </a:r>
            <a:r>
              <a:rPr lang="en-US" b="1" dirty="0" err="1" smtClean="0"/>
              <a:t>berbasis</a:t>
            </a:r>
            <a:r>
              <a:rPr lang="en-US" b="1" dirty="0" smtClean="0"/>
              <a:t> </a:t>
            </a:r>
            <a:r>
              <a:rPr lang="en-US" b="1" dirty="0" err="1" smtClean="0"/>
              <a:t>kinerja</a:t>
            </a:r>
            <a:r>
              <a:rPr lang="en-US" b="1" dirty="0" smtClean="0"/>
              <a:t>.</a:t>
            </a:r>
          </a:p>
          <a:p>
            <a:pPr marL="171382" lvl="0" indent="-171382">
              <a:buFont typeface="Wingdings" pitchFamily="2" charset="2"/>
              <a:buChar char="q"/>
            </a:pPr>
            <a:r>
              <a:rPr lang="id-ID" b="1" dirty="0"/>
              <a:t>Tersedianya regulasi/ aturan </a:t>
            </a:r>
            <a:r>
              <a:rPr lang="id-ID" b="1" dirty="0" smtClean="0"/>
              <a:t>TPP</a:t>
            </a:r>
            <a:r>
              <a:rPr lang="en-US" b="1" dirty="0" smtClean="0"/>
              <a:t>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id-ID" b="1" dirty="0"/>
              <a:t>Tersedianya Analis</a:t>
            </a:r>
            <a:r>
              <a:rPr lang="en-AU" b="1" dirty="0"/>
              <a:t>is</a:t>
            </a:r>
            <a:r>
              <a:rPr lang="id-ID" b="1" dirty="0"/>
              <a:t> Jabatan, ABK, dan Evaluasi </a:t>
            </a:r>
            <a:r>
              <a:rPr lang="id-ID" b="1" dirty="0" smtClean="0"/>
              <a:t>Jabatan</a:t>
            </a:r>
            <a:r>
              <a:rPr lang="en-US" b="1" dirty="0" smtClean="0"/>
              <a:t>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 smtClean="0"/>
              <a:t>rekrutmen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rotasi</a:t>
            </a:r>
            <a:r>
              <a:rPr lang="en-US" b="1" dirty="0" smtClean="0"/>
              <a:t> </a:t>
            </a:r>
            <a:r>
              <a:rPr lang="en-US" b="1" dirty="0" err="1" smtClean="0"/>
              <a:t>pegawai</a:t>
            </a:r>
            <a:r>
              <a:rPr lang="en-US" b="1" dirty="0" smtClean="0"/>
              <a:t> yang </a:t>
            </a:r>
            <a:r>
              <a:rPr lang="en-US" b="1" dirty="0" err="1" smtClean="0"/>
              <a:t>transparan</a:t>
            </a:r>
            <a:r>
              <a:rPr lang="en-US" b="1" dirty="0"/>
              <a:t>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err="1" smtClean="0"/>
              <a:t>Penerapan</a:t>
            </a:r>
            <a:r>
              <a:rPr lang="en-US" b="1" dirty="0" smtClean="0"/>
              <a:t> </a:t>
            </a:r>
            <a:r>
              <a:rPr lang="en-US" b="1" dirty="0" err="1" smtClean="0"/>
              <a:t>aplikasi</a:t>
            </a:r>
            <a:r>
              <a:rPr lang="en-US" b="1" dirty="0" smtClean="0"/>
              <a:t> (SKP </a:t>
            </a:r>
            <a:r>
              <a:rPr lang="en-US" b="1" dirty="0" err="1"/>
              <a:t>secara</a:t>
            </a:r>
            <a:r>
              <a:rPr lang="en-US" b="1" dirty="0"/>
              <a:t> on </a:t>
            </a:r>
            <a:r>
              <a:rPr lang="en-US" b="1" dirty="0" smtClean="0"/>
              <a:t>line).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err="1" smtClean="0"/>
              <a:t>Penegakkan</a:t>
            </a:r>
            <a:r>
              <a:rPr lang="en-US" b="1" dirty="0" smtClean="0"/>
              <a:t> </a:t>
            </a:r>
            <a:r>
              <a:rPr lang="en-US" b="1" dirty="0" err="1" smtClean="0"/>
              <a:t>Aturan</a:t>
            </a:r>
            <a:r>
              <a:rPr lang="en-US" b="1" dirty="0" smtClean="0"/>
              <a:t> </a:t>
            </a:r>
            <a:r>
              <a:rPr lang="en-US" b="1" dirty="0" err="1" smtClean="0"/>
              <a:t>terkait</a:t>
            </a:r>
            <a:r>
              <a:rPr lang="en-US" b="1" dirty="0" smtClean="0"/>
              <a:t> </a:t>
            </a:r>
            <a:r>
              <a:rPr lang="en-US" b="1" dirty="0" err="1" smtClean="0"/>
              <a:t>Pidana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Jabatan</a:t>
            </a:r>
            <a:r>
              <a:rPr lang="en-US" b="1" dirty="0" smtClean="0"/>
              <a:t>.</a:t>
            </a:r>
          </a:p>
          <a:p>
            <a:pPr marL="171382" indent="-171382"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en-US" b="1" dirty="0" err="1" smtClean="0"/>
              <a:t>Revisi</a:t>
            </a:r>
            <a:r>
              <a:rPr lang="en-US" b="1" dirty="0" smtClean="0"/>
              <a:t> </a:t>
            </a:r>
            <a:r>
              <a:rPr lang="en-US" b="1" dirty="0" err="1" smtClean="0"/>
              <a:t>aturan</a:t>
            </a:r>
            <a:r>
              <a:rPr lang="en-US" b="1" dirty="0" smtClean="0"/>
              <a:t> </a:t>
            </a:r>
            <a:r>
              <a:rPr lang="en-US" b="1" dirty="0" err="1" smtClean="0"/>
              <a:t>terkait</a:t>
            </a:r>
            <a:r>
              <a:rPr lang="en-US" b="1" dirty="0" smtClean="0"/>
              <a:t> </a:t>
            </a:r>
            <a:r>
              <a:rPr lang="en-US" b="1" dirty="0" err="1" smtClean="0"/>
              <a:t>Pelaporan</a:t>
            </a:r>
            <a:r>
              <a:rPr lang="en-US" b="1" dirty="0" smtClean="0"/>
              <a:t> LHKPN</a:t>
            </a:r>
            <a:endParaRPr lang="en-US" b="1" dirty="0"/>
          </a:p>
        </p:txBody>
      </p:sp>
      <p:pic>
        <p:nvPicPr>
          <p:cNvPr id="7" name="Picture 6" descr="BG Standar KPK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713" r="76404" b="85435"/>
          <a:stretch/>
        </p:blipFill>
        <p:spPr>
          <a:xfrm>
            <a:off x="8149039" y="5944"/>
            <a:ext cx="994961" cy="32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2" t="9893" r="18181" b="16162"/>
          <a:stretch/>
        </p:blipFill>
        <p:spPr>
          <a:xfrm>
            <a:off x="827584" y="229461"/>
            <a:ext cx="3001617" cy="22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2" y="125569"/>
            <a:ext cx="8641080" cy="485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755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801068"/>
            <a:ext cx="2892425" cy="17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546" y="2018382"/>
            <a:ext cx="2698750" cy="148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924115" y="304632"/>
            <a:ext cx="8256397" cy="122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151" tIns="31799" rIns="61151" bIns="31799"/>
          <a:lstStyle>
            <a:lvl1pPr marL="322263" indent="-322263" defTabSz="412750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12750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12750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12750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12750" eaLnBrk="0" hangingPunct="0"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marL="0" indent="0" eaLnBrk="1">
              <a:lnSpc>
                <a:spcPct val="93000"/>
              </a:lnSpc>
              <a:spcBef>
                <a:spcPts val="254"/>
              </a:spcBef>
            </a:pPr>
            <a:r>
              <a:rPr lang="id-ID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KPK dibentuk melalui UU No. 30 tahun 2002 tentang Komisi Pemberantasan Tindak Pidana Korupsi</a:t>
            </a:r>
            <a:br>
              <a:rPr lang="id-ID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</a:br>
            <a:endParaRPr lang="id-ID" altLang="en-US" dirty="0">
              <a:solidFill>
                <a:srgbClr val="000000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eaLnBrk="1">
              <a:lnSpc>
                <a:spcPct val="93000"/>
              </a:lnSpc>
              <a:spcBef>
                <a:spcPts val="254"/>
              </a:spcBef>
            </a:pP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Pemberantasan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Tindak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Pidana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Korupsi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didefinisikan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serangkaian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tindakan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i="1" u="sng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mencegah</a:t>
            </a:r>
            <a:r>
              <a:rPr lang="en-GB" altLang="en-US" i="1" dirty="0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altLang="en-US" i="1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i="1" u="sng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memberantas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TPK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melalui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upaya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koordinasi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supervisi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, monitor,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penyelidikan-penyidikan-penuntutan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sidang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pengadilan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i="1" u="sng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peran</a:t>
            </a:r>
            <a:r>
              <a:rPr lang="en-GB" altLang="en-US" i="1" u="sng" dirty="0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i="1" u="sng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altLang="en-US" i="1" u="sng" dirty="0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i="1" u="sng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GB" altLang="en-US" i="1" dirty="0">
                <a:solidFill>
                  <a:srgbClr val="D60093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    (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Pasal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1 </a:t>
            </a:r>
            <a:r>
              <a:rPr lang="en-GB" altLang="en-US" dirty="0" err="1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UU</a:t>
            </a:r>
            <a:r>
              <a:rPr lang="en-GB" altLang="en-US" dirty="0">
                <a:solidFill>
                  <a:srgbClr val="00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30/2002)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3350701" y="2574653"/>
            <a:ext cx="1017829" cy="2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>
            <a:spAutoFit/>
          </a:bodyPr>
          <a:lstStyle>
            <a:lvl1pPr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</a:pPr>
            <a:r>
              <a:rPr lang="en-GB" altLang="en-US" sz="1400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Koordinasi</a:t>
            </a:r>
            <a:endParaRPr lang="en-GB" altLang="en-US" sz="1400" dirty="0">
              <a:solidFill>
                <a:srgbClr val="FF0000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859782"/>
            <a:ext cx="1993900" cy="207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960" y="2786711"/>
            <a:ext cx="2114550" cy="20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954462"/>
            <a:ext cx="2779712" cy="9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746" y="3024710"/>
            <a:ext cx="1403350" cy="10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4236646" y="3353321"/>
            <a:ext cx="933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/>
          <a:lstStyle>
            <a:lvl1pPr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</a:pPr>
            <a:r>
              <a:rPr lang="en-US" altLang="en-US" b="1" dirty="0" err="1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TUGAS</a:t>
            </a:r>
            <a:r>
              <a:rPr lang="en-US" altLang="en-US" b="1" dirty="0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>
              <a:buClrTx/>
            </a:pPr>
            <a:r>
              <a:rPr lang="en-US" altLang="en-US" b="1" dirty="0" err="1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altLang="en-US" b="1" dirty="0" err="1">
                <a:solidFill>
                  <a:srgbClr val="CC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altLang="en-US" b="1" dirty="0" err="1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K</a:t>
            </a:r>
            <a:endParaRPr lang="en-US" altLang="en-US" b="1" dirty="0">
              <a:solidFill>
                <a:srgbClr val="330066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4827829" y="2587750"/>
            <a:ext cx="1385255" cy="4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151" tIns="31799" rIns="61151" bIns="31799">
            <a:spAutoFit/>
          </a:bodyPr>
          <a:lstStyle>
            <a:lvl1pPr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</a:pPr>
            <a:r>
              <a:rPr lang="en-GB" altLang="en-US" sz="1400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Supervisi</a:t>
            </a:r>
            <a:endParaRPr lang="en-GB" altLang="en-US" sz="1400" dirty="0">
              <a:solidFill>
                <a:srgbClr val="FF0000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>
              <a:lnSpc>
                <a:spcPct val="93000"/>
              </a:lnSpc>
              <a:buClrTx/>
            </a:pPr>
            <a:endParaRPr lang="en-GB" altLang="en-US" sz="1400" dirty="0">
              <a:solidFill>
                <a:srgbClr val="330066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5678872" y="3369864"/>
            <a:ext cx="1288769" cy="67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>
            <a:spAutoFit/>
          </a:bodyPr>
          <a:lstStyle>
            <a:lvl1pPr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ClrTx/>
            </a:pPr>
            <a:r>
              <a:rPr lang="en-GB" altLang="en-US" sz="1400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Penyelidikan</a:t>
            </a:r>
            <a:r>
              <a:rPr lang="en-GB" altLang="en-US" sz="1400" dirty="0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eaLnBrk="1">
              <a:lnSpc>
                <a:spcPct val="93000"/>
              </a:lnSpc>
              <a:buClrTx/>
            </a:pPr>
            <a:r>
              <a:rPr lang="en-GB" altLang="en-US" sz="1400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Penyidikan</a:t>
            </a:r>
            <a:r>
              <a:rPr lang="en-GB" altLang="en-US" sz="1400" dirty="0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&amp; </a:t>
            </a:r>
          </a:p>
          <a:p>
            <a:pPr eaLnBrk="1">
              <a:lnSpc>
                <a:spcPct val="93000"/>
              </a:lnSpc>
              <a:buClrTx/>
            </a:pPr>
            <a:r>
              <a:rPr lang="en-GB" altLang="en-US" sz="1400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Penuntutan</a:t>
            </a:r>
            <a:endParaRPr lang="en-GB" altLang="en-US" sz="1400" dirty="0">
              <a:solidFill>
                <a:srgbClr val="FF0000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3873110" y="4193904"/>
            <a:ext cx="1716088" cy="4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151" tIns="31799" rIns="61151" bIns="31799">
            <a:spAutoFit/>
          </a:bodyPr>
          <a:lstStyle>
            <a:lvl1pPr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</a:pPr>
            <a:r>
              <a:rPr lang="en-GB" altLang="en-US" sz="1400" dirty="0" err="1">
                <a:solidFill>
                  <a:srgbClr val="FF0000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Pencegahan</a:t>
            </a:r>
            <a:endParaRPr lang="en-GB" altLang="en-US" sz="1400" dirty="0">
              <a:solidFill>
                <a:srgbClr val="FF0000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>
              <a:lnSpc>
                <a:spcPct val="93000"/>
              </a:lnSpc>
              <a:buClrTx/>
            </a:pPr>
            <a:endParaRPr lang="en-GB" altLang="en-US" sz="1400" dirty="0">
              <a:solidFill>
                <a:srgbClr val="330066"/>
              </a:solidFill>
              <a:latin typeface="Rockwell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2712038" y="3527154"/>
            <a:ext cx="980703" cy="47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>
            <a:spAutoFit/>
          </a:bodyPr>
          <a:lstStyle>
            <a:lvl1pPr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412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</a:pPr>
            <a:r>
              <a:rPr lang="en-US" altLang="en-US" sz="14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Monitoring</a:t>
            </a:r>
          </a:p>
          <a:p>
            <a:pPr algn="ctr" eaLnBrk="1">
              <a:lnSpc>
                <a:spcPct val="93000"/>
              </a:lnSpc>
              <a:buClrTx/>
            </a:pPr>
            <a:endParaRPr lang="en-US" altLang="en-US" sz="140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4993883" y="2837780"/>
            <a:ext cx="1066800" cy="285750"/>
          </a:xfrm>
          <a:prstGeom prst="ellipse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 anchor="ctr"/>
          <a:lstStyle/>
          <a:p>
            <a:pPr algn="ctr" defTabSz="309555" hangingPunct="0">
              <a:lnSpc>
                <a:spcPct val="93000"/>
              </a:lnSpc>
              <a:tabLst>
                <a:tab pos="0" algn="l"/>
                <a:tab pos="303602" algn="l"/>
                <a:tab pos="608395" algn="l"/>
                <a:tab pos="914378" algn="l"/>
                <a:tab pos="1219169" algn="l"/>
                <a:tab pos="1525153" algn="l"/>
                <a:tab pos="1829945" algn="l"/>
                <a:tab pos="2134738" algn="l"/>
                <a:tab pos="2440720" algn="l"/>
                <a:tab pos="2745512" algn="l"/>
                <a:tab pos="3050305" algn="l"/>
                <a:tab pos="3356288" algn="l"/>
                <a:tab pos="3661081" algn="l"/>
                <a:tab pos="3967064" algn="l"/>
                <a:tab pos="4271856" algn="l"/>
                <a:tab pos="4576649" algn="l"/>
                <a:tab pos="4882632" algn="l"/>
                <a:tab pos="5187425" algn="l"/>
                <a:tab pos="5493407" algn="l"/>
                <a:tab pos="5798199" algn="l"/>
                <a:tab pos="6102992" algn="l"/>
              </a:tabLst>
            </a:pPr>
            <a:r>
              <a:rPr lang="en-GB" altLang="en-US" b="1" dirty="0" err="1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Pasal</a:t>
            </a:r>
            <a:r>
              <a:rPr lang="en-GB" altLang="en-US" b="1" dirty="0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 8</a:t>
            </a:r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3317483" y="2837780"/>
            <a:ext cx="1066800" cy="285750"/>
          </a:xfrm>
          <a:prstGeom prst="ellipse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 anchor="ctr"/>
          <a:lstStyle/>
          <a:p>
            <a:pPr algn="ctr" defTabSz="309555" hangingPunct="0">
              <a:lnSpc>
                <a:spcPct val="93000"/>
              </a:lnSpc>
              <a:tabLst>
                <a:tab pos="0" algn="l"/>
                <a:tab pos="303602" algn="l"/>
                <a:tab pos="608395" algn="l"/>
                <a:tab pos="914378" algn="l"/>
                <a:tab pos="1219169" algn="l"/>
                <a:tab pos="1525153" algn="l"/>
                <a:tab pos="1829945" algn="l"/>
                <a:tab pos="2134738" algn="l"/>
                <a:tab pos="2440720" algn="l"/>
                <a:tab pos="2745512" algn="l"/>
                <a:tab pos="3050305" algn="l"/>
                <a:tab pos="3356288" algn="l"/>
                <a:tab pos="3661081" algn="l"/>
                <a:tab pos="3967064" algn="l"/>
                <a:tab pos="4271856" algn="l"/>
                <a:tab pos="4576649" algn="l"/>
                <a:tab pos="4882632" algn="l"/>
                <a:tab pos="5187425" algn="l"/>
                <a:tab pos="5493407" algn="l"/>
                <a:tab pos="5798199" algn="l"/>
                <a:tab pos="6102992" algn="l"/>
              </a:tabLst>
            </a:pPr>
            <a:r>
              <a:rPr lang="en-GB" altLang="en-US" b="1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Pasal 7</a:t>
            </a:r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2706298" y="3809330"/>
            <a:ext cx="1068387" cy="285750"/>
          </a:xfrm>
          <a:prstGeom prst="ellipse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 anchor="ctr"/>
          <a:lstStyle/>
          <a:p>
            <a:pPr algn="ctr" defTabSz="309555" hangingPunct="0">
              <a:lnSpc>
                <a:spcPct val="93000"/>
              </a:lnSpc>
              <a:tabLst>
                <a:tab pos="0" algn="l"/>
                <a:tab pos="303602" algn="l"/>
                <a:tab pos="608395" algn="l"/>
                <a:tab pos="914378" algn="l"/>
                <a:tab pos="1219169" algn="l"/>
                <a:tab pos="1525153" algn="l"/>
                <a:tab pos="1829945" algn="l"/>
                <a:tab pos="2134738" algn="l"/>
                <a:tab pos="2440720" algn="l"/>
                <a:tab pos="2745512" algn="l"/>
                <a:tab pos="3050305" algn="l"/>
                <a:tab pos="3356288" algn="l"/>
                <a:tab pos="3661081" algn="l"/>
                <a:tab pos="3967064" algn="l"/>
                <a:tab pos="4271856" algn="l"/>
                <a:tab pos="4576649" algn="l"/>
                <a:tab pos="4882632" algn="l"/>
                <a:tab pos="5187425" algn="l"/>
                <a:tab pos="5493407" algn="l"/>
                <a:tab pos="5798199" algn="l"/>
                <a:tab pos="6102992" algn="l"/>
              </a:tabLst>
            </a:pPr>
            <a:r>
              <a:rPr lang="en-GB" altLang="en-US" b="1">
                <a:solidFill>
                  <a:srgbClr val="330066"/>
                </a:solidFill>
                <a:ea typeface="Arial Unicode MS" pitchFamily="34" charset="-128"/>
                <a:cs typeface="Arial Unicode MS" pitchFamily="34" charset="-128"/>
              </a:rPr>
              <a:t>Pasal 14</a:t>
            </a:r>
          </a:p>
        </p:txBody>
      </p: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4154096" y="4495130"/>
            <a:ext cx="1066800" cy="285750"/>
          </a:xfrm>
          <a:prstGeom prst="ellipse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 anchor="ctr"/>
          <a:lstStyle/>
          <a:p>
            <a:pPr algn="ctr" defTabSz="309555" hangingPunct="0">
              <a:lnSpc>
                <a:spcPct val="93000"/>
              </a:lnSpc>
              <a:tabLst>
                <a:tab pos="0" algn="l"/>
                <a:tab pos="303602" algn="l"/>
                <a:tab pos="608395" algn="l"/>
                <a:tab pos="914378" algn="l"/>
                <a:tab pos="1219169" algn="l"/>
                <a:tab pos="1525153" algn="l"/>
                <a:tab pos="1829945" algn="l"/>
                <a:tab pos="2134738" algn="l"/>
                <a:tab pos="2440720" algn="l"/>
                <a:tab pos="2745512" algn="l"/>
                <a:tab pos="3050305" algn="l"/>
                <a:tab pos="3356288" algn="l"/>
                <a:tab pos="3661081" algn="l"/>
                <a:tab pos="3967064" algn="l"/>
                <a:tab pos="4271856" algn="l"/>
                <a:tab pos="4576649" algn="l"/>
                <a:tab pos="4882632" algn="l"/>
                <a:tab pos="5187425" algn="l"/>
                <a:tab pos="5493407" algn="l"/>
                <a:tab pos="5798199" algn="l"/>
                <a:tab pos="6102992" algn="l"/>
              </a:tabLst>
            </a:pPr>
            <a:r>
              <a:rPr lang="en-GB" altLang="en-US" b="1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Pasal 13</a:t>
            </a:r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5679683" y="4095080"/>
            <a:ext cx="1066800" cy="285750"/>
          </a:xfrm>
          <a:prstGeom prst="ellipse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151" tIns="31799" rIns="61151" bIns="31799" anchor="ctr"/>
          <a:lstStyle/>
          <a:p>
            <a:pPr algn="ctr" defTabSz="309555" hangingPunct="0">
              <a:lnSpc>
                <a:spcPct val="93000"/>
              </a:lnSpc>
              <a:tabLst>
                <a:tab pos="0" algn="l"/>
                <a:tab pos="303602" algn="l"/>
                <a:tab pos="608395" algn="l"/>
                <a:tab pos="914378" algn="l"/>
                <a:tab pos="1219169" algn="l"/>
                <a:tab pos="1525153" algn="l"/>
                <a:tab pos="1829945" algn="l"/>
                <a:tab pos="2134738" algn="l"/>
                <a:tab pos="2440720" algn="l"/>
                <a:tab pos="2745512" algn="l"/>
                <a:tab pos="3050305" algn="l"/>
                <a:tab pos="3356288" algn="l"/>
                <a:tab pos="3661081" algn="l"/>
                <a:tab pos="3967064" algn="l"/>
                <a:tab pos="4271856" algn="l"/>
                <a:tab pos="4576649" algn="l"/>
                <a:tab pos="4882632" algn="l"/>
                <a:tab pos="5187425" algn="l"/>
                <a:tab pos="5493407" algn="l"/>
                <a:tab pos="5798199" algn="l"/>
                <a:tab pos="6102992" algn="l"/>
              </a:tabLst>
            </a:pPr>
            <a:r>
              <a:rPr lang="en-GB" altLang="en-US" b="1">
                <a:solidFill>
                  <a:srgbClr val="330066"/>
                </a:solidFill>
                <a:latin typeface="Rockwell" pitchFamily="18" charset="0"/>
                <a:ea typeface="Arial Unicode MS" pitchFamily="34" charset="-128"/>
                <a:cs typeface="Arial Unicode MS" pitchFamily="34" charset="-128"/>
              </a:rPr>
              <a:t>Pasal 11</a:t>
            </a:r>
          </a:p>
        </p:txBody>
      </p:sp>
      <p:sp>
        <p:nvSpPr>
          <p:cNvPr id="20" name="AutoShape 21"/>
          <p:cNvSpPr>
            <a:spLocks/>
          </p:cNvSpPr>
          <p:nvPr/>
        </p:nvSpPr>
        <p:spPr bwMode="auto">
          <a:xfrm>
            <a:off x="6801832" y="2743489"/>
            <a:ext cx="380160" cy="1943124"/>
          </a:xfrm>
          <a:prstGeom prst="rightBrace">
            <a:avLst>
              <a:gd name="adj1" fmla="val 56787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d-ID"/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7042510" y="2522776"/>
            <a:ext cx="2043373" cy="23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536575" indent="-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563"/>
              </a:spcBef>
              <a:spcAft>
                <a:spcPct val="0"/>
              </a:spcAft>
              <a:buClrTx/>
            </a:pPr>
            <a:endParaRPr lang="en-GB" sz="500" dirty="0">
              <a:latin typeface="Trebuchet MS" panose="020B0603020202020204" pitchFamily="34" charset="0"/>
            </a:endParaRPr>
          </a:p>
          <a:p>
            <a:pPr lvl="1">
              <a:lnSpc>
                <a:spcPct val="80000"/>
              </a:lnSpc>
              <a:spcBef>
                <a:spcPts val="488"/>
              </a:spcBef>
              <a:spcAft>
                <a:spcPct val="0"/>
              </a:spcAft>
              <a:buFont typeface="Trebuchet MS" panose="020B0603020202020204" pitchFamily="34" charset="0"/>
              <a:buChar char="–"/>
            </a:pPr>
            <a:r>
              <a:rPr lang="en-GB" sz="1700" b="1" i="1" dirty="0">
                <a:latin typeface="Trebuchet MS" panose="020B0603020202020204" pitchFamily="34" charset="0"/>
              </a:rPr>
              <a:t>networking</a:t>
            </a:r>
            <a:r>
              <a:rPr lang="en-GB" sz="1500" dirty="0">
                <a:latin typeface="Trebuchet MS" panose="020B0603020202020204" pitchFamily="34" charset="0"/>
              </a:rPr>
              <a:t> </a:t>
            </a:r>
            <a:r>
              <a:rPr lang="en-GB" sz="1500" dirty="0">
                <a:latin typeface="Wingdings" panose="05000000000000000000" pitchFamily="2" charset="2"/>
              </a:rPr>
              <a:t></a:t>
            </a:r>
            <a:r>
              <a:rPr lang="en-GB" sz="1500" dirty="0">
                <a:latin typeface="Trebuchet MS" panose="020B0603020202020204" pitchFamily="34" charset="0"/>
              </a:rPr>
              <a:t> </a:t>
            </a:r>
            <a:r>
              <a:rPr lang="en-GB" sz="1500" dirty="0" err="1">
                <a:latin typeface="Trebuchet MS" panose="020B0603020202020204" pitchFamily="34" charset="0"/>
              </a:rPr>
              <a:t>c</a:t>
            </a:r>
            <a:r>
              <a:rPr lang="en-GB" sz="1500" i="1" dirty="0" err="1">
                <a:latin typeface="Trebuchet MS" panose="020B0603020202020204" pitchFamily="34" charset="0"/>
              </a:rPr>
              <a:t>ounterpartner</a:t>
            </a:r>
            <a:endParaRPr lang="en-GB" sz="1500" i="1" dirty="0">
              <a:latin typeface="Trebuchet MS" panose="020B0603020202020204" pitchFamily="34" charset="0"/>
            </a:endParaRPr>
          </a:p>
          <a:p>
            <a:pPr lvl="1">
              <a:lnSpc>
                <a:spcPct val="80000"/>
              </a:lnSpc>
              <a:spcBef>
                <a:spcPts val="488"/>
              </a:spcBef>
              <a:spcAft>
                <a:spcPct val="0"/>
              </a:spcAft>
              <a:buFont typeface="Trebuchet MS" panose="020B0603020202020204" pitchFamily="34" charset="0"/>
              <a:buChar char="–"/>
            </a:pPr>
            <a:r>
              <a:rPr lang="en-GB" sz="1700" b="1" dirty="0" err="1">
                <a:latin typeface="Trebuchet MS" panose="020B0603020202020204" pitchFamily="34" charset="0"/>
              </a:rPr>
              <a:t>tidak</a:t>
            </a:r>
            <a:r>
              <a:rPr lang="en-GB" sz="1700" b="1" dirty="0">
                <a:latin typeface="Trebuchet MS" panose="020B0603020202020204" pitchFamily="34" charset="0"/>
              </a:rPr>
              <a:t> </a:t>
            </a:r>
            <a:r>
              <a:rPr lang="en-GB" sz="1700" b="1" dirty="0" err="1">
                <a:latin typeface="Trebuchet MS" panose="020B0603020202020204" pitchFamily="34" charset="0"/>
              </a:rPr>
              <a:t>memonopoli</a:t>
            </a:r>
            <a:r>
              <a:rPr lang="en-GB" sz="1500" dirty="0">
                <a:latin typeface="Trebuchet MS" panose="020B0603020202020204" pitchFamily="34" charset="0"/>
              </a:rPr>
              <a:t> </a:t>
            </a:r>
            <a:r>
              <a:rPr lang="en-GB" sz="1500" dirty="0" err="1">
                <a:latin typeface="Trebuchet MS" panose="020B0603020202020204" pitchFamily="34" charset="0"/>
              </a:rPr>
              <a:t>tugas</a:t>
            </a:r>
            <a:r>
              <a:rPr lang="en-GB" sz="1500" dirty="0">
                <a:latin typeface="Trebuchet MS" panose="020B0603020202020204" pitchFamily="34" charset="0"/>
              </a:rPr>
              <a:t> </a:t>
            </a:r>
            <a:r>
              <a:rPr lang="en-GB" sz="1500" dirty="0" err="1">
                <a:latin typeface="Trebuchet MS" panose="020B0603020202020204" pitchFamily="34" charset="0"/>
              </a:rPr>
              <a:t>dan</a:t>
            </a:r>
            <a:r>
              <a:rPr lang="en-GB" sz="1500" dirty="0">
                <a:latin typeface="Trebuchet MS" panose="020B0603020202020204" pitchFamily="34" charset="0"/>
              </a:rPr>
              <a:t> </a:t>
            </a:r>
            <a:r>
              <a:rPr lang="en-GB" sz="1500" dirty="0" err="1">
                <a:latin typeface="Trebuchet MS" panose="020B0603020202020204" pitchFamily="34" charset="0"/>
              </a:rPr>
              <a:t>wewenang</a:t>
            </a:r>
            <a:r>
              <a:rPr lang="en-GB" sz="1500" dirty="0">
                <a:latin typeface="Trebuchet MS" panose="020B0603020202020204" pitchFamily="34" charset="0"/>
              </a:rPr>
              <a:t> lid-</a:t>
            </a:r>
            <a:r>
              <a:rPr lang="en-GB" sz="1500" dirty="0" err="1">
                <a:latin typeface="Trebuchet MS" panose="020B0603020202020204" pitchFamily="34" charset="0"/>
              </a:rPr>
              <a:t>dik</a:t>
            </a:r>
            <a:r>
              <a:rPr lang="en-GB" sz="1500" dirty="0">
                <a:latin typeface="Trebuchet MS" panose="020B0603020202020204" pitchFamily="34" charset="0"/>
              </a:rPr>
              <a:t>-tut;</a:t>
            </a:r>
          </a:p>
          <a:p>
            <a:pPr lvl="1">
              <a:lnSpc>
                <a:spcPct val="80000"/>
              </a:lnSpc>
              <a:spcBef>
                <a:spcPts val="488"/>
              </a:spcBef>
              <a:spcAft>
                <a:spcPct val="0"/>
              </a:spcAft>
              <a:buFont typeface="Trebuchet MS" panose="020B0603020202020204" pitchFamily="34" charset="0"/>
              <a:buChar char="–"/>
            </a:pPr>
            <a:r>
              <a:rPr lang="en-GB" sz="1700" b="1" i="1" dirty="0">
                <a:latin typeface="Trebuchet MS" panose="020B0603020202020204" pitchFamily="34" charset="0"/>
              </a:rPr>
              <a:t>trigger mechanism</a:t>
            </a:r>
          </a:p>
        </p:txBody>
      </p:sp>
    </p:spTree>
    <p:extLst>
      <p:ext uri="{BB962C8B-B14F-4D97-AF65-F5344CB8AC3E}">
        <p14:creationId xmlns:p14="http://schemas.microsoft.com/office/powerpoint/2010/main" val="2677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95936" y="915566"/>
            <a:ext cx="1800200" cy="1347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:\tri rochmanto\Pictures\bant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52" y="1066734"/>
            <a:ext cx="731520" cy="10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>
            <a:stCxn id="3" idx="3"/>
            <a:endCxn id="9" idx="2"/>
          </p:cNvCxnSpPr>
          <p:nvPr/>
        </p:nvCxnSpPr>
        <p:spPr>
          <a:xfrm flipV="1">
            <a:off x="5796136" y="1117074"/>
            <a:ext cx="929097" cy="472197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 Diagonal Corner Rectangle 8"/>
          <p:cNvSpPr/>
          <p:nvPr/>
        </p:nvSpPr>
        <p:spPr>
          <a:xfrm>
            <a:off x="6725233" y="324986"/>
            <a:ext cx="1800200" cy="158417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98679" y="340638"/>
            <a:ext cx="1733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e-planning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SIMRAL </a:t>
            </a:r>
            <a:r>
              <a:rPr lang="en-US" sz="1200" dirty="0" smtClean="0">
                <a:sym typeface="Wingdings" pitchFamily="2" charset="2"/>
              </a:rPr>
              <a:t>SIM </a:t>
            </a:r>
            <a:r>
              <a:rPr lang="en-US" sz="1200" dirty="0" err="1" smtClean="0">
                <a:sym typeface="Wingdings" pitchFamily="2" charset="2"/>
              </a:rPr>
              <a:t>Sepakat</a:t>
            </a:r>
            <a:endParaRPr lang="en-US" sz="1200" dirty="0" smtClean="0">
              <a:sym typeface="Wingdings" pitchFamily="2" charset="2"/>
            </a:endParaRPr>
          </a:p>
          <a:p>
            <a:r>
              <a:rPr lang="en-US" sz="1200" dirty="0" smtClean="0">
                <a:sym typeface="Wingdings" pitchFamily="2" charset="2"/>
              </a:rPr>
              <a:t>(</a:t>
            </a:r>
            <a:r>
              <a:rPr lang="en-US" sz="1200" i="1" dirty="0" smtClean="0">
                <a:sym typeface="Wingdings" pitchFamily="2" charset="2"/>
              </a:rPr>
              <a:t>on progress 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dibangun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tahun</a:t>
            </a:r>
            <a:r>
              <a:rPr lang="en-US" sz="1200" dirty="0" smtClean="0">
                <a:sym typeface="Wingdings" pitchFamily="2" charset="2"/>
              </a:rPr>
              <a:t> 2018, </a:t>
            </a:r>
            <a:r>
              <a:rPr lang="en-US" sz="1200" dirty="0" err="1" smtClean="0">
                <a:sym typeface="Wingdings" pitchFamily="2" charset="2"/>
              </a:rPr>
              <a:t>terintegrasi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dari</a:t>
            </a:r>
            <a:r>
              <a:rPr lang="en-US" sz="1200" dirty="0" smtClean="0">
                <a:sym typeface="Wingdings" pitchFamily="2" charset="2"/>
              </a:rPr>
              <a:t> e-planning </a:t>
            </a:r>
            <a:r>
              <a:rPr lang="en-US" sz="1200" dirty="0" err="1" smtClean="0">
                <a:sym typeface="Wingdings" pitchFamily="2" charset="2"/>
              </a:rPr>
              <a:t>dengan</a:t>
            </a:r>
            <a:r>
              <a:rPr lang="en-US" sz="1200" dirty="0" smtClean="0">
                <a:sym typeface="Wingdings" pitchFamily="2" charset="2"/>
              </a:rPr>
              <a:t> e-budgeting, </a:t>
            </a:r>
            <a:r>
              <a:rPr lang="en-US" sz="1200" dirty="0" err="1" smtClean="0">
                <a:sym typeface="Wingdings" pitchFamily="2" charset="2"/>
              </a:rPr>
              <a:t>dengan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penambahan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fitur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i="1" dirty="0" smtClean="0">
                <a:sym typeface="Wingdings" pitchFamily="2" charset="2"/>
              </a:rPr>
              <a:t>e-</a:t>
            </a:r>
            <a:r>
              <a:rPr lang="en-US" sz="1200" i="1" dirty="0" err="1" smtClean="0">
                <a:sym typeface="Wingdings" pitchFamily="2" charset="2"/>
              </a:rPr>
              <a:t>pokir</a:t>
            </a:r>
            <a:r>
              <a:rPr lang="en-US" sz="1200" i="1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dan</a:t>
            </a:r>
            <a:r>
              <a:rPr lang="en-US" sz="1200" dirty="0" smtClean="0">
                <a:sym typeface="Wingdings" pitchFamily="2" charset="2"/>
              </a:rPr>
              <a:t> SHBJ )</a:t>
            </a:r>
            <a:endParaRPr lang="en-US" sz="1200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6732240" y="2180456"/>
            <a:ext cx="1944216" cy="262354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>
            <a:stCxn id="3" idx="3"/>
            <a:endCxn id="14" idx="2"/>
          </p:cNvCxnSpPr>
          <p:nvPr/>
        </p:nvCxnSpPr>
        <p:spPr>
          <a:xfrm>
            <a:off x="5796136" y="1589271"/>
            <a:ext cx="936104" cy="1902956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98679" y="2211710"/>
            <a:ext cx="17337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PBJ:</a:t>
            </a:r>
            <a:endParaRPr lang="en-US" sz="1200" dirty="0" smtClean="0"/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ym typeface="Wingdings" pitchFamily="2" charset="2"/>
              </a:rPr>
              <a:t>ULP: Bag. Layanan PBJ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err="1" smtClean="0">
                <a:sym typeface="Wingdings" pitchFamily="2" charset="2"/>
              </a:rPr>
              <a:t>Pokja</a:t>
            </a:r>
            <a:r>
              <a:rPr lang="en-US" sz="1200" dirty="0" smtClean="0">
                <a:sym typeface="Wingdings" pitchFamily="2" charset="2"/>
              </a:rPr>
              <a:t>: </a:t>
            </a:r>
            <a:r>
              <a:rPr lang="en-US" sz="1200" dirty="0" err="1" smtClean="0">
                <a:sym typeface="Wingdings" pitchFamily="2" charset="2"/>
              </a:rPr>
              <a:t>permanen</a:t>
            </a:r>
            <a:r>
              <a:rPr lang="en-US" sz="1200" dirty="0" smtClean="0">
                <a:sym typeface="Wingdings" pitchFamily="2" charset="2"/>
              </a:rPr>
              <a:t>, 6 orang </a:t>
            </a:r>
            <a:r>
              <a:rPr lang="en-US" sz="1200" dirty="0" err="1" smtClean="0">
                <a:sym typeface="Wingdings" pitchFamily="2" charset="2"/>
              </a:rPr>
              <a:t>anggota</a:t>
            </a: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ym typeface="Wingdings" pitchFamily="2" charset="2"/>
              </a:rPr>
              <a:t>254 </a:t>
            </a:r>
            <a:r>
              <a:rPr lang="en-US" sz="1200" dirty="0" err="1" smtClean="0">
                <a:sym typeface="Wingdings" pitchFamily="2" charset="2"/>
              </a:rPr>
              <a:t>paket</a:t>
            </a:r>
            <a:r>
              <a:rPr lang="en-US" sz="1200" dirty="0" smtClean="0">
                <a:sym typeface="Wingdings" pitchFamily="2" charset="2"/>
              </a:rPr>
              <a:t> (Rp170 M </a:t>
            </a:r>
            <a:r>
              <a:rPr lang="en-US" sz="1200" dirty="0" err="1" smtClean="0">
                <a:sym typeface="Wingdings" pitchFamily="2" charset="2"/>
              </a:rPr>
              <a:t>setara</a:t>
            </a:r>
            <a:r>
              <a:rPr lang="en-US" sz="1200" dirty="0" smtClean="0">
                <a:sym typeface="Wingdings" pitchFamily="2" charset="2"/>
              </a:rPr>
              <a:t> 17,34% </a:t>
            </a:r>
            <a:r>
              <a:rPr lang="en-US" sz="1200" dirty="0" err="1" smtClean="0">
                <a:sym typeface="Wingdings" pitchFamily="2" charset="2"/>
              </a:rPr>
              <a:t>dr</a:t>
            </a:r>
            <a:r>
              <a:rPr lang="en-US" sz="1200" dirty="0" smtClean="0">
                <a:sym typeface="Wingdings" pitchFamily="2" charset="2"/>
              </a:rPr>
              <a:t> BL </a:t>
            </a:r>
            <a:r>
              <a:rPr lang="en-US" sz="1200" dirty="0" err="1" smtClean="0">
                <a:sym typeface="Wingdings" pitchFamily="2" charset="2"/>
              </a:rPr>
              <a:t>setara</a:t>
            </a:r>
            <a:r>
              <a:rPr lang="en-US" sz="1200" dirty="0" smtClean="0">
                <a:sym typeface="Wingdings" pitchFamily="2" charset="2"/>
              </a:rPr>
              <a:t>  </a:t>
            </a:r>
            <a:r>
              <a:rPr lang="en-US" sz="1200" dirty="0" err="1" smtClean="0">
                <a:sym typeface="Wingdings" pitchFamily="2" charset="2"/>
              </a:rPr>
              <a:t>belanja</a:t>
            </a:r>
            <a:r>
              <a:rPr lang="en-US" sz="1200" dirty="0" smtClean="0">
                <a:sym typeface="Wingdings" pitchFamily="2" charset="2"/>
              </a:rPr>
              <a:t> modal </a:t>
            </a:r>
            <a:r>
              <a:rPr lang="en-US" sz="1200" dirty="0" err="1" smtClean="0">
                <a:sym typeface="Wingdings" pitchFamily="2" charset="2"/>
              </a:rPr>
              <a:t>melalui</a:t>
            </a:r>
            <a:r>
              <a:rPr lang="en-US" sz="1200" dirty="0" smtClean="0">
                <a:sym typeface="Wingdings" pitchFamily="2" charset="2"/>
              </a:rPr>
              <a:t> ULP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ym typeface="Wingdings" pitchFamily="2" charset="2"/>
              </a:rPr>
              <a:t>218 </a:t>
            </a:r>
            <a:r>
              <a:rPr lang="en-US" sz="1200" dirty="0" err="1" smtClean="0">
                <a:sym typeface="Wingdings" pitchFamily="2" charset="2"/>
              </a:rPr>
              <a:t>paket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melalui</a:t>
            </a:r>
            <a:r>
              <a:rPr lang="en-US" sz="1200" dirty="0" smtClean="0">
                <a:sym typeface="Wingdings" pitchFamily="2" charset="2"/>
              </a:rPr>
              <a:t> e-catalog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err="1" smtClean="0">
                <a:sym typeface="Wingdings" pitchFamily="2" charset="2"/>
              </a:rPr>
              <a:t>Belum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memiliki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kode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etik</a:t>
            </a: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 smtClean="0">
                <a:sym typeface="Wingdings" pitchFamily="2" charset="2"/>
              </a:rPr>
              <a:t>SPSE </a:t>
            </a:r>
            <a:r>
              <a:rPr lang="en-US" sz="1200" dirty="0" err="1" smtClean="0">
                <a:sym typeface="Wingdings" pitchFamily="2" charset="2"/>
              </a:rPr>
              <a:t>versi</a:t>
            </a:r>
            <a:r>
              <a:rPr lang="en-US" sz="1200" dirty="0" smtClean="0">
                <a:sym typeface="Wingdings" pitchFamily="2" charset="2"/>
              </a:rPr>
              <a:t> 4.2</a:t>
            </a:r>
            <a:endParaRPr lang="en-US" sz="1200" dirty="0"/>
          </a:p>
        </p:txBody>
      </p:sp>
      <p:sp>
        <p:nvSpPr>
          <p:cNvPr id="27" name="Round Diagonal Corner Rectangle 26"/>
          <p:cNvSpPr/>
          <p:nvPr/>
        </p:nvSpPr>
        <p:spPr>
          <a:xfrm>
            <a:off x="1043608" y="252978"/>
            <a:ext cx="1872208" cy="404696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15617" y="307558"/>
            <a:ext cx="18001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Perizinan</a:t>
            </a:r>
            <a:r>
              <a:rPr lang="en-US" sz="1200" dirty="0" smtClean="0"/>
              <a:t>: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smtClean="0">
                <a:sym typeface="Wingdings" pitchFamily="2" charset="2"/>
              </a:rPr>
              <a:t>75 </a:t>
            </a:r>
            <a:r>
              <a:rPr lang="en-US" sz="1200" dirty="0" err="1" smtClean="0">
                <a:sym typeface="Wingdings" pitchFamily="2" charset="2"/>
              </a:rPr>
              <a:t>izin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dan</a:t>
            </a:r>
            <a:r>
              <a:rPr lang="en-US" sz="1200" dirty="0" smtClean="0">
                <a:sym typeface="Wingdings" pitchFamily="2" charset="2"/>
              </a:rPr>
              <a:t> non </a:t>
            </a:r>
            <a:r>
              <a:rPr lang="en-US" sz="1200" dirty="0" err="1" smtClean="0">
                <a:sym typeface="Wingdings" pitchFamily="2" charset="2"/>
              </a:rPr>
              <a:t>izin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yg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sudah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dilimpahkan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ke</a:t>
            </a:r>
            <a:r>
              <a:rPr lang="en-US" sz="1200" dirty="0" smtClean="0">
                <a:sym typeface="Wingdings" pitchFamily="2" charset="2"/>
              </a:rPr>
              <a:t> DPMPTSP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 smtClean="0">
                <a:sym typeface="Wingdings" pitchFamily="2" charset="2"/>
              </a:rPr>
              <a:t>Belum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seluruhnya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izin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dan</a:t>
            </a:r>
            <a:r>
              <a:rPr lang="en-US" sz="1200" dirty="0" smtClean="0">
                <a:sym typeface="Wingdings" pitchFamily="2" charset="2"/>
              </a:rPr>
              <a:t> non </a:t>
            </a:r>
            <a:r>
              <a:rPr lang="en-US" sz="1200" dirty="0" err="1" smtClean="0">
                <a:sym typeface="Wingdings" pitchFamily="2" charset="2"/>
              </a:rPr>
              <a:t>izin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dilimpahkan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ke</a:t>
            </a:r>
            <a:r>
              <a:rPr lang="en-US" sz="1200" dirty="0" smtClean="0">
                <a:sym typeface="Wingdings" pitchFamily="2" charset="2"/>
              </a:rPr>
              <a:t> DPMPTSP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 smtClean="0">
                <a:sym typeface="Wingdings" pitchFamily="2" charset="2"/>
              </a:rPr>
              <a:t>Memiliki</a:t>
            </a:r>
            <a:r>
              <a:rPr lang="en-US" sz="1200" dirty="0" smtClean="0">
                <a:sym typeface="Wingdings" pitchFamily="2" charset="2"/>
              </a:rPr>
              <a:t> website (</a:t>
            </a:r>
            <a:r>
              <a:rPr lang="en-US" sz="1200" dirty="0" err="1" smtClean="0">
                <a:sym typeface="Wingdings" pitchFamily="2" charset="2"/>
              </a:rPr>
              <a:t>informasi</a:t>
            </a:r>
            <a:r>
              <a:rPr lang="en-US" sz="1200" dirty="0" smtClean="0">
                <a:sym typeface="Wingdings" pitchFamily="2" charset="2"/>
              </a:rPr>
              <a:t>, </a:t>
            </a:r>
            <a:r>
              <a:rPr lang="en-US" sz="1200" i="1" dirty="0" smtClean="0">
                <a:sym typeface="Wingdings" pitchFamily="2" charset="2"/>
              </a:rPr>
              <a:t>trackin</a:t>
            </a:r>
            <a:r>
              <a:rPr lang="en-US" sz="1200" dirty="0" smtClean="0">
                <a:sym typeface="Wingdings" pitchFamily="2" charset="2"/>
              </a:rPr>
              <a:t>g, </a:t>
            </a:r>
            <a:r>
              <a:rPr lang="en-US" sz="1200" dirty="0" err="1" smtClean="0">
                <a:sym typeface="Wingdings" pitchFamily="2" charset="2"/>
              </a:rPr>
              <a:t>pengaduan</a:t>
            </a:r>
            <a:r>
              <a:rPr lang="en-US" sz="1200" dirty="0" smtClean="0">
                <a:sym typeface="Wingdings" pitchFamily="2" charset="2"/>
              </a:rPr>
              <a:t>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 smtClean="0">
                <a:sym typeface="Wingdings" pitchFamily="2" charset="2"/>
              </a:rPr>
              <a:t>Aplikasi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secara</a:t>
            </a:r>
            <a:r>
              <a:rPr lang="en-US" sz="1200" dirty="0" smtClean="0">
                <a:sym typeface="Wingdings" pitchFamily="2" charset="2"/>
              </a:rPr>
              <a:t> on line </a:t>
            </a:r>
            <a:r>
              <a:rPr lang="en-US" sz="1200" dirty="0" err="1" smtClean="0">
                <a:sym typeface="Wingdings" pitchFamily="2" charset="2"/>
              </a:rPr>
              <a:t>akan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dilaunching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Juni</a:t>
            </a:r>
            <a:r>
              <a:rPr lang="en-US" sz="1200" dirty="0" smtClean="0">
                <a:sym typeface="Wingdings" pitchFamily="2" charset="2"/>
              </a:rPr>
              <a:t> 2018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 smtClean="0">
                <a:sym typeface="Wingdings" pitchFamily="2" charset="2"/>
              </a:rPr>
              <a:t>Rekomendasi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Teknis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masih</a:t>
            </a:r>
            <a:r>
              <a:rPr lang="en-US" sz="1200" dirty="0" smtClean="0">
                <a:sym typeface="Wingdings" pitchFamily="2" charset="2"/>
              </a:rPr>
              <a:t> di </a:t>
            </a:r>
            <a:r>
              <a:rPr lang="en-US" sz="1200" dirty="0" err="1" smtClean="0">
                <a:sym typeface="Wingdings" pitchFamily="2" charset="2"/>
              </a:rPr>
              <a:t>Dinas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Teknis</a:t>
            </a: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smtClean="0">
                <a:sym typeface="Wingdings" pitchFamily="2" charset="2"/>
              </a:rPr>
              <a:t>SOP </a:t>
            </a:r>
            <a:r>
              <a:rPr lang="en-US" sz="1200" dirty="0" err="1" smtClean="0">
                <a:sym typeface="Wingdings" pitchFamily="2" charset="2"/>
              </a:rPr>
              <a:t>sudah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ada</a:t>
            </a:r>
            <a:r>
              <a:rPr lang="en-US" sz="1200" dirty="0" smtClean="0">
                <a:sym typeface="Wingdings" pitchFamily="2" charset="2"/>
              </a:rPr>
              <a:t> (</a:t>
            </a:r>
            <a:r>
              <a:rPr lang="en-US" sz="1200" dirty="0" err="1" smtClean="0">
                <a:sym typeface="Wingdings" pitchFamily="2" charset="2"/>
              </a:rPr>
              <a:t>perlu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direvisi</a:t>
            </a:r>
            <a:r>
              <a:rPr lang="en-US" sz="1200" dirty="0" smtClean="0">
                <a:sym typeface="Wingdings" pitchFamily="2" charset="2"/>
              </a:rPr>
              <a:t>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 smtClean="0">
                <a:sym typeface="Wingdings" pitchFamily="2" charset="2"/>
              </a:rPr>
              <a:t>Kode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etiik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belum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ada</a:t>
            </a: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 smtClean="0">
                <a:sym typeface="Wingdings" pitchFamily="2" charset="2"/>
              </a:rPr>
              <a:t>Belum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implementasi</a:t>
            </a:r>
            <a:r>
              <a:rPr lang="en-US" sz="1200" dirty="0" smtClean="0">
                <a:sym typeface="Wingdings" pitchFamily="2" charset="2"/>
              </a:rPr>
              <a:t> tax </a:t>
            </a:r>
            <a:r>
              <a:rPr lang="en-US" sz="1200" dirty="0" err="1" smtClean="0">
                <a:sym typeface="Wingdings" pitchFamily="2" charset="2"/>
              </a:rPr>
              <a:t>clearence</a:t>
            </a: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q"/>
            </a:pPr>
            <a:endParaRPr lang="en-US" sz="1200" dirty="0" smtClean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q"/>
            </a:pPr>
            <a:endParaRPr lang="en-US" sz="1200" dirty="0"/>
          </a:p>
        </p:txBody>
      </p:sp>
      <p:cxnSp>
        <p:nvCxnSpPr>
          <p:cNvPr id="29" name="Curved Connector 28"/>
          <p:cNvCxnSpPr>
            <a:stCxn id="3" idx="1"/>
            <a:endCxn id="27" idx="0"/>
          </p:cNvCxnSpPr>
          <p:nvPr/>
        </p:nvCxnSpPr>
        <p:spPr>
          <a:xfrm rot="10800000" flipV="1">
            <a:off x="2915816" y="1589270"/>
            <a:ext cx="1080120" cy="68718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 Diagonal Corner Rectangle 37"/>
          <p:cNvSpPr/>
          <p:nvPr/>
        </p:nvSpPr>
        <p:spPr>
          <a:xfrm>
            <a:off x="3588452" y="3259123"/>
            <a:ext cx="1800200" cy="1584176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urved Connector 53"/>
          <p:cNvCxnSpPr>
            <a:stCxn id="3" idx="2"/>
            <a:endCxn id="38" idx="3"/>
          </p:cNvCxnSpPr>
          <p:nvPr/>
        </p:nvCxnSpPr>
        <p:spPr>
          <a:xfrm rot="5400000">
            <a:off x="4194220" y="2557307"/>
            <a:ext cx="996148" cy="40748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654891" y="3284737"/>
            <a:ext cx="1733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TPP: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 err="1" smtClean="0"/>
              <a:t>Sudah</a:t>
            </a:r>
            <a:r>
              <a:rPr lang="en-US" sz="1200" dirty="0" smtClean="0"/>
              <a:t> </a:t>
            </a:r>
            <a:r>
              <a:rPr lang="en-US" sz="1200" dirty="0" err="1" smtClean="0"/>
              <a:t>menerapkan</a:t>
            </a:r>
            <a:r>
              <a:rPr lang="en-US" sz="1200" dirty="0" smtClean="0"/>
              <a:t> TPP (</a:t>
            </a:r>
            <a:r>
              <a:rPr lang="en-US" sz="1200" dirty="0" err="1" smtClean="0"/>
              <a:t>Tunj</a:t>
            </a:r>
            <a:r>
              <a:rPr lang="en-US" sz="1200" dirty="0" smtClean="0"/>
              <a:t> </a:t>
            </a:r>
            <a:r>
              <a:rPr lang="en-US" sz="1200" dirty="0" err="1" smtClean="0"/>
              <a:t>Statis</a:t>
            </a:r>
            <a:r>
              <a:rPr lang="en-US" sz="1200" dirty="0" smtClean="0"/>
              <a:t> 40%, </a:t>
            </a:r>
            <a:r>
              <a:rPr lang="en-US" sz="1200" dirty="0" err="1" smtClean="0"/>
              <a:t>Tunj</a:t>
            </a:r>
            <a:r>
              <a:rPr lang="en-US" sz="1200" dirty="0" smtClean="0"/>
              <a:t>. </a:t>
            </a:r>
            <a:r>
              <a:rPr lang="en-US" sz="1200" dirty="0" err="1" smtClean="0"/>
              <a:t>Dinamis</a:t>
            </a:r>
            <a:r>
              <a:rPr lang="en-US" sz="1200" dirty="0" smtClean="0"/>
              <a:t> 60%)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 smtClean="0"/>
              <a:t>Honor Tim </a:t>
            </a:r>
            <a:r>
              <a:rPr lang="en-US" sz="1200" dirty="0" err="1" smtClean="0"/>
              <a:t>masih</a:t>
            </a:r>
            <a:r>
              <a:rPr lang="en-US" sz="1200" dirty="0" smtClean="0"/>
              <a:t> </a:t>
            </a:r>
            <a:r>
              <a:rPr lang="en-US" sz="1200" dirty="0" err="1" smtClean="0"/>
              <a:t>ada</a:t>
            </a:r>
            <a:endParaRPr lang="en-US" sz="1200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 err="1" smtClean="0"/>
              <a:t>Aplikasi</a:t>
            </a:r>
            <a:r>
              <a:rPr lang="en-US" sz="1200" dirty="0" smtClean="0"/>
              <a:t> SIMPEG: SAPA ASN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 err="1" smtClean="0"/>
              <a:t>Jumlah</a:t>
            </a:r>
            <a:r>
              <a:rPr lang="en-US" sz="1200" dirty="0" smtClean="0"/>
              <a:t> ASN 8.548 org 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1403648" y="-20538"/>
            <a:ext cx="6678203" cy="71846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HASIL PEMETAAN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78397"/>
            <a:ext cx="6678203" cy="7184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KUNCI KEBERHASILAN PENCEGAHAN KORUPSI DI PEMDA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9"/>
          <p:cNvSpPr txBox="1">
            <a:spLocks/>
          </p:cNvSpPr>
          <p:nvPr/>
        </p:nvSpPr>
        <p:spPr>
          <a:xfrm>
            <a:off x="148857" y="1222624"/>
            <a:ext cx="8878185" cy="309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id-ID" dirty="0" smtClean="0"/>
          </a:p>
          <a:p>
            <a:pPr marL="342900" indent="-342900" algn="just"/>
            <a:endParaRPr lang="id-ID" dirty="0" smtClean="0"/>
          </a:p>
          <a:p>
            <a:pPr marL="342900" indent="-342900" algn="just"/>
            <a:endParaRPr lang="id-ID" dirty="0"/>
          </a:p>
        </p:txBody>
      </p:sp>
      <p:sp>
        <p:nvSpPr>
          <p:cNvPr id="4" name="Subtitle 9"/>
          <p:cNvSpPr txBox="1">
            <a:spLocks/>
          </p:cNvSpPr>
          <p:nvPr/>
        </p:nvSpPr>
        <p:spPr>
          <a:xfrm>
            <a:off x="1043609" y="1801021"/>
            <a:ext cx="7848872" cy="2714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Profesionalisme</a:t>
            </a:r>
            <a:r>
              <a:rPr lang="en-US" dirty="0" smtClean="0"/>
              <a:t> SDM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Integritas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konstruktif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Reward and Punishment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Stakeholder</a:t>
            </a:r>
          </a:p>
          <a:p>
            <a:pPr marL="0" indent="0" algn="just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9523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9"/>
          <p:cNvSpPr txBox="1">
            <a:spLocks/>
          </p:cNvSpPr>
          <p:nvPr/>
        </p:nvSpPr>
        <p:spPr>
          <a:xfrm>
            <a:off x="793099" y="1565527"/>
            <a:ext cx="8878185" cy="309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id-ID" dirty="0" smtClean="0"/>
          </a:p>
          <a:p>
            <a:pPr marL="342900" indent="-342900" algn="just"/>
            <a:endParaRPr lang="id-ID" dirty="0" smtClean="0"/>
          </a:p>
          <a:p>
            <a:pPr marL="342900" indent="-342900" algn="just"/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37761" y="3330695"/>
            <a:ext cx="475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i="1" dirty="0" smtClean="0">
                <a:latin typeface="Bodoni MT" panose="02070603080606020203" pitchFamily="18" charset="0"/>
              </a:rPr>
              <a:t>Terima Kasih</a:t>
            </a:r>
            <a:endParaRPr lang="id-ID" sz="4800" b="1" i="1" dirty="0">
              <a:latin typeface="Bodoni MT" panose="02070603080606020203" pitchFamily="18" charset="0"/>
            </a:endParaRPr>
          </a:p>
        </p:txBody>
      </p:sp>
      <p:sp>
        <p:nvSpPr>
          <p:cNvPr id="12" name="AutoShape 13" descr="data:image/jpeg;base64,/9j/4AAQSkZJRgABAQAAAQABAAD/2wCEAAkGBxQSEhIUEBIQFhQTFBcVGRcUFBQUFRYVFBIWGBUVFBUYHSggGB0lHBYVIjEhJSkrLi4uHB80ODMtNygtLisBCgoKDg0OGxAQGywkICQ0LCwsLC8sLC8sLCwsLCwsLCwsLDQsLSwsLCwsLCwsLCwsLCwsLCwsLCwsLCwsLCwsLP/AABEIALsBDgMBEQACEQEDEQH/xAAcAAEAAgMBAQEAAAAAAAAAAAAABQYDBAcCAQj/xABHEAABAwEFAwgGBggFBQEAAAABAAIDEQQFEiExBkFRBxMiYXGBkbEjMlKhssFCcoKSwtEUYnOTorPh8FNjw9LxFzM0NUMW/8QAGgEBAAMBAQEAAAAAAAAAAAAAAAIDBAUBBv/EADMRAAIBAgQBCwMEAwEAAAAAAAABAgMRBBIhMUEFEyIyUWFxgaGx8JHB0TNC4fEUFSMk/9oADAMBAAIRAxEAPwDuKAIAgCAIAgCAIAgCAIAgCAICPjviJ0xhDunQ9hLfWaDxG/8AoVnjiqcqrpLdfTw8TRLDVI01Ua0+akgtBnCAIAgCAIAgCAIAgCAIAgCAIAgCAIAgCAIAgCAIAgCAIAgCAIAgCAq21V/YPRxOOVecc3VuR6IOtTplnUgcacrHYtr/AJ03rx/B1MDhE/8ApUWnD8/gh9m7kkkey0OJY1r2nIZuAcKRtO4Ded+fdnwWGlJqeyTXnqacbiIxThu2nfu0OgrunCCAIAgCAIAgCAIAgCAIAgCAIAgCAIAgCAIAgCAIAgCAIAgCAIAgI+32ylWglu4v0oSaUaTv18Dv0pqT4L6l9Onxf0KZZdmKzEMNBK8vdnUtYAKEeJy+iXCtRmuXLBupUVtvZfz6aHTWLVOD7fv/AB6l3tL2wxsDWnCHMYA0VoMQA7hxXUqNU4JJaXS08Tl006km2+16m4rikIAgCAIAgCAIAgCAIAgCAIAgCAIAgCAIAgCAIAgCAIAgCAIAgNO1WiuJrSagZkbq6AHSunZ3hVTn+1F0IfuZGvjxktc0c0AKFzjR1BUVAr0hWoApXXXSjLmdmtPnz5poTyq6evd8+e8rYYS1oxUxECtABQDQUHv6yexaYRaWplqSTemx9mz7AfLU+XvXktRHQysNMvDs/oprTQi9dT2vSIQBAEAQBAEAQBAEAQBAEAQBAEAQBAEAQBAEAQBAEAQBAEBp2+1Yei31iK6EgAEZV0BNcqqqpO2i3+epdSp31e3z0I/nmytLQSG4qeo4EOaG1rWuh8SeFVTfMrL2+fyy6zg7vfx+fwu82rFZw6hLT0Dq4ZuePpAHT8+ypshFPy9/nqVVJteft89DfkdQZanIf371cylFG2k2+jiJjsrWykAtLyTzYJ4U9c5aggdZXQocnOavPRev8GOrjVF2hq/QgmcpFqqMUdmIBrQNe0+OMrVLk2k1o36fgzRx1RbpFv2a24htThG4GKU6NcatceDH5VPUQDwqsVfBTpLMtUaqOKjUdnoy1LGaggCAIAgCAIAgCAIAgCAIAgCAIAgCAIAgCAIAgCAIAgMc0obTSpyFTTP8lGUrEoxuRL53htatJaTjLQQTnRw11IzFNwByyWZykl7/AD5p2GpRi37fPmvaILPSWrAWPc0V6PQDRkdRwpTQ1BypVexhaWmj9PnYeTneHS1Xr87SStM7IY3PkcGRxtJLicgBqTxWuEG2oxMkpcWcZ202+ktjuZs+KOznok6PlBIri9lv6u8a60HbwuCjT6UtZeiOXXxTn0Y7e5AgLcYyKtt+sjkLC1xI1IpllWgrqs88TGMspdGhKUbknBMHBr2E0NCCMiOBHAgq5NSVyppp2O57G3ubVZI5HeuKsf8AXZlXvFHd6+fxVLmqrituB2cPU5ymm9ybWcuCAIAgCAIAgCAIAgCAIAgCAIAgCAIAgCAIAgCAIDy91BUrxuyuepXdiHtszqOc5jcTHEiriQGgZ1oMhhNa8aZ5ALJOXGS29v618TZTitovR+/96eB5hY3GcJNXioHRJxCgJcRkaimugGiRSzacfnr6CTeXXh89PUl7NDhaASXGgq46kge5aoxsjJKWZnPuWu8CyzQQg056Qud1tiAND1YnMPcF0+ToXm5dn3MOMlaKj2nILMfSN7V2VscyW5MoeFGvcO52QuBAxuzIp9I0z3rjVbqpK/adOnZwViz7OurA3qLvNdLDu8EYay6Z2Dkjl9DaG8JWu+8wD8AXO5SXTi+424HqvxL8uabggCAIAgCAIAgCAIAgCAIAgCAIAgCAIAgCAoe3O2M1ktLIoOaPog92Npdm57gBkRTJvvXRwmEhVg5SvuYsTiJU5JRIiHlNtA9eCB31S9nmXLQ+TYcGylY6fFI6Xd1qEsUUgyEkbX8cntDvmuROOWTj2HRhLNFPtI6+rexjJHzENijaH4nGgNDrkM8wABvr1hZpXqSypeHea4JU1mb8e4rVm2ysjnBznujJGfonmhGYzaOkB1jXOi1f6vEZr2X1X8Gb/Y0Mtrv6P4i33K9r4mSNcHtc3okAgBlcgAcxur2diqVKVPoy3XoTlVjU1js/XvN5zgBUkADecgpEDkfLlMC+xUIIwzHI8TF+S6nJ+il5fcw4vVxOZ2J3pW9vyXShK6ME1qTqsIH1AfAKaBeA6RyQnK19sXlIuVynvHz+x0MD+7yOiLlnQCAIAgCAIAgCAIAgCAIAgCAIAgCAIAgCAIDjnKnDhvEO3SWdp72vcCPADxXd5Od6FuxnKxqtUT7irLaZDseytsxWCyinR5vA51aAYCWYajP6PcvmMfpWlHhx89Tv4FXpRkt+Hloct5VL4kktcdlqOaiwZD6T3D1nmmdARSulTxWzkylFQU7av2M/KFSWdwvoR67ZyDqOzd/Cy3Nz7wX8xjGEGhJMxDG1OnrtC4mKpZsTlXG3sdXDzy0Lvhf3OVX5tparwma2V+GLGCIWVDMjUF295y1PcAtuHowpvTftMterKas9j0GjgFuMmxW7JaQ60Cm9595Kx06l52NM4dEsq2GYwHk3vOYiWCFpjmONruejb0X9JpcC6oyPBcerWUZyV+LOnTpZoRfciw3LyaYKm33tFHg9aOCVtW/WkkNG/cUFiKv7UyfM0l1rFjs22d0XW17LM+ed7qYsGOQuLa0JkeQzefVPcoTjXrNZyUXSproknZuVCBwBdBaBUA5c26lftBW/62drpr1/BV/nQvaz9PyW65b1ZaoWzRYg1xcBiAB6Li01AJ3grFVpSpSyy3NVOoqkcyN5VkwgCAIAgCAIAgCAIAgCAIAgCAIAgCAIDmPLJZ6PsUvXLGe8NLfJy63JktJx8Gc/HrqsoK6hzzpOwMmKyho5s4ZHtLXUzr09ToKOIpvJHXX5jlZWxHik9fp9j6DkxrmPBvb6/e5ynaebnb3tBH0ZS390wNPvYungVaEF3fyYMa7zkzdXUOcTdqttLjtkddbVFTscY3f6TlzsSrV4y7vz+Tdh3elJd/4Oe3JnOOqp/hKsw7uyusrIssrqNJ4AnwC1ydlczJXdimWHoyMcdzgfA5rm0HqjfVWjLquoc8gNpr9thcIX2mfmGtAZGHlkeCgFC1tA6hBGdSuTXpqNVu2+p0aNRukkuGhu7Pw4YW5UxEu8ch5LoUFaBjrO8jR2md04+wnxI/JVYh9JE6OzJ2znoN+qPILTHZFEt2dn5Nf/AF8P1pf5z1w8f+u/L2R1cH+ivP3ZaFjNQQBAUHb/AG/ku+dsEcMby6FsuJ7nZYnyNw4QP1K1rvW/C4ONaGZu2tvYy4jE807JFFtfKpb3+q6CP9nFX+YXLfHk+it7vzMbxtR7WJW7dvrW10ZmnDo8TS8mJlQyoxkYGg+rXReVMDSyvKtfEQxVS6uy1nlVsBcGsM76+zEQNP1yFzo4Gq+z6m2WKpol7o2zstpkbFG6TG+tA5hFcLS456DIFRqYOrTi5PY9hiac5ZVuWFZTQEAQBAEAQBAEAQBAEBRuWCz4rC1/+FPG/uIcz8QXQ5NlatbtT/Jkxsb0r9hyxdo5R0Tkr6bJ2ZjBIx5cKA0c2mGuufN/2aLicq07zi+7fwe3qdbk6plhJenluccsE/PW20SjRz5ZB9uQkfEtmFVpW7EZsS7q/aT63mI07+teGyujz9JPE793HOP9QeCx4taKXj9vwacM9WvD7/kh9nG1lJ4MPmAoYTVk8SWUWF8+KKFpc97XgNGpoxxIHXQFa6slGDbM1NNySRV4rCBu8VjUHc050T9jmq0A6jLt61tg7oyyWpmkia71mtNOIB81JpPc8Ta2PRNNcgEPCrXnLzspcNAMI7Bv8SVkn0p3NMejGxZrP6rfqjyC1rYzvcu+y230dls7bOYJnujLiXVY1hxvLwAakk0cK5Lm18HKtVck7LT2NtHERpUknvr7lguzlJhe8NmifECaYsQe0fWoAR4FU1OTpxV4u5bDGxbtJWNmflLu5taTudT2YpfMtAVSwFd8PVFjxdLtNX/qjZT6kVqcOOBjQeyr6+5WLk2rxa+eRB42mtk2U7aq1WO8rQ2WV9qs5EbYq82yVgDXvdiIDsX0zoDotdKjWoQyxs+PEz1K1KrK8ro2IOTKyYQ6S9GlpFQWiKMEHTN7nLPLG172y+hfHC0rXvc5xa7bK0vbRxaC5tSzVoqK1AppvW7nJW1MmSN9DBc5JkYaGlTnQ09U717TldkZxsjovJ+aXhZ6/wCZ/IkUcb+hLy90e4b9WPn7M7FLeMTfWliHa9o8yuCoSeyOxmXaYob4s73BrLRZ3OOgbKwk9gBUnSqJXcX9CKqQbsmjeVZMIAgCAIAgCAID4SgKdt8eesdpbWmGN7gw6kRFsmMD7B7NKVK9wdb/ANUH32t46E8RS/8APLwvf588jkUTqtB4geS+oZ84W/YK8eYZeDq+rZHS/uQ7/eufyhG8Y+Pv/RtwTtKXh7HL9ko85DwDR41PyU8JrdkcVwRYHSUc0e1X3LW5apGW2lyP2ib6En2XNPvp81Ri/wBMvw36hp7MDpSHgAPEn8lVg9myzFbo6TyaQ4rew+xHI/8AhwfjUsfK1F99iOEV6v1L5fuwdjtTi97HMkdmXxHCXHi5pBaT10quXSxVSmrLVd5vqYeE3dkTFyUWQGpmtZ6i+IfDGCrnyhU4Jev5K/8ADp95J2fk9sLdY5HfWmk+RCg8fXfH0RJYOl2erOa8sl1xWeWzMs7Axro3EgE5kPyJqc1swlSdWLcncz4mEabWVWOexM/vuWu1jLe5Z4fVb9UeSuKzDa7a2OmKtTuHmVXOrGG5KNOUtjNFIHAFpqCpqV1dEWrOxA3gKTFo+kQR9r+tVW52lYsUbxuTsjwxhJ9VjSe5oVkpJK7K0m3Yj7svkTOLcJaaVGda07tVTSrqbtYtqUnBXMF/xgOY4D1qg91KealUdmjyGqJSc+id+zPwqcn0WQXWIvZ62Nw4CekXEgUPsjfSm4qqjUVrFlWDvcmJ5WtaS80aNa9Zor3K2pVlvoRV3gPle7ItaSR3k0+ajGbZ7KNkbzrfHznNV6XZlpWleNF5zsc2XiObeXNwO08mt7unspbI4ufC/BUmpLCAWEnjmR9kLjY6koVLx2Z1MJUcoWfAtqxGoIAgCAIDQ/Sn4HUAxteBTc5ploKcKio7QVn5yWV9qfpf8aeJo5uOZdjXrb4/A3Y5A4AjQiqvTTV0USTTsyPve0NwuBe0BtMQqKkHUZ8AcVN+Q3qmtJWauX0Yu6dvnzQh5WCZrmEiRslWtFQXCrA0jKgyBJ147gK005dNNa6povnG0WttGn2HFbGTgAOoqD1EHRfat9h8jaxsSW/mYLZnTnbLJD+9cwfJZcYr079jTNOFdqnkQmy7fRuPF3k0fmo4LqXPcX1zJeE9LTZW7iJK97QB7wp1JWrQXiRpxvSk/A2b5bWCXqaT93P5KeIV6ciFF2qIjtkx0JDxcB4D+qqwnVZZiesjrPJHDWe0P9mJrfvvr+BU8oy6EV3/AD3LMEuk2dSXIOkEAQHGuXX/AMiy/sXfGuvyb1ZHPx26OaxBb5GOJPxHot7B5L0iytX+6s3Y0D3V+aw1neozXSVoEvcTvQjqJ86/NaqT6JnqdYj7+ymY4U9Ua9TiqaztNMtpK8WTlWyM4te33EZrTdSXiUaxZF3xZ4oJYX2RkjW80MfOOx0mrIHgEAdHDgI71jjTlS137DVKcaiS+pH2u3OkAD8OROgp1Kbm5bkMijsWKY+jd9Q/CtD6pQusV25h6Vnf8JVFNal09ibvr/sv+z8YV1Tqsqh1jV2d0f2t+ajSJVD4663/AKRzuJmHGHUqcVAB1U3cVDmpc5mJc5HJlOvcjz87YOHMnx578gsnKX7fP7GjA7yXh9zpC5Z0AgCAIDTvW8WwMxvDiK06NK6E7z1KjEV40Y5mr8C/D4eVeWWL7ymP23Y4MwQT5OrioMJbjxUr3DPqWGWMjppqu9G+ODlrro+7u3JixbUw4Q5zmx85UiNzm1a/GG0PU6od94q+ni6bV727uz+9/qZ6mEqJ2t59q/jb6GqbY+V4Yw1xCjsLejLRwOLNxoBiqdKg0zyROU9Fx9fU9yxgrv8Aos1gsfNjpEOfnV3UTXCK1NO0k5Ba4QyoyTnmfccCveHmrXbI/YtElPqueS33EL6Wi704vuRwqytNoir4zgl6mE/dz+SjiFelLwPaGlRGHZ0UgYfaLj/EfyCjhVakj3EO9RkdfDz+lxHcwM+Mk+6iz152rx8i6lG9F+ZYLQ3E1zfaaR4ii3SV00ZI6NMitlRSCvFxPuA+Sz4T9MuxPXOz8j8PorS/2pGs+4zF+NZOUX0oo04JaNnQlzjaEAQHGuXT/wAiy/sXfGuvyb1ZHPx26ObxkUWubdzLC1iZjdkOweSmmRaK1fZ9M7u+ELDU/Ufl7GqHUXziS1xO9F9o/JaqT6JRU3NbaGzOOCTC7BmzFTo4h0sNdK0NacFnxMrSRdQjeLNW6r05o4H+pXX2SfkvKVe2jFSlfVFgJDhuLSO0ELZo0ZtUyt3hZ+bfTUHMHq4HsWdrK7F6eZXLFKfRu+ofhV7ehSlqQN0H0rO/4SqoPUslsTF8H0L/ALPxBWVH0SEFqauz7sn9o+ajTZKaL9c9uuTBGy1yTC0UAeA21EYzuBjbTgslSriM7UNvI006VHInL3Oh7FR2Ac8buJNcHOVMtcseDKTTV+ix4iVZ253y2NFCNJX5ss6zF4QBAEBoX3dzbREWOcW51BFNQCMwdRmqMRQVaOVvvL8PXlRlmS7jlcUMTYuhPKWMZ6zrPrQcGSOIyzzAXFcKMp9ffuZ2lOtGHUv4MrVvvVziBGyYUJGOgphrmQHDPQHOisp0Et2mvMrnXbWiaLbyZbUMi52KUvc40dXoHCM60wkVGm4HLQrRTrrD9ZaPs+fkoqUHiOq9V2nWY3hwBaQQRUEbwdCuommro5TTTszhvKPZ+bvO0f5rIpP4Aw+9pXbwc70kuw5eKjadytTjE1w4tI8RRaJapozx0aZguoYYYh+o3xIqVCjpTiu4nV1m/Ejr/spbMMX0mRvFPZewEfNYK7vUb+aGuirQRNNkrQ966aZhaNS6o8EeHg9/8x1PdRVUVlhbx9yyq80r+Hsdx5KIcNgDv8SWR3gQz8C5uOd6v0N2EX/P6lxWM0hAEBx/ltaDaLN+xd8YXSwOsH4mHFO0kc4MPWO8LZYz3N5mg7B5Ky5XYrl9H0zuwfCFkqddmmHURK3IfR95/v3K+m9Cma1PN43lKHCziR4hlwF8deg448nFumLojPXIKmqlKorltNtQdjFbrqjEb3AHEGk6ncF7OlBRbR5GpJtXNXZ+dwdg1aQT2EZ1C8oSaduB7VSept7QAYGHfip4tNfIKyq9EQprUkJHejP1D8Km3oQS1IO63elZ2n4SqoS1LJLQmbxjL43NbqaU7iD8lOburIhHR6kdcbsLpGO1/wBpIPmq6U9WiypHRMzyWEmfnKjDUO66gf0ClbpXI36NjtHI3ZiILRKQaSSNaOsRtzI73kdxWHGyvJI14WNk2dCWI1BAEAQGnbrCx4OLFTvK8bsCgWrYiYEiz2jBE7VpjxHPgcWWXUufLC03K7R0ViqijZM04eTeztADg93aXnzK3ZmYcqJGycmFmzLMTa6lrnxn3HNVypqfBMshUcNm0Xy7bE2GNkbK0Y1rRUkmjQBqexXJWVilu7uct5ZLPhtVmk/xIXM/dPxf6q6mBl0WvnzQwYtaplDot1zJY+UAHUB5IuwMkOVS7uZmsXA2CBv2o8TXe7CuVmzNvvZ0MuVJdxFWN1WN7B7sl0oS6KMM10mZh/fepXI2O87BwYLvso4xh/7wl/4lxcQ71ZHUoK1NE+qS0ID4TRAcd5bJR+kWah/+LvjXRwTtFmLFLpI522RbGzMkbjX5Be3PLGheFgEjg7FQ0ocq1Vcopu5OLaVjPZogzIV0UloePUr962wc8T7NAD2Z+dViqVVzjNUKbyFghtbXtDhQgj/kFa1UUldGZwadjxDGxlS1oFf73omlsHd7mlfMcry0NjkLRnUNJqT2LPOsm7IuhTaVyUbZ5HtwhjxiFKlrqCopU5KyVVZXqQjTd9jVj2UtjHAt5p1DX1iK+5YY1pJmt0kydj2ctR1YB2ur5Bav8hdhn5lmGPYCXnMYle1xJNMALanUa6LJzks90ackctmT1n2HflikJ40GHzqr+flYp5qJ1DZ2KSOFjIwwMYMIbTT861rXfVY53vdmmNraE5G9+9oUSRnBQH1AEAXjVwecAUch7c8OhB1XmQ9zBlBopLQM9ukA3qRE5ry00MNlkGrJyzsEkbiffGPctmDlaTRmxMbxTOYYl0bmGx9aA4hp+kQPE0XjlZXPVG+hO8tF6xzmyOjIPNiVhpnk4xlmf2XeK5NJ7nSqIqd0zVjHUSPn810qUuiYakekbbpFZcrsfoW5bY1kMMY+hGxn3WAfJcWTvJs6sVZJEmy0AqJ6ZMSAxSxkoCg7ebLNtD2F9cQaQCCQRmr6M3HYqqRUtygWzYSZv/ae1w4PyP3h+S1Kv2md0ew1xsvat7Gj7VfIKXPo85pnyzbJWjE/E9tCchhJoaCorXMKpV3d9hN0lZEhDse76Tz3ABHWlwCpI2XbIxn1o2ntCyWNNzasWw8DcxEBXhWnfxVkLx4kJWZJw7KRjSNv3QpOTe5FJLY2v/z4GgUGTRJQ3NpkvSJssucVGSiiRvRXUOC9bPEjYhuwV0UbkmjbZdwyXmYWNyCEN0UW7kkrERthajHC3CJCTIw0jc1rugcf0tRVoBHWqa18uiflb7mnDWz3bS0e6bWunAmmOqARoRXxVpnPSAIAgCA+OKA0bRIdy8PSKtkr91UBz/buxyyxYTiOdRrq0ZK6i8srlVRXVihiJ50jk+678l0ecj2mLI+w2bHdkz3tAjcKuAqaDeq6lVZXYnCm8yJe89lXZB5GY7df+Fz4mxkfZdkHsqGvFCa5gkjLtWqnVcVYonTTZI2fZM1GN5p1ADzqpusyKpI7DYbvDQKV71gNZKwxIDYAQH1ARl7Q4i3s+atgVzIt9k6lMieBYhwXoPv6COCi3YWPTLCOC9B5fYBXRQe5JbG0LGOCk2eJHqKyZ6KKZJo2f0QURs8SIjY2dkonwOkPpS8424S3nM8I6hhKyYacWpWb3vr38DbjKck43S2S0d724ll/RwtGYyWMgYAvLnqR6Xh6EAQFY2t2XZasLnyyihybjGAVGoBBocllxNCNRav1+I2YXEypXUV6fGS9x3cbPE2MyySBoAGPB0QGgBrcLRUCm+p61fThkja9zPVqZ5OVrEgplYQBAEAQHh0YKAwuswXgIDaSzZsHAE+J/oraexCZAOu4HcrSs92a7wHtNNHA+BRrQIkr7sI5wimgA+fzVC2LWaMVi6ldHYre5sNsfUpHhcLG0YGHi0eSzPcuWxsLw9MdomDGuc7RrS49gFSvJOyuyUYuTSXE1LivIWmCOYNw4wejXFQhxaRWgrmDuVdGqqsFNcSzEUXRqOm+BntLK0WiDM0jVdErCB5bEvQe3Q5BQe5JbHqKHJLnhnbCKaKLZJHwxJc9PbYAF5mFiK2jjtPMuFk5sktcHYyQ4At1jpkT2kKmu6jj/wA7X7y/DqkprnL27repUNkJbwimdjhdKxzQDWSNmHpetWue/JYsPLE5rSs14/wb8THC5ejdPuX8nSl0TlhAEAQBAeXtqvGrnqdj0vTwIAgCAIAgCAICEvdlX9gA+fzV0NiqW5oiBWET7zCAz29uIl3H8lQWmKKDIK1bFTMoiXoJqw+o3qy96onuWx2M6iSIzaWdzLNKY2h7qABp0OJwBHgSq6rkoPKrvsLaKg5rO7LtI/Ye0vfC8SRNjwPOFraUwkA1oP1sShQc3Hpxy9xPEqmpdCTl2tlheFoTMrMTmKaZE8hiXPDJgyUbk1sfWMRs8sewFEkkfUPQgCA1rJHTFmDnTJtNOKhAsnwNlTKwgCAIAgCAIAgCAIAgCAIAgIu2Nq49qvjsUy3MPNqR4fRGlz2x5nbkFU9ya2MrYlYQETMu8+a8T0PWb9kHR71XPcnDYzqBI5nyi2i2B+FxLYMWKNzBRpo0jpPGbXCpyJod1d3Jxv8AkqfRu48Lb+fE7OB/xXDpWUuObZ+HD7kVsfeVtjlLoo55w4AOaWvIIBNPSOybqc6+KroPFqV0m+3M/jLcQsG4ZZNLsyr8aM7Au0cBnly9RFgBBY9heEkEPQgCAIAgPgCA+oAgCAIAgCAIAgCAIAgCAIAgNCVuavjsUs8hi9b0CDWLxPQ9e54lZmFB7klsZw1SuQPjGea8WxKW5swDVRkexMqgTNe3RBzCC2u+m/uUZpNaonBtS0djDdcAaHENLanfqaf8lRppW0ViVVtvV3N5WFR8oh40fUFgh6EAQBAEAQBAEAQBAEAQBAEAQBAEAQBAEB8KHjNR4zVyKj1E3MLyT0PY7nzDqvE9D17nlzcwj3C2MzGo2FuMK8PWe4wvGImRRJnxwqCjF9TxA0hoBNTvKjFNLUlNpvQyKREIAgCAIAgCAIAgCAIAgCAIAgCAIAgCAIAgCAID4UPHsa7lais9xaqMtj2O4fqUR7I8kZjvQ8MjF4z1bn0rwM+hAj0vCYQ8CHoQBAEAQBAEAQBAEAQBAEAQBAEAQBAEB//Z"/>
          <p:cNvSpPr>
            <a:spLocks noChangeAspect="1" noChangeArrowheads="1"/>
          </p:cNvSpPr>
          <p:nvPr/>
        </p:nvSpPr>
        <p:spPr bwMode="auto">
          <a:xfrm>
            <a:off x="2288768" y="1398183"/>
            <a:ext cx="148829" cy="19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id-ID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39" y="962779"/>
            <a:ext cx="1840634" cy="206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373632" y="299756"/>
            <a:ext cx="3108324" cy="44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/>
          <a:p>
            <a:r>
              <a:rPr lang="id-ID" sz="1200" b="1" dirty="0">
                <a:solidFill>
                  <a:prstClr val="black"/>
                </a:solidFill>
                <a:latin typeface="Calibri"/>
              </a:rPr>
              <a:t>Pengaduan Dugaan Tindak Pidana Korupsi:</a:t>
            </a:r>
            <a:r>
              <a:rPr lang="id-ID" sz="1200" dirty="0">
                <a:solidFill>
                  <a:prstClr val="black"/>
                </a:solidFill>
                <a:latin typeface="Calibri"/>
              </a:rPr>
              <a:t> 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Direktorat Pengaduan Masyarakat </a:t>
            </a:r>
          </a:p>
          <a:p>
            <a:r>
              <a:rPr lang="id-ID" sz="1200" dirty="0">
                <a:solidFill>
                  <a:prstClr val="black"/>
                </a:solidFill>
                <a:latin typeface="Calibri"/>
              </a:rPr>
              <a:t>PO BOX 575 Jakarta 10120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Telp: (021) 2557 8389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Faks: (021) 5289 2454 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SMS: 08558 575 575, 0811 959 575 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Email: pengaduan@kpk.go.id</a:t>
            </a:r>
          </a:p>
          <a:p>
            <a:endParaRPr lang="id-ID" sz="1200" b="1" dirty="0">
              <a:solidFill>
                <a:prstClr val="black"/>
              </a:solidFill>
              <a:latin typeface="Calibri"/>
            </a:endParaRPr>
          </a:p>
          <a:p>
            <a:r>
              <a:rPr lang="id-ID" sz="1200" b="1" dirty="0">
                <a:solidFill>
                  <a:prstClr val="black"/>
                </a:solidFill>
                <a:latin typeface="Calibri"/>
              </a:rPr>
              <a:t>Pelaporan Gratifikasi: </a:t>
            </a:r>
          </a:p>
          <a:p>
            <a:r>
              <a:rPr lang="id-ID" sz="1200" dirty="0">
                <a:solidFill>
                  <a:prstClr val="black"/>
                </a:solidFill>
                <a:latin typeface="Calibri"/>
              </a:rPr>
              <a:t>Direktorat Gratifikasi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Telp: (021) 2557 8440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Email: pelaporan.gratifikasi@kpk.go.id 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endParaRPr lang="id-ID" sz="1200" dirty="0">
              <a:solidFill>
                <a:prstClr val="black"/>
              </a:solidFill>
              <a:latin typeface="Calibri"/>
            </a:endParaRPr>
          </a:p>
          <a:p>
            <a:r>
              <a:rPr lang="id-ID" sz="1200" b="1" dirty="0">
                <a:solidFill>
                  <a:prstClr val="black"/>
                </a:solidFill>
                <a:latin typeface="Calibri"/>
              </a:rPr>
              <a:t>Pelayanan Informasi Publik</a:t>
            </a:r>
          </a:p>
          <a:p>
            <a:r>
              <a:rPr lang="id-ID" sz="1200" dirty="0">
                <a:solidFill>
                  <a:prstClr val="black"/>
                </a:solidFill>
                <a:latin typeface="Calibri"/>
              </a:rPr>
              <a:t>Hubungan Masyarakat: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Telp: (021) 2557 8498 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Faks: (021) 5290 5592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Email: informasi@kpk.go.id </a:t>
            </a:r>
          </a:p>
          <a:p>
            <a:r>
              <a:rPr lang="id-ID" sz="1200" dirty="0">
                <a:solidFill>
                  <a:prstClr val="black"/>
                </a:solidFill>
                <a:latin typeface="Calibri"/>
              </a:rPr>
              <a:t/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b="1" dirty="0">
                <a:solidFill>
                  <a:prstClr val="black"/>
                </a:solidFill>
                <a:latin typeface="Calibri"/>
              </a:rPr>
              <a:t>Informasi Laporan Harta Kekayaan Penyelenggara Negara (LHKPN):</a:t>
            </a:r>
          </a:p>
          <a:p>
            <a:r>
              <a:rPr lang="id-ID" sz="1200" dirty="0">
                <a:solidFill>
                  <a:prstClr val="black"/>
                </a:solidFill>
                <a:latin typeface="Calibri"/>
              </a:rPr>
              <a:t>Direktorat LHKPN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Telp: (021) 2557 8396</a:t>
            </a:r>
            <a:br>
              <a:rPr lang="id-ID" sz="1200" dirty="0">
                <a:solidFill>
                  <a:prstClr val="black"/>
                </a:solidFill>
                <a:latin typeface="Calibri"/>
              </a:rPr>
            </a:br>
            <a:r>
              <a:rPr lang="id-ID" sz="1200" dirty="0">
                <a:solidFill>
                  <a:prstClr val="black"/>
                </a:solidFill>
                <a:latin typeface="Calibri"/>
              </a:rPr>
              <a:t>Email :informasi.lhkpn@kpk.go.id </a:t>
            </a:r>
          </a:p>
        </p:txBody>
      </p:sp>
    </p:spTree>
    <p:extLst>
      <p:ext uri="{BB962C8B-B14F-4D97-AF65-F5344CB8AC3E}">
        <p14:creationId xmlns:p14="http://schemas.microsoft.com/office/powerpoint/2010/main" val="39123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23048" r="36528" b="5264"/>
          <a:stretch/>
        </p:blipFill>
        <p:spPr bwMode="auto">
          <a:xfrm>
            <a:off x="882998" y="524316"/>
            <a:ext cx="3905026" cy="29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4287" y="33340"/>
            <a:ext cx="9137651" cy="555266"/>
          </a:xfrm>
          <a:prstGeom prst="rect">
            <a:avLst/>
          </a:prstGeom>
        </p:spPr>
        <p:txBody>
          <a:bodyPr lIns="62216" tIns="31108" rIns="62216" bIns="31108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" charset="-122"/>
              </a:rPr>
              <a:t>Kasus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imSun" charset="-122"/>
              </a:rPr>
              <a:t>Korupsi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imSun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12828" r="14519" b="6422"/>
          <a:stretch/>
        </p:blipFill>
        <p:spPr bwMode="auto">
          <a:xfrm>
            <a:off x="910989" y="1635646"/>
            <a:ext cx="5513561" cy="340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9"/>
          <p:cNvSpPr txBox="1">
            <a:spLocks/>
          </p:cNvSpPr>
          <p:nvPr/>
        </p:nvSpPr>
        <p:spPr>
          <a:xfrm>
            <a:off x="827584" y="987574"/>
            <a:ext cx="3892161" cy="478021"/>
          </a:xfrm>
          <a:prstGeom prst="rect">
            <a:avLst/>
          </a:prstGeom>
        </p:spPr>
        <p:txBody>
          <a:bodyPr lIns="68577" tIns="34289" rIns="68577" bIns="3428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“CORRUPTION by CLICK”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21058" r="13581" b="6761"/>
          <a:stretch/>
        </p:blipFill>
        <p:spPr bwMode="auto">
          <a:xfrm>
            <a:off x="4531212" y="863777"/>
            <a:ext cx="4258741" cy="22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18140" r="35872" b="7073"/>
          <a:stretch/>
        </p:blipFill>
        <p:spPr bwMode="auto">
          <a:xfrm>
            <a:off x="3203848" y="2096862"/>
            <a:ext cx="3802457" cy="29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51784" r="36905" b="5504"/>
          <a:stretch/>
        </p:blipFill>
        <p:spPr bwMode="auto">
          <a:xfrm>
            <a:off x="5503007" y="3502695"/>
            <a:ext cx="3629026" cy="15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515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466453" y="861240"/>
            <a:ext cx="4570043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75600" tIns="37800" rIns="75600" bIns="37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257175" indent="-257175" algn="just" hangingPunct="1">
              <a:lnSpc>
                <a:spcPct val="100000"/>
              </a:lnSpc>
              <a:spcBef>
                <a:spcPts val="244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Georgia" pitchFamily="16" charset="0"/>
              </a:rPr>
              <a:t>Korupsi</a:t>
            </a:r>
            <a:r>
              <a:rPr lang="en-US" dirty="0" smtClean="0">
                <a:solidFill>
                  <a:schemeClr val="tx1"/>
                </a:solidFill>
                <a:latin typeface="Georgia" pitchFamily="1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eorgia" pitchFamily="16" charset="0"/>
              </a:rPr>
              <a:t>menimbulkan</a:t>
            </a:r>
            <a:r>
              <a:rPr lang="en-US" dirty="0" smtClean="0">
                <a:solidFill>
                  <a:schemeClr val="tx1"/>
                </a:solidFill>
                <a:latin typeface="Georgia" pitchFamily="1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eorgia" pitchFamily="16" charset="0"/>
              </a:rPr>
              <a:t>biaya</a:t>
            </a:r>
            <a:r>
              <a:rPr lang="en-US" dirty="0" smtClean="0">
                <a:solidFill>
                  <a:schemeClr val="tx1"/>
                </a:solidFill>
                <a:latin typeface="Georgia" pitchFamily="1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eorgia" pitchFamily="16" charset="0"/>
              </a:rPr>
              <a:t>sosial</a:t>
            </a:r>
            <a:endParaRPr lang="en-US" dirty="0">
              <a:solidFill>
                <a:schemeClr val="tx1"/>
              </a:solidFill>
              <a:latin typeface="Georgia" pitchFamily="16" charset="0"/>
            </a:endParaRPr>
          </a:p>
          <a:p>
            <a:pPr marL="257175" indent="-257175" algn="just" hangingPunct="1">
              <a:lnSpc>
                <a:spcPct val="100000"/>
              </a:lnSpc>
              <a:spcBef>
                <a:spcPts val="244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Dampak</a:t>
            </a:r>
            <a:r>
              <a:rPr lang="en-GB" dirty="0" smtClean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Korupsi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dari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perspektif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ekonomi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adalah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i="1" dirty="0" err="1" smtClean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missallocation</a:t>
            </a:r>
            <a:r>
              <a:rPr lang="en-GB" i="1" dirty="0" smtClean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i="1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of </a:t>
            </a:r>
            <a:r>
              <a:rPr lang="en-GB" i="1" dirty="0" smtClean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resources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sehingga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perekonomian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tidak</a:t>
            </a:r>
            <a:r>
              <a:rPr lang="en-GB" dirty="0">
                <a:solidFill>
                  <a:schemeClr val="tx1"/>
                </a:solidFill>
                <a:latin typeface="Georgia" pitchFamily="16" charset="0"/>
                <a:ea typeface="MS Gothic" charset="-128"/>
              </a:rPr>
              <a:t> optimum.</a:t>
            </a:r>
          </a:p>
          <a:p>
            <a:pPr hangingPunct="1">
              <a:lnSpc>
                <a:spcPct val="100000"/>
              </a:lnSpc>
              <a:spcBef>
                <a:spcPts val="244"/>
              </a:spcBef>
              <a:buClrTx/>
            </a:pPr>
            <a:endParaRPr lang="en-GB" sz="1500" dirty="0">
              <a:solidFill>
                <a:schemeClr val="tx1"/>
              </a:solidFill>
              <a:latin typeface="Georgia" pitchFamily="16" charset="0"/>
              <a:ea typeface="MS Gothic" charset="-128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95940" y="4475347"/>
            <a:ext cx="1865917" cy="32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600" tIns="37800" rIns="75600" bIns="37800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1000" dirty="0" err="1">
                <a:solidFill>
                  <a:srgbClr val="424456"/>
                </a:solidFill>
                <a:latin typeface="Georgia" pitchFamily="16" charset="0"/>
              </a:rPr>
              <a:t>Sumber</a:t>
            </a:r>
            <a:r>
              <a:rPr lang="en-US" sz="1500" dirty="0">
                <a:solidFill>
                  <a:srgbClr val="424456"/>
                </a:solidFill>
                <a:latin typeface="Georgia" pitchFamily="16" charset="0"/>
              </a:rPr>
              <a:t> : </a:t>
            </a:r>
            <a:r>
              <a:rPr lang="en-US" sz="1000" dirty="0" err="1">
                <a:solidFill>
                  <a:srgbClr val="424456"/>
                </a:solidFill>
                <a:latin typeface="Georgia" pitchFamily="16" charset="0"/>
              </a:rPr>
              <a:t>Pradiptyo</a:t>
            </a:r>
            <a:r>
              <a:rPr lang="en-US" sz="1000" dirty="0">
                <a:solidFill>
                  <a:srgbClr val="424456"/>
                </a:solidFill>
                <a:latin typeface="Georgia" pitchFamily="16" charset="0"/>
              </a:rPr>
              <a:t>, 2012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6172"/>
            <a:ext cx="3669921" cy="39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171424"/>
            <a:ext cx="356686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Rockwell" pitchFamily="18" charset="0"/>
              </a:rPr>
              <a:t>Dampak</a:t>
            </a:r>
            <a:r>
              <a:rPr lang="en-US" sz="2700" b="1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Rockwell" pitchFamily="18" charset="0"/>
              </a:rPr>
              <a:t>Korupsi</a:t>
            </a:r>
            <a:endParaRPr lang="en-US" sz="2700" b="1" dirty="0"/>
          </a:p>
        </p:txBody>
      </p:sp>
      <p:sp>
        <p:nvSpPr>
          <p:cNvPr id="9" name="Down Arrow 8"/>
          <p:cNvSpPr/>
          <p:nvPr/>
        </p:nvSpPr>
        <p:spPr>
          <a:xfrm>
            <a:off x="6545829" y="2534016"/>
            <a:ext cx="514350" cy="658366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94205" y="3507752"/>
            <a:ext cx="4328564" cy="100186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Sekali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terjadi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Korupsi</a:t>
            </a:r>
            <a:r>
              <a:rPr lang="id-ID" dirty="0">
                <a:solidFill>
                  <a:schemeClr val="bg1"/>
                </a:solidFill>
                <a:latin typeface="Rockwell" pitchFamily="18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endParaRPr lang="id-ID" dirty="0" smtClean="0">
              <a:solidFill>
                <a:schemeClr val="bg1"/>
              </a:solidFill>
              <a:latin typeface="Rockwell" pitchFamily="18" charset="0"/>
            </a:endParaRPr>
          </a:p>
          <a:p>
            <a:pPr algn="ctr"/>
            <a:r>
              <a:rPr lang="id-ID" dirty="0">
                <a:solidFill>
                  <a:schemeClr val="bg1"/>
                </a:solidFill>
                <a:latin typeface="Rockwell" pitchFamily="18" charset="0"/>
              </a:rPr>
              <a:t>T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otal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kerugiannya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bisa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berpuluh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kali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lipat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nilai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korupsi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Rockwell" pitchFamily="18" charset="0"/>
              </a:rPr>
              <a:t>suapnya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1318080">
            <a:off x="715807" y="1905533"/>
            <a:ext cx="2857932" cy="1145235"/>
          </a:xfrm>
        </p:spPr>
        <p:txBody>
          <a:bodyPr>
            <a:noAutofit/>
          </a:bodyPr>
          <a:lstStyle/>
          <a:p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AREA POTENSI KORUPSI DI PEMERINTAHAN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1914120"/>
              </p:ext>
            </p:extLst>
          </p:nvPr>
        </p:nvGraphicFramePr>
        <p:xfrm>
          <a:off x="1641768" y="227388"/>
          <a:ext cx="851263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228894" y="3427823"/>
            <a:ext cx="4770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34504" y="3843146"/>
            <a:ext cx="4770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57515" y="237744"/>
            <a:ext cx="3208231" cy="533458"/>
          </a:xfrm>
          <a:prstGeom prst="roundRect">
            <a:avLst>
              <a:gd name="adj" fmla="val 231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n-US" altLang="en-US" sz="2100" b="1" dirty="0">
                <a:latin typeface="Calibri" pitchFamily="32" charset="0"/>
              </a:rPr>
              <a:t>MODUS PERKARA KORUPSI</a:t>
            </a:r>
          </a:p>
          <a:p>
            <a:pPr algn="ctr"/>
            <a:r>
              <a:rPr lang="id-ID" sz="900" b="1" dirty="0">
                <a:solidFill>
                  <a:schemeClr val="bg1"/>
                </a:solidFill>
              </a:rPr>
              <a:t>Data s.d. </a:t>
            </a:r>
            <a:r>
              <a:rPr lang="id-ID" sz="900" b="1" dirty="0" smtClean="0">
                <a:solidFill>
                  <a:schemeClr val="bg1"/>
                </a:solidFill>
              </a:rPr>
              <a:t>3</a:t>
            </a:r>
            <a:r>
              <a:rPr lang="en-US" sz="900" b="1" dirty="0" smtClean="0">
                <a:solidFill>
                  <a:schemeClr val="bg1"/>
                </a:solidFill>
              </a:rPr>
              <a:t>0 November </a:t>
            </a:r>
            <a:r>
              <a:rPr lang="id-ID" sz="900" b="1" dirty="0" smtClean="0">
                <a:solidFill>
                  <a:schemeClr val="bg1"/>
                </a:solidFill>
              </a:rPr>
              <a:t>201</a:t>
            </a:r>
            <a:r>
              <a:rPr lang="en-US" sz="900" b="1" dirty="0">
                <a:solidFill>
                  <a:schemeClr val="bg1"/>
                </a:solidFill>
              </a:rPr>
              <a:t>7</a:t>
            </a:r>
            <a:endParaRPr lang="id-ID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79855"/>
              </p:ext>
            </p:extLst>
          </p:nvPr>
        </p:nvGraphicFramePr>
        <p:xfrm>
          <a:off x="864590" y="876524"/>
          <a:ext cx="8237852" cy="3813901"/>
        </p:xfrm>
        <a:graphic>
          <a:graphicData uri="http://schemas.openxmlformats.org/drawingml/2006/table">
            <a:tbl>
              <a:tblPr firstRow="1" firstCol="1" bandRow="1"/>
              <a:tblGrid>
                <a:gridCol w="38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0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42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20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20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20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602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83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</a:t>
                      </a:r>
                      <a:r>
                        <a:rPr lang="id-ID" sz="11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id-ID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JENIS PERKARA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2006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2007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2008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2009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  <a:endParaRPr lang="id-ID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</a:t>
                      </a:r>
                      <a:endParaRPr lang="id-ID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</a:t>
                      </a:r>
                      <a:endParaRPr lang="id-ID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JUMLAH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Pengadaan Barang/Jasa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171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Perizinan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Penyuapan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93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396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Pungutan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Penyalahgunaan Anggaran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46</a:t>
                      </a:r>
                      <a:endParaRPr lang="id-ID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TPPU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Merintangi Proses KPK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9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JUMLAH</a:t>
                      </a:r>
                      <a:endParaRPr lang="id-ID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61" marR="65861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39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48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</a:t>
                      </a: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57</a:t>
                      </a:r>
                      <a:endParaRPr lang="id-ID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99</a:t>
                      </a:r>
                      <a:endParaRPr lang="id-ID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118</a:t>
                      </a:r>
                      <a:endParaRPr lang="id-ID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685</a:t>
                      </a:r>
                      <a:endParaRPr lang="id-ID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96" marR="49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4737506"/>
            <a:ext cx="1819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Sumber</a:t>
            </a:r>
            <a:r>
              <a:rPr lang="en-US" sz="1000" i="1" dirty="0" smtClean="0"/>
              <a:t> : </a:t>
            </a:r>
            <a:r>
              <a:rPr lang="en-US" sz="1000" i="1" dirty="0" err="1" smtClean="0"/>
              <a:t>Direktorat</a:t>
            </a:r>
            <a:r>
              <a:rPr lang="en-US" sz="1000" i="1" dirty="0" smtClean="0"/>
              <a:t> Dumas KPK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06700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47797"/>
              </p:ext>
            </p:extLst>
          </p:nvPr>
        </p:nvGraphicFramePr>
        <p:xfrm>
          <a:off x="887184" y="852048"/>
          <a:ext cx="8201270" cy="3807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9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99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11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1383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38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NO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JABATAN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2006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2007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2010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2015</a:t>
                      </a:r>
                      <a:endParaRPr lang="id-ID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2016</a:t>
                      </a:r>
                      <a:endParaRPr lang="id-ID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</a:t>
                      </a:r>
                      <a:endParaRPr lang="id-ID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JUMLAH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Anggota </a:t>
                      </a:r>
                      <a:r>
                        <a:rPr lang="id-ID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DPR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/D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144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Kepala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Lembaga/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Kementerian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  <a:endParaRPr lang="id-ID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Duta Besar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endParaRPr lang="id-ID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Komisioner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  <a:endParaRPr lang="id-ID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Gubernur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  <a:endParaRPr lang="id-ID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Walikota/Bupati dan Wakil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69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Eselon I, II dan III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175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Hakim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</a:t>
                      </a:r>
                      <a:endParaRPr lang="id-ID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Swasta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183</a:t>
                      </a:r>
                      <a:endParaRPr lang="id-ID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Lain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nya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id-ID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78</a:t>
                      </a:r>
                      <a:endParaRPr lang="id-ID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Korporasi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id-ID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6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JUMLAH</a:t>
                      </a:r>
                      <a:endParaRPr lang="id-ID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08" marR="6180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38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59</a:t>
                      </a: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</a:t>
                      </a:r>
                      <a:endParaRPr lang="id-ID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id-ID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  <a:endParaRPr lang="id-ID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id-ID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736</a:t>
                      </a:r>
                      <a:endParaRPr lang="id-ID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6356" marR="463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322486" y="233837"/>
            <a:ext cx="3208231" cy="533458"/>
          </a:xfrm>
          <a:prstGeom prst="roundRect">
            <a:avLst>
              <a:gd name="adj" fmla="val 231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lIns="67500" tIns="35100" rIns="67500" bIns="351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altLang="en-US" sz="2100" b="1" dirty="0">
                <a:latin typeface="Calibri" pitchFamily="32" charset="0"/>
              </a:rPr>
              <a:t>JABATAN PELAKU KORUPSI</a:t>
            </a:r>
          </a:p>
          <a:p>
            <a:pPr algn="ctr"/>
            <a:r>
              <a:rPr lang="id-ID" sz="900" b="1" dirty="0">
                <a:solidFill>
                  <a:schemeClr val="bg1"/>
                </a:solidFill>
              </a:rPr>
              <a:t>Data s.d. </a:t>
            </a:r>
            <a:r>
              <a:rPr lang="id-ID" sz="900" b="1" dirty="0" smtClean="0">
                <a:solidFill>
                  <a:schemeClr val="bg1"/>
                </a:solidFill>
              </a:rPr>
              <a:t>3</a:t>
            </a:r>
            <a:r>
              <a:rPr lang="en-US" sz="900" b="1" dirty="0" smtClean="0">
                <a:solidFill>
                  <a:schemeClr val="bg1"/>
                </a:solidFill>
              </a:rPr>
              <a:t>0 November 2017</a:t>
            </a:r>
            <a:endParaRPr lang="id-ID" sz="9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737506"/>
            <a:ext cx="1819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Sumber</a:t>
            </a:r>
            <a:r>
              <a:rPr lang="en-US" sz="1000" i="1" dirty="0" smtClean="0"/>
              <a:t> : </a:t>
            </a:r>
            <a:r>
              <a:rPr lang="en-US" sz="1000" i="1" dirty="0" err="1" smtClean="0"/>
              <a:t>Direktorat</a:t>
            </a:r>
            <a:r>
              <a:rPr lang="en-US" sz="1000" i="1" dirty="0" smtClean="0"/>
              <a:t> Dumas KPK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087872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5696" y="125097"/>
            <a:ext cx="5831106" cy="7184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Ringkasan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Pelaporan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LHKPN</a:t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Bidang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Eksekutif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Laporan per 31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Desember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2017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49691"/>
              </p:ext>
            </p:extLst>
          </p:nvPr>
        </p:nvGraphicFramePr>
        <p:xfrm>
          <a:off x="971600" y="1059582"/>
          <a:ext cx="8064897" cy="2745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INSTANSI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WAJIB LAPOR</a:t>
                      </a:r>
                      <a:br>
                        <a:rPr lang="en-US" sz="1200" b="1" u="none" strike="noStrike">
                          <a:effectLst/>
                        </a:rPr>
                      </a:br>
                      <a:r>
                        <a:rPr lang="en-US" sz="1200" b="1" u="none" strike="noStrike">
                          <a:effectLst/>
                        </a:rPr>
                        <a:t>LHKPN</a:t>
                      </a:r>
                      <a:endParaRPr lang="en-US" sz="1200" b="1" i="0" u="none" strike="noStrike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SUDAH </a:t>
                      </a:r>
                      <a:r>
                        <a:rPr lang="en-US" sz="1200" b="1" u="none" strike="noStrike" dirty="0" smtClean="0">
                          <a:effectLst/>
                        </a:rPr>
                        <a:t>LAPOR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BELUM LAPOR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</a:t>
                      </a:r>
                      <a:r>
                        <a:rPr lang="en-US" sz="1200" u="none" strike="noStrike" dirty="0" smtClean="0">
                          <a:effectLst/>
                        </a:rPr>
                        <a:t>DAERAH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DI YOGYAKARTA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593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590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  <a:cs typeface="Arial" pitchFamily="34" charset="0"/>
                        </a:rPr>
                        <a:t>99,49%</a:t>
                      </a:r>
                      <a:endParaRPr lang="en-US" sz="12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0,51%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</a:t>
                      </a:r>
                      <a:r>
                        <a:rPr lang="en-US" sz="1200" u="none" strike="noStrike" dirty="0" smtClean="0">
                          <a:effectLst/>
                        </a:rPr>
                        <a:t>KOTA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YOGYAKARTA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1.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/>
                        </a:rPr>
                        <a:t>046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838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80,11%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208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19,89%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KULON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PROGO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138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120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86,96%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18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13,04%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SLEMAN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118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117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99,15%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0,85%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PEMERINTAH KABUPATEN </a:t>
                      </a:r>
                      <a:r>
                        <a:rPr lang="en-US" sz="1400" b="1" u="none" strike="noStrike" dirty="0" smtClean="0">
                          <a:effectLst/>
                        </a:rPr>
                        <a:t>BANTUL</a:t>
                      </a:r>
                      <a:endParaRPr lang="en-US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Calibri"/>
                        </a:rPr>
                        <a:t>237</a:t>
                      </a:r>
                      <a:endParaRPr lang="en-US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j-lt"/>
                        </a:rPr>
                        <a:t>210</a:t>
                      </a:r>
                      <a:endParaRPr lang="en-US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j-lt"/>
                        </a:rPr>
                        <a:t>88,61%</a:t>
                      </a:r>
                      <a:endParaRPr lang="en-US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j-lt"/>
                        </a:rPr>
                        <a:t>27</a:t>
                      </a:r>
                      <a:endParaRPr lang="en-US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+mj-lt"/>
                        </a:rPr>
                        <a:t>11,39%</a:t>
                      </a:r>
                      <a:endParaRPr lang="en-US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GUNUNG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KIDUL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99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94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94,95%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5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5,05%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8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</a:rPr>
                        <a:t>2.231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effectLst/>
                          <a:latin typeface="+mj-lt"/>
                        </a:rPr>
                        <a:t>1.969</a:t>
                      </a:r>
                      <a:endParaRPr lang="en-US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88,26%</a:t>
                      </a:r>
                      <a:endParaRPr lang="en-US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262</a:t>
                      </a:r>
                      <a:endParaRPr lang="en-US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  <a:latin typeface="+mj-lt"/>
                        </a:rPr>
                        <a:t>11,74%</a:t>
                      </a:r>
                      <a:endParaRPr lang="en-US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043607" y="2859782"/>
            <a:ext cx="7992889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3344" y="3867894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Sumber</a:t>
            </a:r>
            <a:r>
              <a:rPr lang="en-US" sz="1000" i="1" dirty="0" smtClean="0"/>
              <a:t> : </a:t>
            </a:r>
            <a:r>
              <a:rPr lang="en-US" sz="1000" i="1" dirty="0" err="1" smtClean="0"/>
              <a:t>Direktorat</a:t>
            </a:r>
            <a:r>
              <a:rPr lang="en-US" sz="1000" i="1" dirty="0" smtClean="0"/>
              <a:t> PP LHKPN KPK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75430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5831106" cy="7184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Ringkasan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Pelaporan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LHKPN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Bidang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Legislatif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Laporan per 31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Desember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2017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27943"/>
              </p:ext>
            </p:extLst>
          </p:nvPr>
        </p:nvGraphicFramePr>
        <p:xfrm>
          <a:off x="971600" y="1266793"/>
          <a:ext cx="8064897" cy="2745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INSTANSI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WAJIB LAPOR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LHKPN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SUDAH </a:t>
                      </a:r>
                      <a:r>
                        <a:rPr lang="en-US" sz="1200" b="1" u="none" strike="noStrike" dirty="0" smtClean="0">
                          <a:effectLst/>
                        </a:rPr>
                        <a:t>LAPOR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BELUM LAPOR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</a:t>
                      </a:r>
                      <a:r>
                        <a:rPr lang="en-US" sz="1200" u="none" strike="noStrike" dirty="0" smtClean="0">
                          <a:effectLst/>
                        </a:rPr>
                        <a:t>DAERAH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DI YOGYAKARTA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55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65,45%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19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34,55%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</a:t>
                      </a:r>
                      <a:r>
                        <a:rPr lang="en-US" sz="1200" u="none" strike="noStrike" dirty="0" smtClean="0">
                          <a:effectLst/>
                        </a:rPr>
                        <a:t>KOTA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YOGYAKARTA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40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34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85%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KULON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PROGO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40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4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10%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36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90%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SLEMAN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49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29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59,18%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20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40,82%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PEMERINTAH KABUPATEN </a:t>
                      </a:r>
                      <a:r>
                        <a:rPr lang="en-US" sz="1400" b="1" u="none" strike="noStrike" dirty="0" smtClean="0">
                          <a:effectLst/>
                        </a:rPr>
                        <a:t>BANTUL</a:t>
                      </a:r>
                      <a:endParaRPr lang="en-US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effectLst/>
                          <a:latin typeface="Calibri"/>
                        </a:rPr>
                        <a:t>45</a:t>
                      </a:r>
                      <a:endParaRPr lang="en-US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4,44%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94,56%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PEMERINTAH KABUPATEN </a:t>
                      </a:r>
                      <a:r>
                        <a:rPr lang="en-US" sz="1200" u="none" strike="noStrike" dirty="0" smtClean="0">
                          <a:effectLst/>
                        </a:rPr>
                        <a:t>GUNUNG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KIDUL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/>
                        </a:rPr>
                        <a:t>45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10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22,22%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35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j-lt"/>
                        </a:rPr>
                        <a:t>77,78%</a:t>
                      </a:r>
                      <a:endParaRPr lang="en-US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18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effectLst/>
                          <a:latin typeface="Calibri"/>
                        </a:rPr>
                        <a:t>274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effectLst/>
                          <a:latin typeface="Calibri"/>
                        </a:rPr>
                        <a:t>87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</a:rPr>
                        <a:t>31,75%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187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smtClean="0">
                          <a:effectLst/>
                        </a:rPr>
                        <a:t>68,25%</a:t>
                      </a:r>
                      <a:endParaRPr lang="en-US" sz="1200" b="1" i="0" u="none" strike="noStrike" dirty="0">
                        <a:effectLst/>
                        <a:latin typeface="Calibri"/>
                      </a:endParaRPr>
                    </a:p>
                  </a:txBody>
                  <a:tcPr marL="7172" marR="7172" marT="71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989319" y="3003798"/>
            <a:ext cx="804717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3344" y="4053721"/>
            <a:ext cx="2023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Sumber</a:t>
            </a:r>
            <a:r>
              <a:rPr lang="en-US" sz="1000" i="1" dirty="0" smtClean="0"/>
              <a:t> : </a:t>
            </a:r>
            <a:r>
              <a:rPr lang="en-US" sz="1000" i="1" dirty="0" err="1" smtClean="0"/>
              <a:t>Direktorat</a:t>
            </a:r>
            <a:r>
              <a:rPr lang="en-US" sz="1000" i="1" dirty="0" smtClean="0"/>
              <a:t> PP LHKPN </a:t>
            </a:r>
            <a:r>
              <a:rPr lang="en-US" sz="1000" i="1" dirty="0" err="1" smtClean="0"/>
              <a:t>KPKc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67806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8262</TotalTime>
  <Words>1554</Words>
  <Application>Microsoft Office PowerPoint</Application>
  <PresentationFormat>On-screen Show (16:9)</PresentationFormat>
  <Paragraphs>779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MS Gothic</vt:lpstr>
      <vt:lpstr>SimSun</vt:lpstr>
      <vt:lpstr>Arial</vt:lpstr>
      <vt:lpstr>Arial Rounded MT Bold</vt:lpstr>
      <vt:lpstr>Arial Unicode MS</vt:lpstr>
      <vt:lpstr>Bodoni MT</vt:lpstr>
      <vt:lpstr>Calibri</vt:lpstr>
      <vt:lpstr>Georgia</vt:lpstr>
      <vt:lpstr>Lato Light</vt:lpstr>
      <vt:lpstr>Lucida Sans Unicode</vt:lpstr>
      <vt:lpstr>Roboto</vt:lpstr>
      <vt:lpstr>Rockwell</vt:lpstr>
      <vt:lpstr>Times New Roman</vt:lpstr>
      <vt:lpstr>Trebuchet MS</vt:lpstr>
      <vt:lpstr>Wingdings</vt:lpstr>
      <vt:lpstr>Office Theme</vt:lpstr>
      <vt:lpstr>UPAYA PENCEGAHAN KORUPSI di pemda</vt:lpstr>
      <vt:lpstr>PowerPoint Presentation</vt:lpstr>
      <vt:lpstr>PowerPoint Presentation</vt:lpstr>
      <vt:lpstr>PowerPoint Presentation</vt:lpstr>
      <vt:lpstr>AREA POTENSI KORUPSI DI PEMERINTAHAN </vt:lpstr>
      <vt:lpstr>PowerPoint Presentation</vt:lpstr>
      <vt:lpstr>PowerPoint Presentation</vt:lpstr>
      <vt:lpstr>Ringkasan Pelaporan LHKPN Bidang Eksekutif Laporan per 31 Desember 2017</vt:lpstr>
      <vt:lpstr>Ringkasan Pelaporan LHKPN Bidang Legislatif Laporan per 31 Desember 2017</vt:lpstr>
      <vt:lpstr>Ringkasan Pelaporan Gratifikasi dan Program Pengendalian Gratifikasi (PPG) Pemerintah Daerah Se- DIY</vt:lpstr>
      <vt:lpstr>PENILAIAN PEMDA SE-DIY</vt:lpstr>
      <vt:lpstr>PowerPoint Presentation</vt:lpstr>
      <vt:lpstr>PowerPoint Presentation</vt:lpstr>
      <vt:lpstr>PENGELOLAAN APBD</vt:lpstr>
      <vt:lpstr>PowerPoint Presentation</vt:lpstr>
      <vt:lpstr>UPAYA PENCEGAHAN KORUPSI PENGADAAN BARANG DAN JASA</vt:lpstr>
      <vt:lpstr>PENGUATAN APIP</vt:lpstr>
      <vt:lpstr>PowerPoint Presentation</vt:lpstr>
      <vt:lpstr>PowerPoint Presentation</vt:lpstr>
      <vt:lpstr>HASIL PEMETAAN</vt:lpstr>
      <vt:lpstr>KUNCI KEBERHASILAN PENCEGAHAN KORUPSI DI PEMDA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Optimalisasi Pemberantasan KORUPSI di Indonesia</dc:title>
  <dc:creator>Wawan Wardiana</dc:creator>
  <cp:lastModifiedBy>Ramdhani</cp:lastModifiedBy>
  <cp:revision>191</cp:revision>
  <cp:lastPrinted>2015-10-20T01:34:30Z</cp:lastPrinted>
  <dcterms:created xsi:type="dcterms:W3CDTF">2014-07-04T01:38:01Z</dcterms:created>
  <dcterms:modified xsi:type="dcterms:W3CDTF">2018-03-26T00:06:27Z</dcterms:modified>
</cp:coreProperties>
</file>