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</p:sldIdLst>
  <p:sldSz cx="12192000" cy="6858000"/>
  <p:notesSz cx="6858000" cy="1114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8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8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6E24F-295B-4DFC-9911-67E2943D9417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83863"/>
            <a:ext cx="2971800" cy="558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83863"/>
            <a:ext cx="2971800" cy="558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21060-1332-468B-81B8-F6DA0C28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8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8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8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C5877-0E00-4714-B476-0D9217F6960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1392238"/>
            <a:ext cx="6683375" cy="3760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362575"/>
            <a:ext cx="5486400" cy="4387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83863"/>
            <a:ext cx="2971800" cy="558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83863"/>
            <a:ext cx="2971800" cy="558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85C98-EF49-4445-A59C-4D37E14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1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2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0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9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8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27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12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86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35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69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3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1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3924995"/>
            <a:ext cx="10993549" cy="793055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Peraturan presiden nomor 16 tahun 2018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500" y="4631659"/>
            <a:ext cx="9885640" cy="590321"/>
          </a:xfrm>
        </p:spPr>
        <p:txBody>
          <a:bodyPr>
            <a:norm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Tentang pengadaan barang/jasa pemerintah</a:t>
            </a:r>
            <a:endParaRPr lang="id-ID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5" descr="F:\frakas' document\COVER PRESENTASI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7" y="613998"/>
            <a:ext cx="976233" cy="136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1474" y="2065960"/>
            <a:ext cx="871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smtClean="0">
                <a:solidFill>
                  <a:srgbClr val="FF0000"/>
                </a:solidFill>
              </a:rPr>
              <a:t>BAGIAN LAYANAN PENGADAAN BARANG DAN JASA</a:t>
            </a:r>
          </a:p>
          <a:p>
            <a:pPr algn="ctr"/>
            <a:r>
              <a:rPr lang="en-ID" sz="2400" b="1" dirty="0" smtClean="0">
                <a:solidFill>
                  <a:srgbClr val="FF0000"/>
                </a:solidFill>
              </a:rPr>
              <a:t>SEKRETARIAT DAERAH KABUPATEN BANTU</a:t>
            </a:r>
            <a:r>
              <a:rPr lang="en-ID" sz="2200" b="1" dirty="0" smtClean="0">
                <a:solidFill>
                  <a:srgbClr val="FF0000"/>
                </a:solidFill>
              </a:rPr>
              <a:t>L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226242" y="5728589"/>
            <a:ext cx="3580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 err="1" smtClean="0">
                <a:solidFill>
                  <a:srgbClr val="FFFF00"/>
                </a:solidFill>
              </a:rPr>
              <a:t>Ros</a:t>
            </a:r>
            <a:r>
              <a:rPr lang="en-ID" sz="2000" b="1" dirty="0" smtClean="0">
                <a:solidFill>
                  <a:srgbClr val="FFFF00"/>
                </a:solidFill>
              </a:rPr>
              <a:t> In Hotel, 24 April 2018</a:t>
            </a:r>
            <a:r>
              <a:rPr lang="en-I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0590"/>
          </a:xfrm>
        </p:spPr>
        <p:txBody>
          <a:bodyPr/>
          <a:lstStyle/>
          <a:p>
            <a:r>
              <a:rPr lang="id-ID" b="1" dirty="0" smtClean="0"/>
              <a:t>E-marketplace</a:t>
            </a:r>
            <a:endParaRPr lang="id-ID" b="1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39" y="2372315"/>
            <a:ext cx="3140822" cy="31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-catal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13" y="2131230"/>
            <a:ext cx="1619437" cy="6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51" y="3272117"/>
            <a:ext cx="1645563" cy="11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earch ico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709" y="4918917"/>
            <a:ext cx="1188443" cy="118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50408" y="2735820"/>
            <a:ext cx="2359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smtClean="0"/>
              <a:t>KATALOG ELEKTRONIK</a:t>
            </a:r>
            <a:endParaRPr lang="id-ID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61357" y="4382620"/>
            <a:ext cx="1537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smtClean="0"/>
              <a:t>TOKO DARING</a:t>
            </a:r>
            <a:endParaRPr lang="id-ID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099660" y="6181991"/>
            <a:ext cx="2260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 smtClean="0"/>
              <a:t>PEMILIHAN PENYEDIA</a:t>
            </a:r>
            <a:endParaRPr lang="id-ID" sz="1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864288" y="3942726"/>
            <a:ext cx="1542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629338" y="2433526"/>
            <a:ext cx="1470322" cy="71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77923" y="4638017"/>
            <a:ext cx="1729228" cy="765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5488" y="2252253"/>
            <a:ext cx="4275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E-Marketplace Pengadaan Barang/Jasa adalah pasar elektronik yang disediakan untuk memenuhi kebutuhan barang/jasa pemerintah</a:t>
            </a:r>
          </a:p>
          <a:p>
            <a:endParaRPr lang="id-ID" sz="2400" dirty="0"/>
          </a:p>
          <a:p>
            <a:r>
              <a:rPr lang="id-ID" sz="2400" dirty="0" smtClean="0"/>
              <a:t>Jenis Katalog Elektronik: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Katalog Nasional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Katalog Sektoral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Katalog Lokal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7077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3744"/>
          </a:xfrm>
        </p:spPr>
        <p:txBody>
          <a:bodyPr/>
          <a:lstStyle/>
          <a:p>
            <a:r>
              <a:rPr lang="id-ID" b="1" dirty="0" smtClean="0"/>
              <a:t>Layanan penyelesaian sengketa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014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200" dirty="0" smtClean="0"/>
              <a:t>Penyelesaian sengketa kontrak antara PPK dan Penyedia dalam pelaksanaan kontrak dapat dilakukan melalui layanan </a:t>
            </a:r>
            <a:r>
              <a:rPr lang="id-ID" sz="2200" b="1" dirty="0" smtClean="0"/>
              <a:t>penyelesaian sengketa kontrak</a:t>
            </a:r>
            <a:r>
              <a:rPr lang="id-ID" sz="2200" dirty="0" smtClean="0"/>
              <a:t>, arbitrase, atau penyelesaian melalui pengadilan.</a:t>
            </a:r>
          </a:p>
          <a:p>
            <a:pPr marL="0" indent="0" algn="just">
              <a:buNone/>
            </a:pPr>
            <a:r>
              <a:rPr lang="id-ID" sz="2200" dirty="0" smtClean="0"/>
              <a:t>LKPP menyelenggarakan </a:t>
            </a:r>
            <a:r>
              <a:rPr lang="id-ID" sz="2200" b="1" dirty="0" smtClean="0"/>
              <a:t>Layanan Penyelesaian Sengketa Kontrak.</a:t>
            </a:r>
            <a:endParaRPr lang="id-ID" sz="2200" b="1" dirty="0"/>
          </a:p>
        </p:txBody>
      </p:sp>
    </p:spTree>
    <p:extLst>
      <p:ext uri="{BB962C8B-B14F-4D97-AF65-F5344CB8AC3E}">
        <p14:creationId xmlns:p14="http://schemas.microsoft.com/office/powerpoint/2010/main" val="13743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5835"/>
          </a:xfrm>
        </p:spPr>
        <p:txBody>
          <a:bodyPr/>
          <a:lstStyle/>
          <a:p>
            <a:r>
              <a:rPr lang="id-ID" b="1" dirty="0" smtClean="0"/>
              <a:t>Perubahan istilah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06501" y="1976717"/>
            <a:ext cx="387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u="sng" dirty="0" smtClean="0">
                <a:solidFill>
                  <a:srgbClr val="0000FF"/>
                </a:solidFill>
              </a:rPr>
              <a:t>PERPRES NO 54 TAHUN 2010</a:t>
            </a:r>
            <a:endParaRPr lang="id-ID" sz="2000" b="1" u="sng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9294" y="1976717"/>
            <a:ext cx="387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u="sng" dirty="0" smtClean="0"/>
              <a:t>PERPRES NO 16 TAHUN 2018</a:t>
            </a:r>
            <a:endParaRPr lang="id-ID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378761" y="268415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rgbClr val="0000FF"/>
                </a:solidFill>
              </a:rPr>
              <a:t>ULP</a:t>
            </a:r>
            <a:endParaRPr lang="id-ID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8815" y="268415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rgbClr val="0000FF"/>
                </a:solidFill>
              </a:rPr>
              <a:t>LPSE</a:t>
            </a:r>
            <a:endParaRPr lang="id-ID" sz="2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6566" y="2684156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UKPBJ</a:t>
            </a:r>
            <a:endParaRPr lang="id-ID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4474" y="3041683"/>
            <a:ext cx="138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0000FF"/>
                </a:solidFill>
              </a:rPr>
              <a:t>Unit Layanan Pengadaan</a:t>
            </a:r>
            <a:endParaRPr lang="id-ID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423" y="3041683"/>
            <a:ext cx="196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0000FF"/>
                </a:solidFill>
              </a:rPr>
              <a:t>Layanan Pengadaan Secara Elektronik</a:t>
            </a:r>
            <a:endParaRPr lang="id-ID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6761" y="3097316"/>
            <a:ext cx="370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Unit Kerja Pengadaan Barang dan Jasa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2288370" y="3716258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rgbClr val="0000FF"/>
                </a:solidFill>
              </a:rPr>
              <a:t>LELANG</a:t>
            </a:r>
            <a:endParaRPr lang="id-ID" sz="28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1800" y="3716258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TENDER</a:t>
            </a:r>
            <a:endParaRPr lang="id-ID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31087" y="4621258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rgbClr val="0000FF"/>
                </a:solidFill>
              </a:rPr>
              <a:t>POKJA ULP</a:t>
            </a:r>
            <a:endParaRPr lang="id-ID" sz="28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9234" y="4621258"/>
            <a:ext cx="3618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POKJA PEMILIHAN</a:t>
            </a:r>
            <a:endParaRPr lang="id-ID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49254" y="553873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rgbClr val="0000FF"/>
                </a:solidFill>
              </a:rPr>
              <a:t>SISTEM GUGUR</a:t>
            </a:r>
            <a:endParaRPr lang="id-ID" sz="28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0660" y="5538734"/>
            <a:ext cx="3735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/>
              <a:t>HARGA TERENDAH</a:t>
            </a:r>
            <a:endParaRPr lang="id-ID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59" y="3556229"/>
            <a:ext cx="843278" cy="843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63" y="2749246"/>
            <a:ext cx="693471" cy="6961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63" y="4542899"/>
            <a:ext cx="684005" cy="6866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71" y="5413268"/>
            <a:ext cx="768257" cy="76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2313"/>
          </a:xfrm>
        </p:spPr>
        <p:txBody>
          <a:bodyPr/>
          <a:lstStyle/>
          <a:p>
            <a:r>
              <a:rPr lang="id-ID" b="1" dirty="0" smtClean="0"/>
              <a:t>Perubahan istilah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39845" y="1970938"/>
            <a:ext cx="387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u="sng" dirty="0" smtClean="0">
                <a:solidFill>
                  <a:srgbClr val="0000FF"/>
                </a:solidFill>
              </a:rPr>
              <a:t>PERPRES NO 54 TAHUN 2010</a:t>
            </a:r>
            <a:endParaRPr lang="id-ID" sz="2000" b="1" u="sng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0673" y="1966544"/>
            <a:ext cx="387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u="sng" dirty="0" smtClean="0"/>
              <a:t>PERPRES NO 16 TAHUN 2018</a:t>
            </a:r>
            <a:endParaRPr lang="id-ID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490028" y="2664861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solidFill>
                  <a:srgbClr val="0000FF"/>
                </a:solidFill>
              </a:rPr>
              <a:t>K/L/D/I</a:t>
            </a:r>
            <a:endParaRPr lang="id-ID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6566" y="2684156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K/L/PD</a:t>
            </a:r>
            <a:endParaRPr lang="id-ID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93850" y="3060392"/>
            <a:ext cx="291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0000FF"/>
                </a:solidFill>
              </a:rPr>
              <a:t>Kementerian/Lembaga/Satuan Kerja Perangkat Daerah/Institusi</a:t>
            </a:r>
            <a:endParaRPr lang="id-ID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4909" y="3071750"/>
            <a:ext cx="402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Kementerian/Lembaga/Perangkat Daerah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1815884" y="4024100"/>
            <a:ext cx="267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00FF"/>
                </a:solidFill>
              </a:rPr>
              <a:t>DOKUMEN PENGADAAN</a:t>
            </a:r>
            <a:endParaRPr lang="id-ID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3762" y="4024100"/>
            <a:ext cx="267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DOKUMEN PEMILIHAN</a:t>
            </a:r>
            <a:endParaRPr lang="id-ID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7611" y="5229535"/>
            <a:ext cx="558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00FF"/>
                </a:solidFill>
              </a:rPr>
              <a:t>PEJABAT/PANITIA PENERIMA HASIL PEKERJAAN</a:t>
            </a:r>
            <a:endParaRPr lang="id-ID" sz="2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2271" y="5229535"/>
            <a:ext cx="5399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PEJABAT/PANITIA PEMERIKSA HASIL PEKERJAAN</a:t>
            </a:r>
            <a:endParaRPr lang="id-ID" sz="2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03" y="5453569"/>
            <a:ext cx="765594" cy="7685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95764" y="6008697"/>
            <a:ext cx="271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rgbClr val="0000FF"/>
                </a:solidFill>
              </a:rPr>
              <a:t>PJPHP/PPHP</a:t>
            </a:r>
            <a:endParaRPr lang="id-ID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5210" y="6012924"/>
            <a:ext cx="271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PJPHP/PPHP</a:t>
            </a:r>
            <a:endParaRPr lang="id-ID" sz="2000" dirty="0"/>
          </a:p>
        </p:txBody>
      </p:sp>
      <p:pic>
        <p:nvPicPr>
          <p:cNvPr id="2050" name="Picture 2" descr="Image result for document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03" y="4117788"/>
            <a:ext cx="765594" cy="7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03" y="2758411"/>
            <a:ext cx="765595" cy="76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3802"/>
          </a:xfrm>
        </p:spPr>
        <p:txBody>
          <a:bodyPr/>
          <a:lstStyle/>
          <a:p>
            <a:r>
              <a:rPr lang="id-ID" b="1" dirty="0" smtClean="0"/>
              <a:t>Perubahan definisi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5319" y="1955947"/>
            <a:ext cx="387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u="sng" dirty="0" smtClean="0">
                <a:solidFill>
                  <a:srgbClr val="C00000"/>
                </a:solidFill>
              </a:rPr>
              <a:t>PERPRES NO 54 TAHUN 2010</a:t>
            </a:r>
            <a:endParaRPr lang="id-ID" sz="2000" b="1" u="sng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4762" y="1955947"/>
            <a:ext cx="387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u="sng" dirty="0" smtClean="0"/>
              <a:t>PERPRES NO 16 TAHUN 2018</a:t>
            </a:r>
            <a:endParaRPr lang="id-ID" sz="2000" b="1" u="sng" dirty="0"/>
          </a:p>
        </p:txBody>
      </p:sp>
      <p:pic>
        <p:nvPicPr>
          <p:cNvPr id="3076" name="Picture 4" descr="Image result for it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93" y="2853601"/>
            <a:ext cx="780288" cy="5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9904" y="3952843"/>
            <a:ext cx="146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SWAKELOLA</a:t>
            </a:r>
            <a:endParaRPr lang="id-ID" sz="1400" b="1" dirty="0"/>
          </a:p>
        </p:txBody>
      </p:sp>
      <p:pic>
        <p:nvPicPr>
          <p:cNvPr id="3078" name="Picture 6" descr="Image result for meeting table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93" y="4143349"/>
            <a:ext cx="928284" cy="9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74535" y="2571304"/>
            <a:ext cx="642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LPSE</a:t>
            </a:r>
            <a:endParaRPr lang="id-ID" sz="1400" b="1" dirty="0"/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41" y="5882719"/>
            <a:ext cx="705587" cy="70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89709" y="5328918"/>
            <a:ext cx="161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 smtClean="0"/>
              <a:t>PENUNJUKAN LANGSUNG</a:t>
            </a:r>
            <a:endParaRPr lang="id-ID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5459" y="2562019"/>
            <a:ext cx="4695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Unit kerja K/L/D/I yang dibentuk untuk menyelenggarakan sistem pelayanan pengadaan barang/jasa secara elektronik 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4902" y="2562019"/>
            <a:ext cx="4695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Layanan pengelolaan teknologi informasi untuk memfasilitasi pelaksanaan pengadaan barang/jasa secara elektronik</a:t>
            </a:r>
            <a:endParaRPr lang="id-ID" dirty="0"/>
          </a:p>
        </p:txBody>
      </p:sp>
      <p:sp>
        <p:nvSpPr>
          <p:cNvPr id="17" name="TextBox 16"/>
          <p:cNvSpPr txBox="1"/>
          <p:nvPr/>
        </p:nvSpPr>
        <p:spPr>
          <a:xfrm>
            <a:off x="941566" y="3682294"/>
            <a:ext cx="4423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Pengadaan barang/jasa dimana pekerjaannya direncanakan, dikerjakan, dan/atau diawasi sendiri oleh K/L/D/I sebagai penanggung jawab anggaran, instansi pemerintah lain, dan/atau kelompok masyarakat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1009" y="3727793"/>
            <a:ext cx="4423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Cara memperoleh barang/jasa yang dikerjakan sendiri oleh Kementerian/Lembaga/Perangkat Daerah, Kementerian/Lembaga/Perangkat Daerah lain, organisasi kemasyarakatan, atau kelompok masyarakat</a:t>
            </a:r>
            <a:endParaRPr lang="id-ID" dirty="0"/>
          </a:p>
        </p:txBody>
      </p:sp>
      <p:sp>
        <p:nvSpPr>
          <p:cNvPr id="19" name="TextBox 18"/>
          <p:cNvSpPr txBox="1"/>
          <p:nvPr/>
        </p:nvSpPr>
        <p:spPr>
          <a:xfrm>
            <a:off x="805458" y="5514270"/>
            <a:ext cx="4695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Metode pemilihan penyedia barang/jasa dengan cara menunjuk langsung 1 (satu) penyedia barang/jasa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4902" y="5514270"/>
            <a:ext cx="4695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Metode pemilihan untuk mendapatkan Penyedia Barang/Pekerjaan Konstruksi/Jasa Konsultasi/Jasa Lainnya dalam keadaan tertentu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47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1769"/>
          </a:xfrm>
        </p:spPr>
        <p:txBody>
          <a:bodyPr/>
          <a:lstStyle/>
          <a:p>
            <a:r>
              <a:rPr lang="id-ID" b="1" dirty="0" smtClean="0"/>
              <a:t>Perubahan definisi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5320" y="1857548"/>
            <a:ext cx="387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u="sng" dirty="0" smtClean="0">
                <a:solidFill>
                  <a:schemeClr val="accent6"/>
                </a:solidFill>
              </a:rPr>
              <a:t>PERPRES NO 54 TAHUN 2010</a:t>
            </a:r>
            <a:endParaRPr lang="id-ID" sz="2000" b="1" u="sng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4763" y="1858855"/>
            <a:ext cx="387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u="sng" dirty="0" smtClean="0"/>
              <a:t>PERPRES NO 16 TAHUN 2018</a:t>
            </a:r>
            <a:endParaRPr lang="id-ID" sz="2000" b="1" u="sng" dirty="0"/>
          </a:p>
        </p:txBody>
      </p:sp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42" y="2796054"/>
            <a:ext cx="830716" cy="8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11970" y="244211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PENYEDIA</a:t>
            </a:r>
            <a:endParaRPr lang="id-ID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47180" y="2642165"/>
            <a:ext cx="4412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accent6"/>
                </a:solidFill>
              </a:rPr>
              <a:t>Badan usaha atau orang perseorangan yang menyediakan barang/pekerjaan konstruksi/jasa konsultasi/jasa lainnya</a:t>
            </a:r>
            <a:endParaRPr lang="id-ID" sz="2000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6623" y="2780664"/>
            <a:ext cx="4412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Pelaku usaha yang menyediakan barang/jasa berdasarkan kontrak</a:t>
            </a:r>
            <a:endParaRPr lang="id-ID" sz="2000" dirty="0"/>
          </a:p>
        </p:txBody>
      </p:sp>
      <p:pic>
        <p:nvPicPr>
          <p:cNvPr id="4104" name="Picture 8" descr="https://cdn1.iconfinder.com/data/icons/fs-icons-ubuntu-by-franksouza-/512/system-se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42" y="4973413"/>
            <a:ext cx="830715" cy="8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89047" y="4556491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/>
              <a:t>PPHP/PJPHP</a:t>
            </a:r>
            <a:endParaRPr lang="id-ID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47180" y="4787604"/>
            <a:ext cx="4412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accent6"/>
                </a:solidFill>
              </a:rPr>
              <a:t>Panitia/pejabat yang ditetapkan oleh PA/KPA yang bertugas memeriksa dan menerima hasil pekerjaan</a:t>
            </a:r>
            <a:endParaRPr lang="id-ID" sz="20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6623" y="4220957"/>
            <a:ext cx="4412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PJPHP adalah pejabat administrasi/pejabat fungsional/personel yang bertugas memeriksa administrasi hasil pekerjaan Pengadaan Barang/Jasa.</a:t>
            </a:r>
          </a:p>
          <a:p>
            <a:pPr algn="ctr"/>
            <a:r>
              <a:rPr lang="id-ID" sz="2000" dirty="0" smtClean="0"/>
              <a:t>PPHP adalah tim yang bertugas memeriksa administrasi hasil pekerjaan Pengadaan Barang/Jasa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3825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7878"/>
          </a:xfrm>
        </p:spPr>
        <p:txBody>
          <a:bodyPr/>
          <a:lstStyle/>
          <a:p>
            <a:r>
              <a:rPr lang="id-ID" b="1" dirty="0" smtClean="0"/>
              <a:t>Perubahan definisi</a:t>
            </a:r>
            <a:endParaRPr lang="id-ID" b="1" dirty="0"/>
          </a:p>
        </p:txBody>
      </p:sp>
      <p:pic>
        <p:nvPicPr>
          <p:cNvPr id="5122" name="Picture 2" descr="Image result for construction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40" y="3136156"/>
            <a:ext cx="808319" cy="8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2659" y="2545279"/>
            <a:ext cx="177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PEKERJAAN KONSTRUKSI</a:t>
            </a:r>
            <a:endParaRPr lang="id-ID" b="1" dirty="0"/>
          </a:p>
        </p:txBody>
      </p:sp>
      <p:pic>
        <p:nvPicPr>
          <p:cNvPr id="5124" name="Picture 4" descr="Image result for another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81" y="5181600"/>
            <a:ext cx="807178" cy="8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1231" y="4812268"/>
            <a:ext cx="198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JASA LAINNYA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1076" y="1889633"/>
            <a:ext cx="387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u="sng" dirty="0" smtClean="0">
                <a:solidFill>
                  <a:srgbClr val="0033CC"/>
                </a:solidFill>
              </a:rPr>
              <a:t>PERPRES NO 54 TAHUN 2010</a:t>
            </a:r>
            <a:endParaRPr lang="id-ID" sz="2000" b="1" u="sng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8925" y="1889633"/>
            <a:ext cx="3876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u="sng" dirty="0" smtClean="0"/>
              <a:t>PERPRES NO 16 TAHUN 2018</a:t>
            </a:r>
            <a:endParaRPr lang="id-ID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20956" y="2547491"/>
            <a:ext cx="431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solidFill>
                  <a:srgbClr val="0033CC"/>
                </a:solidFill>
              </a:rPr>
              <a:t>Seluruh pekerjaan yang berhubungan dengan pelaksanaan konstruksi bangunan atau pembuatan wujud fisik lainnya</a:t>
            </a:r>
            <a:endParaRPr lang="id-ID" sz="20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7956" y="2504732"/>
            <a:ext cx="431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Keseluruhan atau sebagian kegiatan yang meliputi pembangunan, pengoperasian, pemeliharaan, pembongkaran, dan pembangunan kembali suatu bangunan</a:t>
            </a:r>
          </a:p>
          <a:p>
            <a:pPr algn="just"/>
            <a:r>
              <a:rPr lang="id-ID" dirty="0" smtClean="0"/>
              <a:t>(Merujuk ke UU No. 2/2017 tentang Jasa Konstruksi)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650107" y="4011408"/>
            <a:ext cx="431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solidFill>
                  <a:srgbClr val="0033CC"/>
                </a:solidFill>
              </a:rPr>
              <a:t>Jasa yang membutuhkan kemampuan tertentu yang mengutamakan keterampilan (</a:t>
            </a:r>
            <a:r>
              <a:rPr lang="id-ID" sz="2000" i="1" dirty="0" smtClean="0">
                <a:solidFill>
                  <a:srgbClr val="0033CC"/>
                </a:solidFill>
              </a:rPr>
              <a:t>skillware</a:t>
            </a:r>
            <a:r>
              <a:rPr lang="id-ID" sz="2000" dirty="0" smtClean="0">
                <a:solidFill>
                  <a:srgbClr val="0033CC"/>
                </a:solidFill>
              </a:rPr>
              <a:t>) dalam suatu sistem tata kelola yang telah dikenal luas di dunia usaha untuk menyelesaikan suatu pekerjaan atau segala pekerjaan dan/atau penyediaan jasa selain Jasa Konsultasi, pelaksanaan Pekerjaan Konstruksi, dan pengadaan barang </a:t>
            </a:r>
            <a:endParaRPr lang="id-ID" sz="20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7956" y="4674556"/>
            <a:ext cx="431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Jasa non-konsultasi atau jasa yang membutuhkan peralatan, metodologi khusus, dan/atau keterampilan dalam suatu sistem tata kelola yang telah dikenal luas di dunia usaha untuk menyelesaikan suatu pekerjaan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418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1044"/>
          </a:xfrm>
        </p:spPr>
        <p:txBody>
          <a:bodyPr/>
          <a:lstStyle/>
          <a:p>
            <a:r>
              <a:rPr lang="id-ID" b="1" dirty="0" smtClean="0"/>
              <a:t>Tugas pphp/pjphp</a:t>
            </a:r>
            <a:endParaRPr lang="id-ID" b="1" dirty="0"/>
          </a:p>
        </p:txBody>
      </p: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6096000" y="1473200"/>
            <a:ext cx="0" cy="5168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81192" y="2019300"/>
            <a:ext cx="5514808" cy="495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PERPRES 54/2010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2019300"/>
            <a:ext cx="5514808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PERPRES 16/2018</a:t>
            </a:r>
            <a:endParaRPr lang="id-ID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1200" y="27813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id-ID" sz="2000" dirty="0" smtClean="0"/>
              <a:t>Melakukan pemeriksaan hasil pekerjaan sebelum serah terima dari Penyedia ke PPK;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000" dirty="0" smtClean="0"/>
              <a:t>Menerima hasil pekerjaan; dan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000" dirty="0" smtClean="0"/>
              <a:t>Membuat dan menandatangani BAST</a:t>
            </a:r>
            <a:endParaRPr lang="id-ID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262604" y="2781299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Melakukan pemeriksaan administrasi hasil pekerjaan sebelum diserahkan oleh PPK kepada PA/KPA</a:t>
            </a:r>
            <a:endParaRPr lang="id-ID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9999" y="5315466"/>
            <a:ext cx="4544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dirty="0" smtClean="0"/>
              <a:t>Untuk nilai sampai dengan Rp 200 Juta</a:t>
            </a:r>
            <a:endParaRPr lang="id-ID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042267" y="5315466"/>
            <a:ext cx="3622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200" dirty="0" smtClean="0"/>
              <a:t>Untuk nilai di atas Rp 200 Juta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357881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6444"/>
          </a:xfrm>
        </p:spPr>
        <p:txBody>
          <a:bodyPr/>
          <a:lstStyle/>
          <a:p>
            <a:r>
              <a:rPr lang="id-ID" b="1" dirty="0" smtClean="0"/>
              <a:t>Persyaratan penyedia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581192" y="1993900"/>
            <a:ext cx="2415396" cy="43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192" y="2734878"/>
            <a:ext cx="2415396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13901" y="1980353"/>
            <a:ext cx="5964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/>
              <a:t>Persyaratan Penyedia dirumuskan secara mendetail</a:t>
            </a:r>
            <a:endParaRPr lang="id-ID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113901" y="2735791"/>
            <a:ext cx="5960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200" dirty="0" smtClean="0"/>
              <a:t>Persyaratan Penyedia dirumuskan secara sederhana</a:t>
            </a:r>
            <a:endParaRPr lang="id-ID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581192" y="3475856"/>
            <a:ext cx="1102961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200" dirty="0" smtClean="0"/>
              <a:t>Penyedia wajib memenuhi kualifikasi sesuai dengan barang/jasa yang diadakan dan sesuai dengan ketentuan peraturan perundang-undangan.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200" dirty="0" smtClean="0"/>
              <a:t>Ditambahkan tanggung jawab Penyedia: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200" dirty="0" smtClean="0"/>
              <a:t>Pelaksanaan kontrak;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200" dirty="0" smtClean="0"/>
              <a:t>Kualitas barang/jasa;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200" dirty="0" smtClean="0"/>
              <a:t>Ketepatan perhitungan jumlah atau volume;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200" dirty="0" smtClean="0"/>
              <a:t>Ketepatan waktu penyerahan;</a:t>
            </a:r>
            <a:r>
              <a:rPr lang="id-ID" sz="2200" dirty="0"/>
              <a:t> </a:t>
            </a:r>
            <a:r>
              <a:rPr lang="id-ID" sz="2200" dirty="0" smtClean="0"/>
              <a:t>dan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200" dirty="0" smtClean="0"/>
              <a:t>Ketepatan tempat penyerahan.</a:t>
            </a:r>
          </a:p>
        </p:txBody>
      </p:sp>
    </p:spTree>
    <p:extLst>
      <p:ext uri="{BB962C8B-B14F-4D97-AF65-F5344CB8AC3E}">
        <p14:creationId xmlns:p14="http://schemas.microsoft.com/office/powerpoint/2010/main" val="281406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6097"/>
          </a:xfrm>
        </p:spPr>
        <p:txBody>
          <a:bodyPr/>
          <a:lstStyle/>
          <a:p>
            <a:r>
              <a:rPr lang="id-ID" b="1" dirty="0" smtClean="0"/>
              <a:t>Penyebutan merk</a:t>
            </a:r>
            <a:endParaRPr lang="id-ID" b="1" dirty="0"/>
          </a:p>
        </p:txBody>
      </p:sp>
      <p:pic>
        <p:nvPicPr>
          <p:cNvPr id="6146" name="Picture 2" descr="https://images.clipartuse.com/9c02fcae117781b7038ff0965cdf6487_royalty-free-office-supply-clip-art-vector-images-illustrations-_602-6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28998"/>
            <a:ext cx="4048124" cy="41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83400" y="1981200"/>
            <a:ext cx="2730500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3400" y="3835063"/>
            <a:ext cx="277495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400300"/>
            <a:ext cx="492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Penyebutan merek/produk tertentu untuk: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000" dirty="0" smtClean="0"/>
              <a:t>Suku cadang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000" dirty="0" smtClean="0"/>
              <a:t>Barang/jasa pada Tender Cepat</a:t>
            </a:r>
            <a:endParaRPr lang="id-ID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306692"/>
            <a:ext cx="492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Dalam penyusunan spesifikasi teknis/KAK dimungkinkan penyebutan merk terhadap: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000" dirty="0" smtClean="0"/>
              <a:t>Komponen barang/jasa;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000" dirty="0" smtClean="0"/>
              <a:t>Suku cadang;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000" dirty="0" smtClean="0"/>
              <a:t>Bagian dari satu sistem yang sudah ada;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000" dirty="0" smtClean="0"/>
              <a:t>Barang/jasa dalam katalog elektronik; atau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2000" dirty="0" smtClean="0"/>
              <a:t>Barang/jasa pada Tender Cepat.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26638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1194"/>
          </a:xfrm>
        </p:spPr>
        <p:txBody>
          <a:bodyPr/>
          <a:lstStyle/>
          <a:p>
            <a:r>
              <a:rPr lang="id-ID" b="1" dirty="0" smtClean="0"/>
              <a:t>Pokok perubahan</a:t>
            </a:r>
            <a:endParaRPr lang="id-ID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3" y="2310809"/>
            <a:ext cx="853097" cy="85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8491" y="2144092"/>
            <a:ext cx="2433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accent1"/>
                </a:solidFill>
              </a:rPr>
              <a:t>SIMPLIFIKASI</a:t>
            </a:r>
            <a:endParaRPr lang="id-ID" sz="3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8491" y="2678673"/>
            <a:ext cx="10298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200" dirty="0" smtClean="0"/>
              <a:t>Hanya mengatur hal yang bersifat normatif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200" dirty="0" smtClean="0"/>
              <a:t>Menghilangkan bagian penjelasan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200" dirty="0" smtClean="0"/>
              <a:t>Standar dan Prosedur diatur dalam Peraturan LKPP dan Peraturan Kementerian Sektoral Terkait</a:t>
            </a:r>
            <a:endParaRPr lang="id-ID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3" y="4029214"/>
            <a:ext cx="853097" cy="853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8491" y="4181409"/>
            <a:ext cx="6535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accent1"/>
                </a:solidFill>
              </a:rPr>
              <a:t>STRUKTUR LEBIH SEDERHANA</a:t>
            </a:r>
            <a:endParaRPr lang="id-ID" sz="32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3" y="5204335"/>
            <a:ext cx="853097" cy="8530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5385" y="5175470"/>
            <a:ext cx="6535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accent1"/>
                </a:solidFill>
              </a:rPr>
              <a:t>BEST PRACTICE</a:t>
            </a:r>
            <a:endParaRPr lang="id-ID" sz="32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8832" y="5652669"/>
            <a:ext cx="850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/>
              <a:t>Menerapkan praktek-praktek terbaik dalam melaksanakan pengadaan barang/jasa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1371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8344"/>
          </a:xfrm>
        </p:spPr>
        <p:txBody>
          <a:bodyPr/>
          <a:lstStyle/>
          <a:p>
            <a:r>
              <a:rPr lang="id-ID" b="1" dirty="0" smtClean="0"/>
              <a:t>Harga perkiraan sendiri</a:t>
            </a:r>
            <a:endParaRPr lang="id-ID" b="1" dirty="0"/>
          </a:p>
        </p:txBody>
      </p:sp>
      <p:pic>
        <p:nvPicPr>
          <p:cNvPr id="7170" name="Picture 2" descr="Image result for price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6" y="2588558"/>
            <a:ext cx="3692676" cy="36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34442" y="2169458"/>
            <a:ext cx="2698357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7943" y="4433151"/>
            <a:ext cx="269835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34443" y="2588558"/>
            <a:ext cx="58763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HPS dikecualikan untuk: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Kontes/Sayembara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Pengadaan Langsung dengan Bukti Pembelian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dirty="0" smtClean="0"/>
              <a:t>Sumber informasi untuk penyusunan HPS diatur secara detai</a:t>
            </a:r>
            <a:r>
              <a:rPr lang="id-ID" dirty="0" smtClean="0"/>
              <a:t>l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734443" y="4888060"/>
            <a:ext cx="587636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/>
              <a:t>HPS dikecualikan untuk: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000" dirty="0" smtClean="0"/>
              <a:t>Pengadaan sampai dengan nilai Rp 10.000.000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000" dirty="0" smtClean="0"/>
              <a:t>Pengadaan melalui E-Purchasing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000" dirty="0" smtClean="0"/>
              <a:t>Tender Pekerjaan Terintegrasi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d-ID" sz="2000" dirty="0" smtClean="0"/>
              <a:t>Sumber informasi untuk penyusunan HPS tidak diatur lagi, tetapi disesuaikan dengan </a:t>
            </a:r>
            <a:r>
              <a:rPr lang="id-ID" sz="2000" i="1" dirty="0" smtClean="0"/>
              <a:t>best practice</a:t>
            </a:r>
            <a:endParaRPr lang="id-ID" sz="2000" i="1" dirty="0"/>
          </a:p>
        </p:txBody>
      </p:sp>
    </p:spTree>
    <p:extLst>
      <p:ext uri="{BB962C8B-B14F-4D97-AF65-F5344CB8AC3E}">
        <p14:creationId xmlns:p14="http://schemas.microsoft.com/office/powerpoint/2010/main" val="200196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2944"/>
          </a:xfrm>
        </p:spPr>
        <p:txBody>
          <a:bodyPr/>
          <a:lstStyle/>
          <a:p>
            <a:r>
              <a:rPr lang="id-ID" b="1" dirty="0" smtClean="0"/>
              <a:t>Jaminan penawaran &amp; sanggah banding</a:t>
            </a:r>
            <a:endParaRPr lang="id-ID" b="1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19" y="2034259"/>
            <a:ext cx="4434561" cy="44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1050" y="2034259"/>
            <a:ext cx="2393989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2050" y="2034259"/>
            <a:ext cx="2422318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9854" y="2462380"/>
            <a:ext cx="3062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Tidak diberlakukan dalam hal e-tendering</a:t>
            </a:r>
          </a:p>
          <a:p>
            <a:pPr algn="ctr"/>
            <a:r>
              <a:rPr lang="id-ID" sz="2000" dirty="0" smtClean="0"/>
              <a:t>(PERPRES 4/2015)</a:t>
            </a:r>
            <a:endParaRPr lang="id-ID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420101" y="2462380"/>
            <a:ext cx="33718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Jaminan Penawaran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Jaminan Penawarann Untuk Pekerjaan Konstruksi dengan nilai pengadaan di atas Rp 10 Milyar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Nilai jaminan sebesar 1-3% HPS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000" dirty="0" smtClean="0"/>
              <a:t>Jaminan Sanggah Banding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Jaminan Sanggah Banding untuk pekerjaan konstruksi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Nilai jaminan sebesar 1% HPS</a:t>
            </a:r>
          </a:p>
        </p:txBody>
      </p:sp>
    </p:spTree>
    <p:extLst>
      <p:ext uri="{BB962C8B-B14F-4D97-AF65-F5344CB8AC3E}">
        <p14:creationId xmlns:p14="http://schemas.microsoft.com/office/powerpoint/2010/main" val="481462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2944"/>
          </a:xfrm>
        </p:spPr>
        <p:txBody>
          <a:bodyPr/>
          <a:lstStyle/>
          <a:p>
            <a:r>
              <a:rPr lang="id-ID" b="1" dirty="0" smtClean="0"/>
              <a:t>Metode pemilihan penyedia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1676400" y="2034259"/>
            <a:ext cx="2477993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2364" y="2034259"/>
            <a:ext cx="241895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31840"/>
              </p:ext>
            </p:extLst>
          </p:nvPr>
        </p:nvGraphicFramePr>
        <p:xfrm>
          <a:off x="247650" y="2540002"/>
          <a:ext cx="5700073" cy="431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973"/>
                <a:gridCol w="982319"/>
                <a:gridCol w="1128932"/>
                <a:gridCol w="1172917"/>
                <a:gridCol w="1128932"/>
              </a:tblGrid>
              <a:tr h="461854">
                <a:tc>
                  <a:txBody>
                    <a:bodyPr/>
                    <a:lstStyle/>
                    <a:p>
                      <a:pPr algn="ctr"/>
                      <a:endParaRPr lang="id-ID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0" dirty="0" smtClean="0"/>
                        <a:t>BARANG</a:t>
                      </a:r>
                      <a:endParaRPr lang="id-ID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0" dirty="0" smtClean="0"/>
                        <a:t>PEKERJAAN KONSTRUKSI</a:t>
                      </a:r>
                      <a:endParaRPr lang="id-ID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0" dirty="0" smtClean="0"/>
                        <a:t>JASA LAINNYA</a:t>
                      </a:r>
                      <a:endParaRPr lang="id-ID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b="0" dirty="0" smtClean="0"/>
                        <a:t>JASA KONSULTASI</a:t>
                      </a:r>
                      <a:endParaRPr lang="id-ID" sz="1000" b="0" dirty="0"/>
                    </a:p>
                  </a:txBody>
                  <a:tcPr anchor="ctr"/>
                </a:tc>
              </a:tr>
              <a:tr h="475032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solidFill>
                            <a:schemeClr val="bg1"/>
                          </a:solidFill>
                        </a:rPr>
                        <a:t>LELANG/SELEKSI UMUM</a:t>
                      </a:r>
                      <a:endParaRPr lang="id-ID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</a:tr>
              <a:tr h="475032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solidFill>
                            <a:schemeClr val="bg1"/>
                          </a:solidFill>
                        </a:rPr>
                        <a:t>LELANG TERBATAS</a:t>
                      </a:r>
                      <a:endParaRPr lang="id-ID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</a:tr>
              <a:tr h="475032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solidFill>
                            <a:schemeClr val="bg1"/>
                          </a:solidFill>
                        </a:rPr>
                        <a:t>LELANG/SELEKSI</a:t>
                      </a:r>
                      <a:r>
                        <a:rPr lang="id-ID" sz="1000" baseline="0" dirty="0" smtClean="0">
                          <a:solidFill>
                            <a:schemeClr val="bg1"/>
                          </a:solidFill>
                        </a:rPr>
                        <a:t> SEDERHANA</a:t>
                      </a:r>
                      <a:endParaRPr lang="id-ID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</a:tr>
              <a:tr h="475032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solidFill>
                            <a:schemeClr val="bg1"/>
                          </a:solidFill>
                        </a:rPr>
                        <a:t>PEMILIHAN LANGSUNG</a:t>
                      </a:r>
                      <a:endParaRPr lang="id-ID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</a:tr>
              <a:tr h="475032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solidFill>
                            <a:schemeClr val="bg1"/>
                          </a:solidFill>
                        </a:rPr>
                        <a:t>PENUNJUKAN</a:t>
                      </a:r>
                      <a:r>
                        <a:rPr lang="id-ID" sz="1000" baseline="0" dirty="0" smtClean="0">
                          <a:solidFill>
                            <a:schemeClr val="bg1"/>
                          </a:solidFill>
                        </a:rPr>
                        <a:t> LANGSUNG</a:t>
                      </a:r>
                      <a:endParaRPr lang="id-ID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</a:tr>
              <a:tr h="475032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solidFill>
                            <a:schemeClr val="bg1"/>
                          </a:solidFill>
                        </a:rPr>
                        <a:t>PENGADAAN LANGSUNG</a:t>
                      </a:r>
                      <a:endParaRPr lang="id-ID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</a:tr>
              <a:tr h="335317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solidFill>
                            <a:schemeClr val="bg1"/>
                          </a:solidFill>
                        </a:rPr>
                        <a:t>KONTES</a:t>
                      </a:r>
                      <a:endParaRPr lang="id-ID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</a:tr>
              <a:tr h="335317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solidFill>
                            <a:schemeClr val="bg1"/>
                          </a:solidFill>
                        </a:rPr>
                        <a:t>SAYEMBARA</a:t>
                      </a:r>
                      <a:endParaRPr lang="id-ID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-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</a:p>
                  </a:txBody>
                  <a:tcPr anchor="ctr"/>
                </a:tc>
              </a:tr>
              <a:tr h="335317"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>
                          <a:solidFill>
                            <a:schemeClr val="bg1"/>
                          </a:solidFill>
                        </a:rPr>
                        <a:t>E-PURCHASING</a:t>
                      </a:r>
                      <a:endParaRPr lang="id-ID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  <a:endParaRPr lang="id-ID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 smtClean="0"/>
                        <a:t>V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6153150" y="4088687"/>
            <a:ext cx="984250" cy="927847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7432774" y="2563239"/>
            <a:ext cx="4409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b="1" dirty="0" smtClean="0"/>
              <a:t>BARANG/PEKERJAAN KONSTRUKSI/</a:t>
            </a:r>
            <a:endParaRPr lang="en-ID" b="1" dirty="0" smtClean="0"/>
          </a:p>
          <a:p>
            <a:pPr algn="ctr"/>
            <a:r>
              <a:rPr lang="id-ID" b="1" dirty="0" smtClean="0"/>
              <a:t>JASA LAINNYA</a:t>
            </a:r>
            <a:endParaRPr lang="id-ID" b="1" dirty="0"/>
          </a:p>
        </p:txBody>
      </p:sp>
      <p:sp>
        <p:nvSpPr>
          <p:cNvPr id="9" name="Rectangle 8"/>
          <p:cNvSpPr/>
          <p:nvPr/>
        </p:nvSpPr>
        <p:spPr>
          <a:xfrm>
            <a:off x="8739169" y="3270084"/>
            <a:ext cx="1796882" cy="3361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E-PURCHASING</a:t>
            </a:r>
            <a:endParaRPr lang="id-ID" sz="1600" dirty="0"/>
          </a:p>
        </p:txBody>
      </p:sp>
      <p:sp>
        <p:nvSpPr>
          <p:cNvPr id="10" name="Rectangle 9"/>
          <p:cNvSpPr/>
          <p:nvPr/>
        </p:nvSpPr>
        <p:spPr>
          <a:xfrm>
            <a:off x="8343190" y="3686110"/>
            <a:ext cx="2588839" cy="3361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PENGADAAN LANGSUNG</a:t>
            </a:r>
            <a:endParaRPr lang="id-ID" sz="1600" dirty="0"/>
          </a:p>
        </p:txBody>
      </p:sp>
      <p:sp>
        <p:nvSpPr>
          <p:cNvPr id="11" name="Rectangle 10"/>
          <p:cNvSpPr/>
          <p:nvPr/>
        </p:nvSpPr>
        <p:spPr>
          <a:xfrm>
            <a:off x="8312364" y="4101760"/>
            <a:ext cx="2650490" cy="3361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PENUNJUKAN LANGSUNG</a:t>
            </a:r>
            <a:endParaRPr lang="id-ID" sz="1600" dirty="0"/>
          </a:p>
        </p:txBody>
      </p:sp>
      <p:sp>
        <p:nvSpPr>
          <p:cNvPr id="12" name="Rectangle 11"/>
          <p:cNvSpPr/>
          <p:nvPr/>
        </p:nvSpPr>
        <p:spPr>
          <a:xfrm>
            <a:off x="8114645" y="4507471"/>
            <a:ext cx="1046910" cy="3361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TENDER</a:t>
            </a:r>
            <a:endParaRPr lang="id-ID" sz="1600" dirty="0"/>
          </a:p>
        </p:txBody>
      </p:sp>
      <p:sp>
        <p:nvSpPr>
          <p:cNvPr id="13" name="Rectangle 12"/>
          <p:cNvSpPr/>
          <p:nvPr/>
        </p:nvSpPr>
        <p:spPr>
          <a:xfrm>
            <a:off x="9376528" y="4517410"/>
            <a:ext cx="1667008" cy="3361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TENDER CEPAT</a:t>
            </a:r>
            <a:endParaRPr lang="id-ID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244259" y="5083223"/>
            <a:ext cx="2590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 smtClean="0"/>
              <a:t>JASA KONSULTASI</a:t>
            </a:r>
            <a:endParaRPr lang="id-ID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9161555" y="5525762"/>
            <a:ext cx="890458" cy="3361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SELEKSI</a:t>
            </a:r>
            <a:endParaRPr lang="id-ID" sz="1600" dirty="0"/>
          </a:p>
        </p:txBody>
      </p:sp>
      <p:sp>
        <p:nvSpPr>
          <p:cNvPr id="17" name="Rectangle 16"/>
          <p:cNvSpPr/>
          <p:nvPr/>
        </p:nvSpPr>
        <p:spPr>
          <a:xfrm>
            <a:off x="8343190" y="5933774"/>
            <a:ext cx="2588839" cy="3361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PENGADAAN LANGSUNG</a:t>
            </a:r>
            <a:endParaRPr lang="id-ID" sz="1600" dirty="0"/>
          </a:p>
        </p:txBody>
      </p:sp>
      <p:sp>
        <p:nvSpPr>
          <p:cNvPr id="18" name="Rectangle 17"/>
          <p:cNvSpPr/>
          <p:nvPr/>
        </p:nvSpPr>
        <p:spPr>
          <a:xfrm>
            <a:off x="8312364" y="6349424"/>
            <a:ext cx="2650490" cy="3361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PENUNJUKAN LANGSUNG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946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7881"/>
          </a:xfrm>
        </p:spPr>
        <p:txBody>
          <a:bodyPr/>
          <a:lstStyle/>
          <a:p>
            <a:r>
              <a:rPr lang="id-ID" b="1" dirty="0" smtClean="0"/>
              <a:t>JENIS KONTRAK</a:t>
            </a:r>
            <a:endParaRPr lang="id-ID" b="1" dirty="0"/>
          </a:p>
        </p:txBody>
      </p:sp>
      <p:pic>
        <p:nvPicPr>
          <p:cNvPr id="9218" name="Picture 2" descr="Image result for contrac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43665"/>
            <a:ext cx="3318948" cy="331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9000" y="2034259"/>
            <a:ext cx="2514638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6300" y="2024565"/>
            <a:ext cx="2469477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2453359"/>
            <a:ext cx="398145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900" dirty="0" smtClean="0"/>
              <a:t>PENGADAAN BARANG/JASA</a:t>
            </a:r>
          </a:p>
          <a:p>
            <a:r>
              <a:rPr lang="id-ID" sz="1900" dirty="0" smtClean="0"/>
              <a:t>Dibagi dalam:</a:t>
            </a:r>
            <a:endParaRPr lang="id-ID" sz="1900" dirty="0"/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Kontrak berdasarkan cara pembayaran (4 jenis);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Kontrak berdasarkan pembebanan Tahun Anggaran (2 jenis);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Kontrak berdasarkan sumber pendanaan (3 jenis);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Kontrak berdasarkan jenis pekerjaan (2 jenis).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900" dirty="0" smtClean="0"/>
              <a:t>Tidak ada perbedaan antara barang/pekerjaan konstruksi/jasa lainnya dan jasa konsultansi.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748" y="2453359"/>
            <a:ext cx="380895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900" dirty="0" smtClean="0"/>
              <a:t>PENGADAAN BARANG/PEKERJAAN KONSTRUKSI/JASA LAINNYA</a:t>
            </a:r>
            <a:endParaRPr lang="id-ID" sz="1900" dirty="0"/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Lumsum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Harga satuan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Gabungan Lumsum dan Harga Satuan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Terima Jadi (Turnkey)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Kontrak Payung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900" dirty="0" smtClean="0"/>
              <a:t>PENGADAAN JASA KONSULTANSI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Lumsum</a:t>
            </a:r>
            <a:endParaRPr lang="id-ID" sz="1900" dirty="0"/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Waktu Penugasan</a:t>
            </a:r>
          </a:p>
          <a:p>
            <a:pPr marL="342900" indent="-342900">
              <a:buFont typeface="+mj-lt"/>
              <a:buAutoNum type="alphaLcPeriod"/>
            </a:pPr>
            <a:r>
              <a:rPr lang="id-ID" sz="1900" dirty="0" smtClean="0"/>
              <a:t>Kontrak Payung</a:t>
            </a:r>
          </a:p>
        </p:txBody>
      </p:sp>
    </p:spTree>
    <p:extLst>
      <p:ext uri="{BB962C8B-B14F-4D97-AF65-F5344CB8AC3E}">
        <p14:creationId xmlns:p14="http://schemas.microsoft.com/office/powerpoint/2010/main" val="19845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6842"/>
          </a:xfrm>
        </p:spPr>
        <p:txBody>
          <a:bodyPr/>
          <a:lstStyle/>
          <a:p>
            <a:r>
              <a:rPr lang="id-ID" b="1" dirty="0" smtClean="0"/>
              <a:t>Kontrak tahun jamak</a:t>
            </a:r>
            <a:endParaRPr lang="id-ID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70551"/>
              </p:ext>
            </p:extLst>
          </p:nvPr>
        </p:nvGraphicFramePr>
        <p:xfrm>
          <a:off x="433275" y="2091266"/>
          <a:ext cx="8127999" cy="298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TAHUN</a:t>
                      </a:r>
                      <a:r>
                        <a:rPr lang="id-ID" sz="1600" baseline="0" dirty="0" smtClean="0"/>
                        <a:t> ANGGARAN 1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TAHUN ANGGARAN</a:t>
                      </a:r>
                      <a:r>
                        <a:rPr lang="id-ID" sz="1600" baseline="0" dirty="0" smtClean="0"/>
                        <a:t> 2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TAHUN ANGGARAN 3</a:t>
                      </a:r>
                      <a:endParaRPr lang="id-ID" sz="1600" dirty="0"/>
                    </a:p>
                  </a:txBody>
                  <a:tcPr anchor="ctr"/>
                </a:tc>
              </a:tr>
              <a:tr h="2610797"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33275" y="2675965"/>
            <a:ext cx="3305008" cy="24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&gt; 12 bulan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1523720" y="2997487"/>
            <a:ext cx="2326621" cy="24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&lt;</a:t>
            </a:r>
            <a:r>
              <a:rPr lang="id-ID" dirty="0" smtClean="0"/>
              <a:t> 12 bulan</a:t>
            </a:r>
            <a:endParaRPr lang="id-ID" dirty="0"/>
          </a:p>
        </p:txBody>
      </p:sp>
      <p:sp>
        <p:nvSpPr>
          <p:cNvPr id="10" name="Rounded Rectangle 9"/>
          <p:cNvSpPr/>
          <p:nvPr/>
        </p:nvSpPr>
        <p:spPr>
          <a:xfrm>
            <a:off x="433275" y="3592649"/>
            <a:ext cx="3305008" cy="24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&gt; 12 bulan</a:t>
            </a:r>
            <a:endParaRPr lang="id-ID" dirty="0"/>
          </a:p>
        </p:txBody>
      </p:sp>
      <p:sp>
        <p:nvSpPr>
          <p:cNvPr id="11" name="Rounded Rectangle 10"/>
          <p:cNvSpPr/>
          <p:nvPr/>
        </p:nvSpPr>
        <p:spPr>
          <a:xfrm>
            <a:off x="1523720" y="3914171"/>
            <a:ext cx="2326621" cy="242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&lt;</a:t>
            </a:r>
            <a:r>
              <a:rPr lang="id-ID" dirty="0" smtClean="0"/>
              <a:t> 12 bulan</a:t>
            </a:r>
            <a:endParaRPr lang="id-ID" dirty="0"/>
          </a:p>
        </p:txBody>
      </p:sp>
      <p:sp>
        <p:nvSpPr>
          <p:cNvPr id="12" name="Rounded Rectangle 11"/>
          <p:cNvSpPr/>
          <p:nvPr/>
        </p:nvSpPr>
        <p:spPr>
          <a:xfrm>
            <a:off x="433274" y="4588808"/>
            <a:ext cx="8127999" cy="351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42971" y="4487116"/>
            <a:ext cx="0" cy="4691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54421" y="4487116"/>
            <a:ext cx="0" cy="46910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31220" y="457133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12 bulan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0370" y="458052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12 bulan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1820" y="4571331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12 bulan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08948" y="2085439"/>
            <a:ext cx="2390902" cy="3254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08948" y="3509244"/>
            <a:ext cx="2390902" cy="32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785361" y="2490594"/>
            <a:ext cx="2936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Pelaksanaan pekerjaan untuk masa lebih dari 1 Tahun Anggaran atas beban anggaran</a:t>
            </a:r>
            <a:endParaRPr lang="id-ID" sz="1600" dirty="0"/>
          </a:p>
        </p:txBody>
      </p:sp>
      <p:cxnSp>
        <p:nvCxnSpPr>
          <p:cNvPr id="27" name="Straight Connector 26"/>
          <p:cNvCxnSpPr>
            <a:stCxn id="5" idx="3"/>
          </p:cNvCxnSpPr>
          <p:nvPr/>
        </p:nvCxnSpPr>
        <p:spPr>
          <a:xfrm flipV="1">
            <a:off x="3738283" y="2796988"/>
            <a:ext cx="5047078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85361" y="3834696"/>
            <a:ext cx="2936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Pekerjaan yang penyelesaiannya lebih dari 12 bulan atau lebih dari 1 tahun anggaran</a:t>
            </a:r>
          </a:p>
          <a:p>
            <a:r>
              <a:rPr lang="id-ID" dirty="0" smtClean="0"/>
              <a:t>Pekerjaan yang memberikan manfaat lebih apabila dikontrakkan untuk jangka waktu lebih dari 1 Tahun Anggaran dan paling lama 3 Tahun Anggaran</a:t>
            </a:r>
            <a:endParaRPr lang="id-ID" dirty="0"/>
          </a:p>
        </p:txBody>
      </p:sp>
      <p:cxnSp>
        <p:nvCxnSpPr>
          <p:cNvPr id="31" name="Straight Connector 30"/>
          <p:cNvCxnSpPr>
            <a:stCxn id="11" idx="3"/>
          </p:cNvCxnSpPr>
          <p:nvPr/>
        </p:nvCxnSpPr>
        <p:spPr>
          <a:xfrm flipV="1">
            <a:off x="3850341" y="4035194"/>
            <a:ext cx="4935020" cy="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</p:cNvCxnSpPr>
          <p:nvPr/>
        </p:nvCxnSpPr>
        <p:spPr>
          <a:xfrm>
            <a:off x="8561273" y="4764736"/>
            <a:ext cx="224088" cy="34701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6594"/>
          </a:xfrm>
        </p:spPr>
        <p:txBody>
          <a:bodyPr/>
          <a:lstStyle/>
          <a:p>
            <a:r>
              <a:rPr lang="id-ID" b="1" dirty="0" smtClean="0"/>
              <a:t>Pengadaan langsung jasa konsultansi</a:t>
            </a:r>
            <a:endParaRPr lang="id-ID" b="1" dirty="0"/>
          </a:p>
        </p:txBody>
      </p:sp>
      <p:pic>
        <p:nvPicPr>
          <p:cNvPr id="11266" name="Picture 2" descr="Image result for consulting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381249"/>
            <a:ext cx="37528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46506" y="2024565"/>
            <a:ext cx="2503403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97563" y="2024565"/>
            <a:ext cx="2368214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65700" y="2443665"/>
            <a:ext cx="3000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Pengadaan Langsung dilaksanakan untuk paket Pengadaan Jasa Konsultansi yang bernilai paling tinggi Rp50.000.000</a:t>
            </a:r>
            <a:endParaRPr lang="id-ID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223250" y="2443665"/>
            <a:ext cx="3206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Pengadaan Langsung dilaksanakan untuk paket Pengadaan Jasa Konsultansi yang bernilai sampai dengan paling banyak Rp100.000.000</a:t>
            </a:r>
            <a:endParaRPr lang="id-ID" sz="2000" dirty="0"/>
          </a:p>
        </p:txBody>
      </p:sp>
      <p:sp>
        <p:nvSpPr>
          <p:cNvPr id="7" name="Rectangle 6"/>
          <p:cNvSpPr/>
          <p:nvPr/>
        </p:nvSpPr>
        <p:spPr>
          <a:xfrm>
            <a:off x="5689430" y="5476874"/>
            <a:ext cx="1733550" cy="885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9005298" y="4743450"/>
            <a:ext cx="1733550" cy="1619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5462501" y="6362700"/>
            <a:ext cx="21874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78369" y="6362699"/>
            <a:ext cx="21874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43642" y="5088492"/>
            <a:ext cx="162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 smtClean="0"/>
              <a:t>MAKS 50 JUTA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9001802" y="4352729"/>
            <a:ext cx="174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 smtClean="0"/>
              <a:t>MAKS 100 JUTA</a:t>
            </a:r>
            <a:endParaRPr lang="id-ID" dirty="0"/>
          </a:p>
        </p:txBody>
      </p:sp>
      <p:sp>
        <p:nvSpPr>
          <p:cNvPr id="14" name="Chevron 13"/>
          <p:cNvSpPr/>
          <p:nvPr/>
        </p:nvSpPr>
        <p:spPr>
          <a:xfrm>
            <a:off x="7649909" y="5273158"/>
            <a:ext cx="389191" cy="646628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7906079" y="5273158"/>
            <a:ext cx="389191" cy="646628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163162" y="5273158"/>
            <a:ext cx="389191" cy="646628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419332" y="5273158"/>
            <a:ext cx="389191" cy="646628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16200000">
            <a:off x="9714074" y="5102630"/>
            <a:ext cx="315996" cy="44068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16200000">
            <a:off x="9714074" y="4904342"/>
            <a:ext cx="315996" cy="44068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6200000">
            <a:off x="9714074" y="4710905"/>
            <a:ext cx="315996" cy="440684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377" y="6183868"/>
            <a:ext cx="16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accent2">
                    <a:lumMod val="50000"/>
                  </a:schemeClr>
                </a:solidFill>
              </a:rPr>
              <a:t>BATAS NILAI</a:t>
            </a:r>
            <a:endParaRPr lang="id-ID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29643" y="6362699"/>
            <a:ext cx="275771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89430" y="5476874"/>
            <a:ext cx="1733550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001802" y="4743450"/>
            <a:ext cx="1737046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31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7894"/>
          </a:xfrm>
        </p:spPr>
        <p:txBody>
          <a:bodyPr/>
          <a:lstStyle/>
          <a:p>
            <a:r>
              <a:rPr lang="id-ID" b="1" dirty="0" smtClean="0"/>
              <a:t>PEMESANAN E-PURCHASING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1282700" y="2024565"/>
            <a:ext cx="2344030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7463" y="2007878"/>
            <a:ext cx="2351629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7883" y="2525310"/>
            <a:ext cx="283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Dilakukan oleh PPK/Pejabat Pengadaan/Petugas yang ditunjuk tanpa batas nilai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7602482" y="2525310"/>
            <a:ext cx="2830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Pembagian kewenangan melakukan E-Purchasing berdasarkan nilai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1929776" y="4533900"/>
            <a:ext cx="1206500" cy="195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13876" y="6497637"/>
            <a:ext cx="1638300" cy="0"/>
          </a:xfrm>
          <a:prstGeom prst="line">
            <a:avLst/>
          </a:prstGeom>
          <a:ln w="571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23771" y="5772150"/>
            <a:ext cx="1206500" cy="717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6507871" y="6497637"/>
            <a:ext cx="1638300" cy="0"/>
          </a:xfrm>
          <a:prstGeom prst="line">
            <a:avLst/>
          </a:prstGeom>
          <a:ln w="571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648418" y="4533900"/>
            <a:ext cx="1206500" cy="195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8648418" y="5778500"/>
            <a:ext cx="1206500" cy="71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cap="sq">
            <a:solidFill>
              <a:schemeClr val="accent2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6260220" y="4825468"/>
            <a:ext cx="213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PEJABAT PENGADAAN</a:t>
            </a:r>
          </a:p>
          <a:p>
            <a:pPr algn="ctr"/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MAKS 200 JUTA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4867" y="3930836"/>
            <a:ext cx="2133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PPK</a:t>
            </a:r>
          </a:p>
          <a:p>
            <a:pPr algn="ctr"/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TIDAK DIBATASI</a:t>
            </a:r>
          </a:p>
          <a:p>
            <a:pPr algn="ctr"/>
            <a:r>
              <a:rPr lang="id-ID" sz="12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∞</a:t>
            </a:r>
            <a:endParaRPr lang="id-ID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667750" y="5083175"/>
            <a:ext cx="1343025" cy="6350"/>
          </a:xfrm>
          <a:prstGeom prst="line">
            <a:avLst/>
          </a:prstGeom>
          <a:ln w="57150" cap="sq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061292" y="4858692"/>
            <a:ext cx="22946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700" b="1" dirty="0" smtClean="0"/>
              <a:t>PERSETUJUAN PA</a:t>
            </a:r>
          </a:p>
          <a:p>
            <a:r>
              <a:rPr lang="id-ID" sz="1700" b="1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≥ 100 MILIAR</a:t>
            </a:r>
            <a:endParaRPr lang="id-ID" sz="1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435693" y="6489700"/>
            <a:ext cx="1638300" cy="0"/>
          </a:xfrm>
          <a:prstGeom prst="line">
            <a:avLst/>
          </a:prstGeom>
          <a:ln w="5715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261600" y="5984875"/>
            <a:ext cx="1584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20068" y="5846375"/>
            <a:ext cx="16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</a:rPr>
              <a:t>BATAS NILAI</a:t>
            </a: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723771" y="5784850"/>
            <a:ext cx="12065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648417" y="4546600"/>
            <a:ext cx="12065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hevron 37"/>
          <p:cNvSpPr/>
          <p:nvPr/>
        </p:nvSpPr>
        <p:spPr>
          <a:xfrm>
            <a:off x="4241177" y="4902876"/>
            <a:ext cx="627926" cy="913192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4630566" y="4902876"/>
            <a:ext cx="627926" cy="91319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5022119" y="4902876"/>
            <a:ext cx="627926" cy="913192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5412294" y="4902876"/>
            <a:ext cx="627926" cy="913192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88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2944"/>
          </a:xfrm>
        </p:spPr>
        <p:txBody>
          <a:bodyPr/>
          <a:lstStyle/>
          <a:p>
            <a:r>
              <a:rPr lang="id-ID" b="1" dirty="0" smtClean="0"/>
              <a:t>PERUBAHAN KONTRAK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492" y="2749030"/>
            <a:ext cx="5044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/>
              <a:t>Dalam hal terdapat perbedaan antara kondisi lapangan pada saat pelaksanaan dengan gambar dan/atau spesifikasi teknis/KAK yang ditentukan dalam Dokumen Kontrak, PPK bersama Penyedia dapat melakukan perubahan kontrak, berlaku untuk pekerjaan dengan kontrak.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6250248" y="2443665"/>
            <a:ext cx="2323132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2820" y="2443665"/>
            <a:ext cx="2417988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</a:t>
            </a:r>
            <a:r>
              <a:rPr lang="id-ID" sz="2000" dirty="0" smtClean="0"/>
              <a:t>8</a:t>
            </a:r>
            <a:endParaRPr lang="id-ID" sz="2000" dirty="0"/>
          </a:p>
        </p:txBody>
      </p:sp>
      <p:sp>
        <p:nvSpPr>
          <p:cNvPr id="7" name="Rectangle 6"/>
          <p:cNvSpPr/>
          <p:nvPr/>
        </p:nvSpPr>
        <p:spPr>
          <a:xfrm>
            <a:off x="6874398" y="3453315"/>
            <a:ext cx="1210555" cy="4191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LUMSUM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6518536" y="4007713"/>
            <a:ext cx="1922278" cy="4191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HARGA SATUAN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6250248" y="4571272"/>
            <a:ext cx="2458853" cy="6676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GABUNGAN LUMSUM DAN HARGA SATUAN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8953500" y="3662865"/>
            <a:ext cx="2887888" cy="419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</a:rPr>
              <a:t>SEMUA JENIS KONTRAK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13316" name="Picture 4" descr="Image result for cro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36" y="3404463"/>
            <a:ext cx="1922278" cy="5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18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0972"/>
          </a:xfrm>
        </p:spPr>
        <p:txBody>
          <a:bodyPr/>
          <a:lstStyle/>
          <a:p>
            <a:r>
              <a:rPr lang="id-ID" b="1" dirty="0" smtClean="0"/>
              <a:t>Penyesuaian harga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2002451" y="2112744"/>
            <a:ext cx="2347997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1300" y="2112744"/>
            <a:ext cx="2347662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6788" y="2864223"/>
            <a:ext cx="2178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Diberlakukan pada Kontrak Tahun Jamak yang Masa Pelaksanaannya</a:t>
            </a:r>
            <a:endParaRPr lang="id-ID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78576" y="3221460"/>
            <a:ext cx="319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dirty="0" smtClean="0">
                <a:solidFill>
                  <a:schemeClr val="accent1">
                    <a:lumMod val="75000"/>
                  </a:schemeClr>
                </a:solidFill>
              </a:rPr>
              <a:t>LEBIH DARI 12 BULAN</a:t>
            </a:r>
            <a:endParaRPr lang="id-ID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2891" y="3233553"/>
            <a:ext cx="3195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dirty="0" smtClean="0">
                <a:solidFill>
                  <a:schemeClr val="accent1">
                    <a:lumMod val="75000"/>
                  </a:schemeClr>
                </a:solidFill>
              </a:rPr>
              <a:t>LEBIH DARI 18 BULAN</a:t>
            </a:r>
            <a:endParaRPr lang="id-ID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6787" y="5043981"/>
            <a:ext cx="217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Pemberlakuan Penyesuaian Harga</a:t>
            </a:r>
            <a:endParaRPr lang="id-ID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8576" y="5136313"/>
            <a:ext cx="299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dirty="0" smtClean="0">
                <a:solidFill>
                  <a:schemeClr val="accent1">
                    <a:lumMod val="75000"/>
                  </a:schemeClr>
                </a:solidFill>
              </a:rPr>
              <a:t>MULAI BULAN KE-13</a:t>
            </a:r>
            <a:endParaRPr lang="id-ID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2596" y="5136313"/>
            <a:ext cx="299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dirty="0" smtClean="0">
                <a:solidFill>
                  <a:schemeClr val="accent1">
                    <a:lumMod val="75000"/>
                  </a:schemeClr>
                </a:solidFill>
              </a:rPr>
              <a:t>MULAI BULAN KE-13</a:t>
            </a:r>
            <a:endParaRPr lang="id-ID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7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1994"/>
          </a:xfrm>
        </p:spPr>
        <p:txBody>
          <a:bodyPr/>
          <a:lstStyle/>
          <a:p>
            <a:r>
              <a:rPr lang="id-ID" b="1" dirty="0" smtClean="0"/>
              <a:t>UKPBJ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1790700" y="2112744"/>
            <a:ext cx="2379747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2112744"/>
            <a:ext cx="2436562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86579" y="2692793"/>
            <a:ext cx="398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bg2">
                    <a:lumMod val="25000"/>
                  </a:schemeClr>
                </a:solidFill>
              </a:rPr>
              <a:t>ULP memiliki tugas melaksanakan Pemilihan Penyedia Barang/Jasa </a:t>
            </a:r>
            <a:endParaRPr lang="id-ID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6579" y="3697119"/>
            <a:ext cx="3980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bg2">
                    <a:lumMod val="25000"/>
                  </a:schemeClr>
                </a:solidFill>
              </a:rPr>
              <a:t>LPSE memiliki tugas untuk memfasilitasi ULP/Pejabat Pengadaan dalam melaksanakan Pengadaan Barang/Jasa secara elektronik</a:t>
            </a:r>
            <a:endParaRPr lang="id-ID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050" y="2622943"/>
            <a:ext cx="58588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d-ID" sz="2000" dirty="0" smtClean="0"/>
              <a:t>UKPBJ MEMILIKI FUNGSI: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id-ID" sz="2000" dirty="0" smtClean="0"/>
              <a:t>Pengelolaan Pengadaan Barang/Jasa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id-ID" sz="2000" dirty="0" smtClean="0"/>
              <a:t>Pengelolaan fungsi layanan pengadaan secara elektronik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id-ID" sz="2000" dirty="0" smtClean="0"/>
              <a:t>Pembinaan SDM dan Kelembagaan</a:t>
            </a:r>
            <a:r>
              <a:rPr lang="id-ID" sz="2000" dirty="0"/>
              <a:t> </a:t>
            </a:r>
            <a:r>
              <a:rPr lang="id-ID" sz="2000" dirty="0" smtClean="0"/>
              <a:t>Pengadaan Barang/Jasa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id-ID" sz="2000" dirty="0" smtClean="0"/>
              <a:t>Pelaksanaan Pendampingan, Konsultasi, dan/atau Bimbingan Teknis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id-ID" sz="2000" dirty="0" smtClean="0"/>
              <a:t>Pelaksanaan tugas lain yang diberikan oleh Menteri/Kepala Lembaga/Kepala Daerah yang berkaitan dengan tugas dan fungsinya</a:t>
            </a:r>
            <a:endParaRPr lang="id-ID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d-ID" sz="2000" dirty="0" smtClean="0"/>
              <a:t>Tugas pengelolaan fungsi layanan pengadaan secara elektronik dapat dilaksanakan oleh unit kerja terpisah.</a:t>
            </a:r>
          </a:p>
        </p:txBody>
      </p:sp>
    </p:spTree>
    <p:extLst>
      <p:ext uri="{BB962C8B-B14F-4D97-AF65-F5344CB8AC3E}">
        <p14:creationId xmlns:p14="http://schemas.microsoft.com/office/powerpoint/2010/main" val="164244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7653B7-ED6C-40B9-863A-622F0CC4AF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9318"/>
          </a:xfrm>
        </p:spPr>
        <p:txBody>
          <a:bodyPr/>
          <a:lstStyle/>
          <a:p>
            <a:r>
              <a:rPr lang="id-ID" b="1" dirty="0" smtClean="0"/>
              <a:t>Pelayanan hukum bagi pelaku pengadaan</a:t>
            </a:r>
            <a:endParaRPr lang="id-ID" b="1" dirty="0"/>
          </a:p>
        </p:txBody>
      </p:sp>
      <p:pic>
        <p:nvPicPr>
          <p:cNvPr id="15362" name="Picture 2" descr="Image result for law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8" y="2804737"/>
            <a:ext cx="5897326" cy="29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89850" y="2274107"/>
            <a:ext cx="2477986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9850" y="4650070"/>
            <a:ext cx="247798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56294" y="2796987"/>
            <a:ext cx="4954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solidFill>
                  <a:schemeClr val="bg2">
                    <a:lumMod val="25000"/>
                  </a:schemeClr>
                </a:solidFill>
              </a:rPr>
              <a:t>Khusus untuk tindak pidana dan pelanggaran persaingan usaha pelayanan hukum hanya diberikan hingga tahap penyidikan.</a:t>
            </a:r>
            <a:endParaRPr lang="id-ID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6294" y="5163500"/>
            <a:ext cx="4954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Pelayanan hukum kepada Pelaku Pengadaan dalam menghadapi permasalahan hukum terkait pengadaan diberikan sejak proses penyelidikan hingga tahap putusan pengadilan.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170074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9294"/>
          </a:xfrm>
        </p:spPr>
        <p:txBody>
          <a:bodyPr/>
          <a:lstStyle/>
          <a:p>
            <a:r>
              <a:rPr lang="id-ID" b="1" dirty="0" smtClean="0"/>
              <a:t>Pencantuman dalam daftar hitam</a:t>
            </a:r>
            <a:endParaRPr lang="id-ID" b="1" dirty="0"/>
          </a:p>
        </p:txBody>
      </p:sp>
      <p:pic>
        <p:nvPicPr>
          <p:cNvPr id="18434" name="Picture 2" descr="Image result for blacklis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3" y="2542521"/>
            <a:ext cx="6000750" cy="3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69200" y="1889373"/>
            <a:ext cx="2598636" cy="419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PERPRES 54/2010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02550" y="3757336"/>
            <a:ext cx="246528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PERPRES 16/2018</a:t>
            </a:r>
            <a:endParaRPr lang="id-ID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56294" y="2304303"/>
            <a:ext cx="4954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solidFill>
                  <a:schemeClr val="bg2">
                    <a:lumMod val="25000"/>
                  </a:schemeClr>
                </a:solidFill>
              </a:rPr>
              <a:t>K/L/D/I menyerahkan Daftar Hitam kepada LKPP untuk dimasukkan dalam Daftar Hitam Nasional. Pengenaan Sanksi Daftar Hitam selama 2 tahun.</a:t>
            </a:r>
            <a:endParaRPr lang="id-ID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6294" y="4270766"/>
            <a:ext cx="548490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d-ID" sz="2000" dirty="0" smtClean="0"/>
              <a:t>PA/KPA menyampaikan identitas peserta pemilihan/penyedia yang dikenakan sanksi daftar hitam kepada unit kerja yang melaksanakan fungsi layanan pengadaan secara elektronik, untuk ditayangkan dalam Daftar Hitam Nasional.</a:t>
            </a:r>
          </a:p>
          <a:p>
            <a:pPr algn="just"/>
            <a:r>
              <a:rPr lang="id-ID" sz="2000" dirty="0" smtClean="0"/>
              <a:t>Tingkatan pengenaan sanksi daftar hitam: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000" dirty="0" smtClean="0"/>
              <a:t>1 Tahun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2000" dirty="0" smtClean="0"/>
              <a:t>2 Tahun</a:t>
            </a:r>
          </a:p>
        </p:txBody>
      </p:sp>
    </p:spTree>
    <p:extLst>
      <p:ext uri="{BB962C8B-B14F-4D97-AF65-F5344CB8AC3E}">
        <p14:creationId xmlns:p14="http://schemas.microsoft.com/office/powerpoint/2010/main" val="2888607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2944"/>
          </a:xfrm>
        </p:spPr>
        <p:txBody>
          <a:bodyPr/>
          <a:lstStyle/>
          <a:p>
            <a:r>
              <a:rPr lang="id-ID" b="1" dirty="0" smtClean="0"/>
              <a:t>penutup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id-ID" sz="2200" b="1" dirty="0" smtClean="0"/>
              <a:t>PEMBERLAKUAN PERPRES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d-ID" sz="2200" dirty="0" smtClean="0"/>
              <a:t>Peraturan Presiden ini mulai berlaku pada tanggal diundangkan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id-ID" sz="22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id-ID" sz="2200" b="1" dirty="0" smtClean="0"/>
              <a:t>TRANSISI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d-ID" sz="2200" dirty="0" smtClean="0"/>
              <a:t>Pengadaan Barang/Jasa yang persiapan dan pelaksanaan dilakukan sampai dengan tanggal 30 Juni 2018 dapat dilakukan berdasarkan Peraturan Presiden Nomor 54 Tahun 2010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d-ID" sz="2200" dirty="0" smtClean="0"/>
              <a:t>Kontrak yang ditandatangani berdasarkan Peraturan Presiden Nomor 54 Tahun 2010 tetap berlaku sampai dengan berakhirnya kontrak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026285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7650" y="2228851"/>
            <a:ext cx="9620250" cy="2222500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id-ID" sz="4062" b="1" spc="46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Arial" charset="0"/>
                <a:cs typeface="+mn-cs"/>
              </a:rPr>
              <a:t>Sekian</a:t>
            </a:r>
            <a:r>
              <a:rPr lang="id-ID" sz="4062" b="1" spc="46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Arial" charset="0"/>
                <a:cs typeface="+mn-cs"/>
              </a:rPr>
              <a:t> dan </a:t>
            </a:r>
            <a:r>
              <a:rPr lang="id-ID" sz="4062" b="1" spc="46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Arial" charset="0"/>
                <a:cs typeface="+mn-cs"/>
              </a:rPr>
              <a:t>Terima</a:t>
            </a:r>
            <a:r>
              <a:rPr lang="id-ID" sz="4062" b="1" spc="46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Arial" charset="0"/>
                <a:cs typeface="+mn-cs"/>
              </a:rPr>
              <a:t> </a:t>
            </a:r>
            <a:r>
              <a:rPr lang="id-ID" sz="4062" b="1" spc="46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Arial" charset="0"/>
                <a:cs typeface="+mn-cs"/>
              </a:rPr>
              <a:t>Kasih</a:t>
            </a:r>
          </a:p>
        </p:txBody>
      </p:sp>
    </p:spTree>
    <p:extLst>
      <p:ext uri="{BB962C8B-B14F-4D97-AF65-F5344CB8AC3E}">
        <p14:creationId xmlns:p14="http://schemas.microsoft.com/office/powerpoint/2010/main" val="33132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9FCB5D-6084-4F18-B94C-31C8CBBA4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49392"/>
          </a:xfrm>
        </p:spPr>
        <p:txBody>
          <a:bodyPr/>
          <a:lstStyle/>
          <a:p>
            <a:r>
              <a:rPr lang="id-ID" dirty="0" smtClean="0"/>
              <a:t>TUJUAN PENGADAAN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426001" y="3213847"/>
            <a:ext cx="2963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/>
              <a:t>Menghasilkan barang/jasa yang tepat dari setiap uang yang dibelanjakan, diukur dari aspek kualitas, </a:t>
            </a:r>
            <a:r>
              <a:rPr lang="id-ID" sz="1600" dirty="0" smtClean="0"/>
              <a:t>jumlah, waktu, biaya, lokasi, dan penyedia</a:t>
            </a:r>
            <a:endParaRPr lang="id-ID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63" y="2309039"/>
            <a:ext cx="1653990" cy="551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6" y="1955564"/>
            <a:ext cx="1258283" cy="1258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9399" y="3207497"/>
            <a:ext cx="266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 smtClean="0"/>
              <a:t>Meningkatkan penggunaan produk dalam negeri</a:t>
            </a:r>
            <a:endParaRPr lang="id-ID" sz="1600" dirty="0"/>
          </a:p>
        </p:txBody>
      </p:sp>
      <p:pic>
        <p:nvPicPr>
          <p:cNvPr id="1028" name="Picture 4" descr="Image result for small busine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48" y="1867706"/>
            <a:ext cx="1433995" cy="143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21287" y="3227156"/>
            <a:ext cx="266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 smtClean="0"/>
              <a:t>Meningkatkan peran serta usaha mikro, usaha kecil, dan usaha menengah</a:t>
            </a:r>
            <a:endParaRPr lang="id-ID" sz="1600" dirty="0"/>
          </a:p>
        </p:txBody>
      </p:sp>
      <p:pic>
        <p:nvPicPr>
          <p:cNvPr id="1030" name="Picture 6" descr="Image result for large busine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980" y="2053542"/>
            <a:ext cx="1466224" cy="10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69007" y="3227156"/>
            <a:ext cx="266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 smtClean="0"/>
              <a:t>Meningkatkan peran pelaku usaha nasional</a:t>
            </a:r>
            <a:endParaRPr lang="id-ID" sz="1600" dirty="0"/>
          </a:p>
        </p:txBody>
      </p:sp>
      <p:pic>
        <p:nvPicPr>
          <p:cNvPr id="1032" name="Picture 8" descr="Image result for utilization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1" y="4427680"/>
            <a:ext cx="1457683" cy="14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5656" y="5882350"/>
            <a:ext cx="266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 smtClean="0"/>
              <a:t>Mendukung pelaksanaan penelitian dan pemanfaatan barang/jasa hasil penelitian</a:t>
            </a:r>
            <a:endParaRPr lang="id-ID" sz="1600" dirty="0"/>
          </a:p>
        </p:txBody>
      </p:sp>
      <p:pic>
        <p:nvPicPr>
          <p:cNvPr id="1034" name="Picture 10" descr="Image result for creative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68" y="4448800"/>
            <a:ext cx="1247767" cy="12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09398" y="5949382"/>
            <a:ext cx="266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dirty="0" smtClean="0"/>
              <a:t>Meningkatkan keikutsertaan industri kreatif</a:t>
            </a:r>
            <a:endParaRPr lang="id-ID" sz="1600" dirty="0"/>
          </a:p>
        </p:txBody>
      </p:sp>
      <p:pic>
        <p:nvPicPr>
          <p:cNvPr id="1036" name="Picture 12" descr="Image result for economics icon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89" y="4617953"/>
            <a:ext cx="1118712" cy="111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21286" y="5949382"/>
            <a:ext cx="266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Mendorong pemerataan ekonomi</a:t>
            </a:r>
            <a:endParaRPr lang="id-ID" sz="1600" dirty="0"/>
          </a:p>
        </p:txBody>
      </p:sp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987" y="4560357"/>
            <a:ext cx="1136210" cy="113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869007" y="5949382"/>
            <a:ext cx="266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/>
              <a:t>Mendorong pengadaan berkelanjutan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30873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3894"/>
          </a:xfrm>
        </p:spPr>
        <p:txBody>
          <a:bodyPr/>
          <a:lstStyle/>
          <a:p>
            <a:r>
              <a:rPr lang="id-ID" b="1" dirty="0" smtClean="0"/>
              <a:t>Perencanaan pengadaan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24050"/>
            <a:ext cx="7089607" cy="4813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2000" b="1" u="sng" dirty="0" smtClean="0"/>
              <a:t>Sumber Daya APBN</a:t>
            </a:r>
          </a:p>
          <a:p>
            <a:pPr marL="0" indent="0" algn="just">
              <a:buNone/>
            </a:pPr>
            <a:r>
              <a:rPr lang="id-ID" sz="2000" dirty="0" smtClean="0"/>
              <a:t>Perencanaan pengadaan dilakukan bersamaan dengan proses penyusunan Renja K/L setelah penetapan Pagu Indikatif.</a:t>
            </a:r>
          </a:p>
          <a:p>
            <a:pPr marL="0" indent="0" algn="just">
              <a:buNone/>
            </a:pPr>
            <a:r>
              <a:rPr lang="id-ID" sz="2000" b="1" u="sng" dirty="0" smtClean="0"/>
              <a:t>Sumber Daya APBD</a:t>
            </a:r>
          </a:p>
          <a:p>
            <a:pPr marL="0" indent="0" algn="just">
              <a:buNone/>
            </a:pPr>
            <a:r>
              <a:rPr lang="id-ID" sz="2000" dirty="0" smtClean="0"/>
              <a:t>Perencanaan pengadaan dilakukan bersamaan dengan proses penyusunan RKA Perangkat Daerah setelah nota kesepakatan KUA-PPAS.</a:t>
            </a:r>
          </a:p>
          <a:p>
            <a:pPr marL="0" indent="0" algn="just">
              <a:buNone/>
            </a:pPr>
            <a:r>
              <a:rPr lang="id-ID" sz="2000" dirty="0" smtClean="0"/>
              <a:t>Perencanaan pengadaan melalui penyedia meliputi: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id-ID" sz="2000" dirty="0" smtClean="0"/>
              <a:t>Penyusunan spesifikasi teknis/KAK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id-ID" sz="2000" dirty="0" smtClean="0"/>
              <a:t>Penyusunan perikiraan biaya/RAB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id-ID" sz="2000" dirty="0"/>
              <a:t>Pemaketan Pengadaan </a:t>
            </a:r>
            <a:r>
              <a:rPr lang="id-ID" sz="2000" dirty="0" smtClean="0"/>
              <a:t>Barang/Jasa</a:t>
            </a:r>
            <a:endParaRPr lang="id-ID" sz="2000" dirty="0"/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id-ID" sz="2000" dirty="0" smtClean="0"/>
              <a:t>Konsolidasi Pengadaan Barang/Jasa</a:t>
            </a:r>
          </a:p>
          <a:p>
            <a:pPr marL="360000" indent="-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id-ID" sz="2000" dirty="0" smtClean="0"/>
              <a:t>Penyusunan Biaya Pendukung</a:t>
            </a:r>
            <a:endParaRPr lang="id-ID" sz="2000" dirty="0"/>
          </a:p>
        </p:txBody>
      </p:sp>
      <p:pic>
        <p:nvPicPr>
          <p:cNvPr id="3074" name="Picture 2" descr="http://www.amcnposolutions.com/wp-content/uploads/2014/05/Strategic-Planning-with-Graphs-1200p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99" y="2233742"/>
            <a:ext cx="4203775" cy="36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9294"/>
          </a:xfrm>
        </p:spPr>
        <p:txBody>
          <a:bodyPr/>
          <a:lstStyle/>
          <a:p>
            <a:r>
              <a:rPr lang="id-ID" b="1" dirty="0" smtClean="0"/>
              <a:t>Agen pengadaan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467446"/>
            <a:ext cx="5550665" cy="39651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2200" dirty="0" smtClean="0"/>
              <a:t>UKPBJ atau Pelaku Usaha yang melaksanakan sebagian atau seluruh pekerjaan Pengadaan Barang/Jasa yang dipercayakan oleh Kementerian/Lembaga/Perangkat Daerah sebagai pihak pemberi pekerjaan.</a:t>
            </a:r>
          </a:p>
          <a:p>
            <a:pPr marL="0" indent="0" algn="just">
              <a:buNone/>
            </a:pPr>
            <a:r>
              <a:rPr lang="id-ID" sz="2200" dirty="0" smtClean="0"/>
              <a:t>Agen Pengadaan dapat berupa:</a:t>
            </a:r>
          </a:p>
          <a:p>
            <a:pPr>
              <a:buClrTx/>
            </a:pPr>
            <a:r>
              <a:rPr lang="id-ID" sz="2200" dirty="0" smtClean="0"/>
              <a:t>UKPBJ pada</a:t>
            </a:r>
            <a:r>
              <a:rPr lang="en-ID" sz="2200" dirty="0" smtClean="0"/>
              <a:t> </a:t>
            </a:r>
            <a:r>
              <a:rPr lang="id-ID" sz="2200" dirty="0" smtClean="0"/>
              <a:t>Kementerian/Lembaga/Pemerintah Daerah lain; atau</a:t>
            </a:r>
          </a:p>
          <a:p>
            <a:pPr algn="just">
              <a:buClrTx/>
            </a:pPr>
            <a:r>
              <a:rPr lang="id-ID" sz="2200" dirty="0" smtClean="0"/>
              <a:t>Pelaku Usaha (Badan Usaha dan Perorangan)</a:t>
            </a:r>
            <a:endParaRPr lang="id-ID" sz="2200" dirty="0"/>
          </a:p>
        </p:txBody>
      </p:sp>
      <p:pic>
        <p:nvPicPr>
          <p:cNvPr id="1026" name="Picture 2" descr="Image result for procurement agen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58" y="2645247"/>
            <a:ext cx="5478949" cy="27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6899"/>
          </a:xfrm>
        </p:spPr>
        <p:txBody>
          <a:bodyPr/>
          <a:lstStyle/>
          <a:p>
            <a:r>
              <a:rPr lang="id-ID" b="1" dirty="0" smtClean="0"/>
              <a:t>Konsolidasi pengadaan</a:t>
            </a:r>
            <a:endParaRPr lang="id-ID" b="1" dirty="0"/>
          </a:p>
        </p:txBody>
      </p:sp>
      <p:sp>
        <p:nvSpPr>
          <p:cNvPr id="5" name="Oval 4"/>
          <p:cNvSpPr/>
          <p:nvPr/>
        </p:nvSpPr>
        <p:spPr>
          <a:xfrm>
            <a:off x="10784540" y="2393576"/>
            <a:ext cx="363071" cy="363071"/>
          </a:xfrm>
          <a:prstGeom prst="ellipse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10784540" y="3071196"/>
            <a:ext cx="363071" cy="363071"/>
          </a:xfrm>
          <a:prstGeom prst="ellipse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581192" y="2455678"/>
            <a:ext cx="5755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Strategi pengadaan Barang/Jasa yang menggabungkan beberapa paket pengadaan Barang/Jasa sejenis.</a:t>
            </a:r>
            <a:endParaRPr lang="id-ID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1192" y="3750272"/>
            <a:ext cx="3828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DILAKSANAKAN OLEH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200" dirty="0" smtClean="0"/>
              <a:t>PA/KPA/PPK/UKPBJ</a:t>
            </a:r>
            <a:endParaRPr lang="id-ID" sz="2200" dirty="0"/>
          </a:p>
        </p:txBody>
      </p:sp>
      <p:sp>
        <p:nvSpPr>
          <p:cNvPr id="9" name="Oval 8"/>
          <p:cNvSpPr/>
          <p:nvPr/>
        </p:nvSpPr>
        <p:spPr>
          <a:xfrm>
            <a:off x="10784539" y="3748816"/>
            <a:ext cx="363071" cy="363071"/>
          </a:xfrm>
          <a:prstGeom prst="ellipse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8695015" y="2421222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dirty="0" smtClean="0"/>
              <a:t>PERENCANAAN</a:t>
            </a:r>
            <a:endParaRPr lang="id-ID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78133" y="3098842"/>
            <a:ext cx="3048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dirty="0" smtClean="0"/>
              <a:t>PERSIAPAN PENGADAAN</a:t>
            </a:r>
            <a:endParaRPr lang="id-ID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367" y="3776462"/>
            <a:ext cx="4020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dirty="0" smtClean="0"/>
              <a:t>PERSIAPAN PEMILIHAN PENYEDIA</a:t>
            </a:r>
            <a:endParaRPr lang="id-ID" sz="2000" dirty="0"/>
          </a:p>
        </p:txBody>
      </p:sp>
      <p:sp>
        <p:nvSpPr>
          <p:cNvPr id="13" name="Oval 12"/>
          <p:cNvSpPr/>
          <p:nvPr/>
        </p:nvSpPr>
        <p:spPr>
          <a:xfrm>
            <a:off x="10784539" y="4398788"/>
            <a:ext cx="363071" cy="363071"/>
          </a:xfrm>
          <a:prstGeom prst="ellipse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9341344" y="4426434"/>
            <a:ext cx="138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dirty="0" smtClean="0"/>
              <a:t>KONTRAK</a:t>
            </a:r>
            <a:endParaRPr lang="id-ID" sz="2000" dirty="0"/>
          </a:p>
        </p:txBody>
      </p:sp>
      <p:sp>
        <p:nvSpPr>
          <p:cNvPr id="15" name="Oval 14"/>
          <p:cNvSpPr/>
          <p:nvPr/>
        </p:nvSpPr>
        <p:spPr>
          <a:xfrm>
            <a:off x="10784539" y="5048760"/>
            <a:ext cx="363071" cy="363071"/>
          </a:xfrm>
          <a:prstGeom prst="ellipse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7478334" y="5076406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2000" dirty="0" smtClean="0"/>
              <a:t>SERAH TERIMA PEKERJAAN</a:t>
            </a:r>
            <a:endParaRPr lang="id-ID" sz="2000" dirty="0"/>
          </a:p>
        </p:txBody>
      </p:sp>
      <p:cxnSp>
        <p:nvCxnSpPr>
          <p:cNvPr id="18" name="Straight Connector 17"/>
          <p:cNvCxnSpPr>
            <a:stCxn id="5" idx="4"/>
            <a:endCxn id="6" idx="0"/>
          </p:cNvCxnSpPr>
          <p:nvPr/>
        </p:nvCxnSpPr>
        <p:spPr>
          <a:xfrm>
            <a:off x="10966076" y="2756647"/>
            <a:ext cx="0" cy="3145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9" idx="0"/>
          </p:cNvCxnSpPr>
          <p:nvPr/>
        </p:nvCxnSpPr>
        <p:spPr>
          <a:xfrm flipH="1">
            <a:off x="10966075" y="3434267"/>
            <a:ext cx="1" cy="3145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3" idx="0"/>
          </p:cNvCxnSpPr>
          <p:nvPr/>
        </p:nvCxnSpPr>
        <p:spPr>
          <a:xfrm>
            <a:off x="10966075" y="4111887"/>
            <a:ext cx="0" cy="286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4"/>
            <a:endCxn id="15" idx="0"/>
          </p:cNvCxnSpPr>
          <p:nvPr/>
        </p:nvCxnSpPr>
        <p:spPr>
          <a:xfrm>
            <a:off x="10966075" y="4761859"/>
            <a:ext cx="0" cy="286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4"/>
          </p:cNvCxnSpPr>
          <p:nvPr/>
        </p:nvCxnSpPr>
        <p:spPr>
          <a:xfrm>
            <a:off x="10966075" y="5411831"/>
            <a:ext cx="0" cy="4510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7544"/>
          </a:xfrm>
        </p:spPr>
        <p:txBody>
          <a:bodyPr/>
          <a:lstStyle/>
          <a:p>
            <a:r>
              <a:rPr lang="id-ID" b="1" dirty="0" smtClean="0"/>
              <a:t>SWAKELOLA</a:t>
            </a:r>
            <a:endParaRPr lang="id-ID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90" y="1989865"/>
            <a:ext cx="1649503" cy="1649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08" y="2009663"/>
            <a:ext cx="1649503" cy="1649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26" y="1977165"/>
            <a:ext cx="1649503" cy="1649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44" y="2003313"/>
            <a:ext cx="1649503" cy="1649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467" y="4235824"/>
            <a:ext cx="2201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Direncanakan, dilaksanakan, dan diawasi oleh </a:t>
            </a:r>
            <a:r>
              <a:rPr lang="id-ID" sz="2000" b="1" dirty="0" smtClean="0"/>
              <a:t>K/L/PD PENANGGUNG JAWAB ANGGARAN</a:t>
            </a:r>
            <a:endParaRPr lang="id-ID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97000" y="4235823"/>
            <a:ext cx="1976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Direncanakan dan diawasi oleh K/L/PD Penanggung Jawab Anggaran dan dilaksanakan oleh </a:t>
            </a:r>
            <a:r>
              <a:rPr lang="id-ID" b="1" dirty="0" smtClean="0"/>
              <a:t>K/L/PD PELAKSANA SWAKELOLA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4359" y="4235823"/>
            <a:ext cx="2506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Direncanakan dan diawasi oleh K/L/PD Penanggungjawab Anggaran dan dilaksanakan oleh </a:t>
            </a:r>
            <a:r>
              <a:rPr lang="id-ID" b="1" dirty="0" smtClean="0"/>
              <a:t>ORGANISASI KEMASYARAKATAN</a:t>
            </a:r>
            <a:endParaRPr lang="id-ID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99500" y="4019551"/>
            <a:ext cx="2552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Direncanakan oleh K/L/PD Penanggungjawab Anggaran dan/atau berdasarkan usulan KELOMPOK MASYARAKAT dan dilaksanakan serta diawasi oleh </a:t>
            </a:r>
            <a:r>
              <a:rPr lang="id-ID" b="1" dirty="0" smtClean="0"/>
              <a:t>KELOMPOK MASYARAKAT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1340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1689</Words>
  <Application>Microsoft Office PowerPoint</Application>
  <PresentationFormat>Widescreen</PresentationFormat>
  <Paragraphs>350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Gill Sans MT</vt:lpstr>
      <vt:lpstr>Wingdings</vt:lpstr>
      <vt:lpstr>Wingdings 2</vt:lpstr>
      <vt:lpstr>Dividend</vt:lpstr>
      <vt:lpstr>Office Theme</vt:lpstr>
      <vt:lpstr>Peraturan presiden nomor 16 tahun 2018</vt:lpstr>
      <vt:lpstr>Pokok perubahan</vt:lpstr>
      <vt:lpstr>PowerPoint Presentation</vt:lpstr>
      <vt:lpstr>PowerPoint Presentation</vt:lpstr>
      <vt:lpstr>TUJUAN PENGADAAN</vt:lpstr>
      <vt:lpstr>Perencanaan pengadaan</vt:lpstr>
      <vt:lpstr>Agen pengadaan</vt:lpstr>
      <vt:lpstr>Konsolidasi pengadaan</vt:lpstr>
      <vt:lpstr>SWAKELOLA</vt:lpstr>
      <vt:lpstr>E-marketplace</vt:lpstr>
      <vt:lpstr>Layanan penyelesaian sengketa</vt:lpstr>
      <vt:lpstr>Perubahan istilah</vt:lpstr>
      <vt:lpstr>Perubahan istilah</vt:lpstr>
      <vt:lpstr>Perubahan definisi</vt:lpstr>
      <vt:lpstr>Perubahan definisi</vt:lpstr>
      <vt:lpstr>Perubahan definisi</vt:lpstr>
      <vt:lpstr>Tugas pphp/pjphp</vt:lpstr>
      <vt:lpstr>Persyaratan penyedia</vt:lpstr>
      <vt:lpstr>Penyebutan merk</vt:lpstr>
      <vt:lpstr>Harga perkiraan sendiri</vt:lpstr>
      <vt:lpstr>Jaminan penawaran &amp; sanggah banding</vt:lpstr>
      <vt:lpstr>Metode pemilihan penyedia</vt:lpstr>
      <vt:lpstr>JENIS KONTRAK</vt:lpstr>
      <vt:lpstr>Kontrak tahun jamak</vt:lpstr>
      <vt:lpstr>Pengadaan langsung jasa konsultansi</vt:lpstr>
      <vt:lpstr>PEMESANAN E-PURCHASING</vt:lpstr>
      <vt:lpstr>PERUBAHAN KONTRAK</vt:lpstr>
      <vt:lpstr>Penyesuaian harga</vt:lpstr>
      <vt:lpstr>UKPBJ</vt:lpstr>
      <vt:lpstr>Pelayanan hukum bagi pelaku pengadaan</vt:lpstr>
      <vt:lpstr>Pencantuman dalam daftar hitam</vt:lpstr>
      <vt:lpstr>penutup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Peraturan presiden nomor 16 tahun 2018</dc:title>
  <dc:creator>Ardan Nugroho</dc:creator>
  <cp:lastModifiedBy>Lenovo</cp:lastModifiedBy>
  <cp:revision>91</cp:revision>
  <cp:lastPrinted>2018-04-20T00:52:16Z</cp:lastPrinted>
  <dcterms:created xsi:type="dcterms:W3CDTF">2018-04-16T08:12:51Z</dcterms:created>
  <dcterms:modified xsi:type="dcterms:W3CDTF">2018-04-20T00:55:50Z</dcterms:modified>
</cp:coreProperties>
</file>