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3"/>
  </p:notesMasterIdLst>
  <p:sldIdLst>
    <p:sldId id="256" r:id="rId2"/>
    <p:sldId id="257" r:id="rId3"/>
    <p:sldId id="40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406" r:id="rId53"/>
    <p:sldId id="335" r:id="rId54"/>
    <p:sldId id="336" r:id="rId55"/>
    <p:sldId id="337" r:id="rId56"/>
    <p:sldId id="338" r:id="rId57"/>
    <p:sldId id="408" r:id="rId58"/>
    <p:sldId id="350" r:id="rId59"/>
    <p:sldId id="351" r:id="rId60"/>
    <p:sldId id="352" r:id="rId61"/>
    <p:sldId id="353" r:id="rId62"/>
    <p:sldId id="354" r:id="rId63"/>
    <p:sldId id="356" r:id="rId64"/>
    <p:sldId id="357" r:id="rId65"/>
    <p:sldId id="358" r:id="rId66"/>
    <p:sldId id="359" r:id="rId67"/>
    <p:sldId id="360" r:id="rId68"/>
    <p:sldId id="361" r:id="rId69"/>
    <p:sldId id="362" r:id="rId70"/>
    <p:sldId id="363" r:id="rId71"/>
    <p:sldId id="364" r:id="rId72"/>
    <p:sldId id="365" r:id="rId73"/>
    <p:sldId id="366" r:id="rId74"/>
    <p:sldId id="367" r:id="rId75"/>
    <p:sldId id="368" r:id="rId76"/>
    <p:sldId id="369" r:id="rId77"/>
    <p:sldId id="370" r:id="rId78"/>
    <p:sldId id="371" r:id="rId79"/>
    <p:sldId id="372" r:id="rId80"/>
    <p:sldId id="373" r:id="rId81"/>
    <p:sldId id="374" r:id="rId82"/>
    <p:sldId id="375" r:id="rId83"/>
    <p:sldId id="376" r:id="rId84"/>
    <p:sldId id="377" r:id="rId85"/>
    <p:sldId id="378" r:id="rId86"/>
    <p:sldId id="379" r:id="rId87"/>
    <p:sldId id="380" r:id="rId88"/>
    <p:sldId id="381" r:id="rId89"/>
    <p:sldId id="382" r:id="rId90"/>
    <p:sldId id="383" r:id="rId91"/>
    <p:sldId id="384" r:id="rId92"/>
    <p:sldId id="385" r:id="rId93"/>
    <p:sldId id="386" r:id="rId94"/>
    <p:sldId id="390" r:id="rId95"/>
    <p:sldId id="391" r:id="rId96"/>
    <p:sldId id="392" r:id="rId97"/>
    <p:sldId id="393" r:id="rId98"/>
    <p:sldId id="394" r:id="rId99"/>
    <p:sldId id="395" r:id="rId100"/>
    <p:sldId id="396" r:id="rId101"/>
    <p:sldId id="397" r:id="rId102"/>
    <p:sldId id="398" r:id="rId103"/>
    <p:sldId id="399" r:id="rId104"/>
    <p:sldId id="400" r:id="rId105"/>
    <p:sldId id="401" r:id="rId106"/>
    <p:sldId id="402" r:id="rId107"/>
    <p:sldId id="403" r:id="rId108"/>
    <p:sldId id="404" r:id="rId109"/>
    <p:sldId id="405" r:id="rId110"/>
    <p:sldId id="310" r:id="rId111"/>
    <p:sldId id="311" r:id="rId112"/>
    <p:sldId id="312" r:id="rId113"/>
    <p:sldId id="313" r:id="rId114"/>
    <p:sldId id="314" r:id="rId115"/>
    <p:sldId id="315" r:id="rId116"/>
    <p:sldId id="316" r:id="rId117"/>
    <p:sldId id="317" r:id="rId118"/>
    <p:sldId id="318" r:id="rId119"/>
    <p:sldId id="327" r:id="rId120"/>
    <p:sldId id="329" r:id="rId121"/>
    <p:sldId id="409" r:id="rId1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BC776-AFC6-45E5-94D2-63D4D2F9338A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79E8E4A9-F623-40C9-ABC4-FC3B1CE2955E}">
      <dgm:prSet custT="1"/>
      <dgm:spPr/>
      <dgm:t>
        <a:bodyPr/>
        <a:lstStyle/>
        <a:p>
          <a:pPr rtl="0"/>
          <a:r>
            <a:rPr lang="id-ID" sz="2800" dirty="0" smtClean="0"/>
            <a:t>Rumah Tangga</a:t>
          </a:r>
          <a:endParaRPr lang="id-ID" sz="2800" dirty="0"/>
        </a:p>
      </dgm:t>
    </dgm:pt>
    <dgm:pt modelId="{0DE2C0BB-4730-4979-92DA-E2F440A9A34A}" type="parTrans" cxnId="{9B301DF8-D564-48BC-BC37-338AD4A3C480}">
      <dgm:prSet/>
      <dgm:spPr/>
      <dgm:t>
        <a:bodyPr/>
        <a:lstStyle/>
        <a:p>
          <a:endParaRPr lang="id-ID" sz="2800"/>
        </a:p>
      </dgm:t>
    </dgm:pt>
    <dgm:pt modelId="{0EAEF718-4E65-4FF3-83F1-52BFCE66986B}" type="sibTrans" cxnId="{9B301DF8-D564-48BC-BC37-338AD4A3C480}">
      <dgm:prSet/>
      <dgm:spPr/>
      <dgm:t>
        <a:bodyPr/>
        <a:lstStyle/>
        <a:p>
          <a:endParaRPr lang="id-ID" sz="2800"/>
        </a:p>
      </dgm:t>
    </dgm:pt>
    <dgm:pt modelId="{F61041B1-3B90-4D2E-BE74-FBB4349F9A25}">
      <dgm:prSet custT="1"/>
      <dgm:spPr/>
      <dgm:t>
        <a:bodyPr/>
        <a:lstStyle/>
        <a:p>
          <a:pPr rtl="0"/>
          <a:r>
            <a:rPr lang="id-ID" sz="2800" dirty="0" smtClean="0"/>
            <a:t>Institusi Pendidikan</a:t>
          </a:r>
          <a:endParaRPr lang="id-ID" sz="2800" dirty="0"/>
        </a:p>
      </dgm:t>
    </dgm:pt>
    <dgm:pt modelId="{36971E5D-C567-41C8-907E-C61DE2E4C912}" type="parTrans" cxnId="{4DE4E7ED-889F-4F93-B90B-61E0903A52A3}">
      <dgm:prSet/>
      <dgm:spPr/>
      <dgm:t>
        <a:bodyPr/>
        <a:lstStyle/>
        <a:p>
          <a:endParaRPr lang="id-ID" sz="2800"/>
        </a:p>
      </dgm:t>
    </dgm:pt>
    <dgm:pt modelId="{E75F05DE-3961-4153-94BE-AB3C8D8B9555}" type="sibTrans" cxnId="{4DE4E7ED-889F-4F93-B90B-61E0903A52A3}">
      <dgm:prSet/>
      <dgm:spPr/>
      <dgm:t>
        <a:bodyPr/>
        <a:lstStyle/>
        <a:p>
          <a:endParaRPr lang="id-ID" sz="2800"/>
        </a:p>
      </dgm:t>
    </dgm:pt>
    <dgm:pt modelId="{5CF79267-86C1-4B89-BC2D-9EC0B017E6A8}">
      <dgm:prSet custT="1"/>
      <dgm:spPr/>
      <dgm:t>
        <a:bodyPr/>
        <a:lstStyle/>
        <a:p>
          <a:pPr rtl="0"/>
          <a:r>
            <a:rPr lang="id-ID" sz="2800" dirty="0" smtClean="0"/>
            <a:t>Fasilitas Pelayanan Kesehatan</a:t>
          </a:r>
          <a:endParaRPr lang="id-ID" sz="2800" dirty="0"/>
        </a:p>
      </dgm:t>
    </dgm:pt>
    <dgm:pt modelId="{EC1CC5B1-8C33-4040-B667-74C0B5F5492E}" type="parTrans" cxnId="{8CF3E122-4D86-4374-81D6-097131743AA1}">
      <dgm:prSet/>
      <dgm:spPr/>
      <dgm:t>
        <a:bodyPr/>
        <a:lstStyle/>
        <a:p>
          <a:endParaRPr lang="id-ID" sz="2800"/>
        </a:p>
      </dgm:t>
    </dgm:pt>
    <dgm:pt modelId="{12B84B5D-659B-469F-85FE-47F472362485}" type="sibTrans" cxnId="{8CF3E122-4D86-4374-81D6-097131743AA1}">
      <dgm:prSet/>
      <dgm:spPr/>
      <dgm:t>
        <a:bodyPr/>
        <a:lstStyle/>
        <a:p>
          <a:endParaRPr lang="id-ID" sz="2800"/>
        </a:p>
      </dgm:t>
    </dgm:pt>
    <dgm:pt modelId="{7FB0DE1E-34EF-4F3B-8AC5-CCFB05CAA1F1}">
      <dgm:prSet custT="1"/>
      <dgm:spPr/>
      <dgm:t>
        <a:bodyPr/>
        <a:lstStyle/>
        <a:p>
          <a:pPr rtl="0"/>
          <a:r>
            <a:rPr lang="id-ID" sz="2800" dirty="0" smtClean="0"/>
            <a:t>Tempat Kerja</a:t>
          </a:r>
          <a:endParaRPr lang="id-ID" sz="2800" dirty="0"/>
        </a:p>
      </dgm:t>
    </dgm:pt>
    <dgm:pt modelId="{70B4F65B-DBDE-41AB-BF7B-467906C9F8B4}" type="parTrans" cxnId="{EB590251-E089-4293-972D-7F8F9755A783}">
      <dgm:prSet/>
      <dgm:spPr/>
      <dgm:t>
        <a:bodyPr/>
        <a:lstStyle/>
        <a:p>
          <a:endParaRPr lang="id-ID" sz="2800"/>
        </a:p>
      </dgm:t>
    </dgm:pt>
    <dgm:pt modelId="{8FA54537-81BC-4B25-86EC-6C4B7427E001}" type="sibTrans" cxnId="{EB590251-E089-4293-972D-7F8F9755A783}">
      <dgm:prSet/>
      <dgm:spPr/>
      <dgm:t>
        <a:bodyPr/>
        <a:lstStyle/>
        <a:p>
          <a:endParaRPr lang="id-ID" sz="2800"/>
        </a:p>
      </dgm:t>
    </dgm:pt>
    <dgm:pt modelId="{05D797D6-5ECD-4E71-95C5-A1E6C1EF429C}">
      <dgm:prSet custT="1"/>
      <dgm:spPr/>
      <dgm:t>
        <a:bodyPr/>
        <a:lstStyle/>
        <a:p>
          <a:pPr rtl="0"/>
          <a:r>
            <a:rPr lang="id-ID" sz="2800" dirty="0" smtClean="0"/>
            <a:t>Tempat Umum</a:t>
          </a:r>
          <a:endParaRPr lang="id-ID" sz="2800" dirty="0"/>
        </a:p>
      </dgm:t>
    </dgm:pt>
    <dgm:pt modelId="{3890033B-24D1-4AAF-8C1E-A66DB9B5306F}" type="parTrans" cxnId="{7688B9BA-A8F4-45C3-9934-18D2302DF40D}">
      <dgm:prSet/>
      <dgm:spPr/>
      <dgm:t>
        <a:bodyPr/>
        <a:lstStyle/>
        <a:p>
          <a:endParaRPr lang="id-ID" sz="2800"/>
        </a:p>
      </dgm:t>
    </dgm:pt>
    <dgm:pt modelId="{9E0D6078-15B3-49FA-8980-10AF5AF0131F}" type="sibTrans" cxnId="{7688B9BA-A8F4-45C3-9934-18D2302DF40D}">
      <dgm:prSet/>
      <dgm:spPr/>
      <dgm:t>
        <a:bodyPr/>
        <a:lstStyle/>
        <a:p>
          <a:endParaRPr lang="id-ID" sz="2800"/>
        </a:p>
      </dgm:t>
    </dgm:pt>
    <dgm:pt modelId="{EFADB592-8D6E-428E-8C1F-43D79E3F830F}" type="pres">
      <dgm:prSet presAssocID="{945BC776-AFC6-45E5-94D2-63D4D2F9338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03B787B-45F3-48F2-A715-066C0CBD2895}" type="pres">
      <dgm:prSet presAssocID="{79E8E4A9-F623-40C9-ABC4-FC3B1CE2955E}" presName="circ1" presStyleLbl="vennNode1" presStyleIdx="0" presStyleCnt="5"/>
      <dgm:spPr/>
    </dgm:pt>
    <dgm:pt modelId="{95CF189F-006B-46A9-928A-C61224BBF83F}" type="pres">
      <dgm:prSet presAssocID="{79E8E4A9-F623-40C9-ABC4-FC3B1CE2955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70D1EA-B5C7-44F0-903A-2CB5F54AD3AC}" type="pres">
      <dgm:prSet presAssocID="{F61041B1-3B90-4D2E-BE74-FBB4349F9A25}" presName="circ2" presStyleLbl="vennNode1" presStyleIdx="1" presStyleCnt="5"/>
      <dgm:spPr/>
    </dgm:pt>
    <dgm:pt modelId="{FC8535C8-DC25-498D-AF7C-161FDE472653}" type="pres">
      <dgm:prSet presAssocID="{F61041B1-3B90-4D2E-BE74-FBB4349F9A25}" presName="circ2Tx" presStyleLbl="revTx" presStyleIdx="0" presStyleCnt="0" custLinFactNeighborX="1099" custLinFactNeighborY="-222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A10049-ED9C-4A8F-A527-171FECE0906C}" type="pres">
      <dgm:prSet presAssocID="{5CF79267-86C1-4B89-BC2D-9EC0B017E6A8}" presName="circ3" presStyleLbl="vennNode1" presStyleIdx="2" presStyleCnt="5"/>
      <dgm:spPr/>
    </dgm:pt>
    <dgm:pt modelId="{3F1C8C41-1838-4645-8C89-19D2475A50D2}" type="pres">
      <dgm:prSet presAssocID="{5CF79267-86C1-4B89-BC2D-9EC0B017E6A8}" presName="circ3Tx" presStyleLbl="revTx" presStyleIdx="0" presStyleCnt="0" custScaleX="130769" custLinFactNeighborX="13553" custLinFactNeighborY="-98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D57D12-A967-4528-82F2-69367E410119}" type="pres">
      <dgm:prSet presAssocID="{7FB0DE1E-34EF-4F3B-8AC5-CCFB05CAA1F1}" presName="circ4" presStyleLbl="vennNode1" presStyleIdx="3" presStyleCnt="5"/>
      <dgm:spPr/>
    </dgm:pt>
    <dgm:pt modelId="{0626A08E-CC57-484E-9054-BD85EA754A49}" type="pres">
      <dgm:prSet presAssocID="{7FB0DE1E-34EF-4F3B-8AC5-CCFB05CAA1F1}" presName="circ4Tx" presStyleLbl="revTx" presStyleIdx="0" presStyleCnt="0" custLinFactNeighborX="-8059" custLinFactNeighborY="-20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6CF45F-BD4B-4873-9F15-17D7F09F5AA6}" type="pres">
      <dgm:prSet presAssocID="{05D797D6-5ECD-4E71-95C5-A1E6C1EF429C}" presName="circ5" presStyleLbl="vennNode1" presStyleIdx="4" presStyleCnt="5"/>
      <dgm:spPr/>
    </dgm:pt>
    <dgm:pt modelId="{27EBE400-BBC0-426D-97C6-4DA8BC08D6F2}" type="pres">
      <dgm:prSet presAssocID="{05D797D6-5ECD-4E71-95C5-A1E6C1EF429C}" presName="circ5Tx" presStyleLbl="revTx" presStyleIdx="0" presStyleCnt="0" custLinFactNeighborX="0" custLinFactNeighborY="-169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D7A289F-C872-474A-9986-E6731650A208}" type="presOf" srcId="{7FB0DE1E-34EF-4F3B-8AC5-CCFB05CAA1F1}" destId="{0626A08E-CC57-484E-9054-BD85EA754A49}" srcOrd="0" destOrd="0" presId="urn:microsoft.com/office/officeart/2005/8/layout/venn1"/>
    <dgm:cxn modelId="{9B301DF8-D564-48BC-BC37-338AD4A3C480}" srcId="{945BC776-AFC6-45E5-94D2-63D4D2F9338A}" destId="{79E8E4A9-F623-40C9-ABC4-FC3B1CE2955E}" srcOrd="0" destOrd="0" parTransId="{0DE2C0BB-4730-4979-92DA-E2F440A9A34A}" sibTransId="{0EAEF718-4E65-4FF3-83F1-52BFCE66986B}"/>
    <dgm:cxn modelId="{3BA042C0-0062-4168-9BC1-CCDA2D97FB76}" type="presOf" srcId="{5CF79267-86C1-4B89-BC2D-9EC0B017E6A8}" destId="{3F1C8C41-1838-4645-8C89-19D2475A50D2}" srcOrd="0" destOrd="0" presId="urn:microsoft.com/office/officeart/2005/8/layout/venn1"/>
    <dgm:cxn modelId="{EB590251-E089-4293-972D-7F8F9755A783}" srcId="{945BC776-AFC6-45E5-94D2-63D4D2F9338A}" destId="{7FB0DE1E-34EF-4F3B-8AC5-CCFB05CAA1F1}" srcOrd="3" destOrd="0" parTransId="{70B4F65B-DBDE-41AB-BF7B-467906C9F8B4}" sibTransId="{8FA54537-81BC-4B25-86EC-6C4B7427E001}"/>
    <dgm:cxn modelId="{7688B9BA-A8F4-45C3-9934-18D2302DF40D}" srcId="{945BC776-AFC6-45E5-94D2-63D4D2F9338A}" destId="{05D797D6-5ECD-4E71-95C5-A1E6C1EF429C}" srcOrd="4" destOrd="0" parTransId="{3890033B-24D1-4AAF-8C1E-A66DB9B5306F}" sibTransId="{9E0D6078-15B3-49FA-8980-10AF5AF0131F}"/>
    <dgm:cxn modelId="{CA423612-4F23-4921-B3F6-5F3498A23206}" type="presOf" srcId="{F61041B1-3B90-4D2E-BE74-FBB4349F9A25}" destId="{FC8535C8-DC25-498D-AF7C-161FDE472653}" srcOrd="0" destOrd="0" presId="urn:microsoft.com/office/officeart/2005/8/layout/venn1"/>
    <dgm:cxn modelId="{4DE4E7ED-889F-4F93-B90B-61E0903A52A3}" srcId="{945BC776-AFC6-45E5-94D2-63D4D2F9338A}" destId="{F61041B1-3B90-4D2E-BE74-FBB4349F9A25}" srcOrd="1" destOrd="0" parTransId="{36971E5D-C567-41C8-907E-C61DE2E4C912}" sibTransId="{E75F05DE-3961-4153-94BE-AB3C8D8B9555}"/>
    <dgm:cxn modelId="{F5858739-DE6D-48EC-B407-DF75C09BB33E}" type="presOf" srcId="{945BC776-AFC6-45E5-94D2-63D4D2F9338A}" destId="{EFADB592-8D6E-428E-8C1F-43D79E3F830F}" srcOrd="0" destOrd="0" presId="urn:microsoft.com/office/officeart/2005/8/layout/venn1"/>
    <dgm:cxn modelId="{8CF3E122-4D86-4374-81D6-097131743AA1}" srcId="{945BC776-AFC6-45E5-94D2-63D4D2F9338A}" destId="{5CF79267-86C1-4B89-BC2D-9EC0B017E6A8}" srcOrd="2" destOrd="0" parTransId="{EC1CC5B1-8C33-4040-B667-74C0B5F5492E}" sibTransId="{12B84B5D-659B-469F-85FE-47F472362485}"/>
    <dgm:cxn modelId="{7A9525BF-22E6-449C-921C-5ABAFBCB3477}" type="presOf" srcId="{79E8E4A9-F623-40C9-ABC4-FC3B1CE2955E}" destId="{95CF189F-006B-46A9-928A-C61224BBF83F}" srcOrd="0" destOrd="0" presId="urn:microsoft.com/office/officeart/2005/8/layout/venn1"/>
    <dgm:cxn modelId="{F7DF75F0-F66B-4EDD-87F4-81C172362C0E}" type="presOf" srcId="{05D797D6-5ECD-4E71-95C5-A1E6C1EF429C}" destId="{27EBE400-BBC0-426D-97C6-4DA8BC08D6F2}" srcOrd="0" destOrd="0" presId="urn:microsoft.com/office/officeart/2005/8/layout/venn1"/>
    <dgm:cxn modelId="{05251DD4-DA12-46D6-9A75-59C6BA00B931}" type="presParOf" srcId="{EFADB592-8D6E-428E-8C1F-43D79E3F830F}" destId="{403B787B-45F3-48F2-A715-066C0CBD2895}" srcOrd="0" destOrd="0" presId="urn:microsoft.com/office/officeart/2005/8/layout/venn1"/>
    <dgm:cxn modelId="{A0E5CFA9-8AB1-4D68-8B8A-ADAC11149C3D}" type="presParOf" srcId="{EFADB592-8D6E-428E-8C1F-43D79E3F830F}" destId="{95CF189F-006B-46A9-928A-C61224BBF83F}" srcOrd="1" destOrd="0" presId="urn:microsoft.com/office/officeart/2005/8/layout/venn1"/>
    <dgm:cxn modelId="{CC576699-1AB8-4C83-A125-E1E3EDE03660}" type="presParOf" srcId="{EFADB592-8D6E-428E-8C1F-43D79E3F830F}" destId="{0A70D1EA-B5C7-44F0-903A-2CB5F54AD3AC}" srcOrd="2" destOrd="0" presId="urn:microsoft.com/office/officeart/2005/8/layout/venn1"/>
    <dgm:cxn modelId="{FE81E6F0-C447-4364-9BED-E11161D73887}" type="presParOf" srcId="{EFADB592-8D6E-428E-8C1F-43D79E3F830F}" destId="{FC8535C8-DC25-498D-AF7C-161FDE472653}" srcOrd="3" destOrd="0" presId="urn:microsoft.com/office/officeart/2005/8/layout/venn1"/>
    <dgm:cxn modelId="{C4ECE77F-E3DD-48E0-AAB0-9F8B75FF12DF}" type="presParOf" srcId="{EFADB592-8D6E-428E-8C1F-43D79E3F830F}" destId="{D4A10049-ED9C-4A8F-A527-171FECE0906C}" srcOrd="4" destOrd="0" presId="urn:microsoft.com/office/officeart/2005/8/layout/venn1"/>
    <dgm:cxn modelId="{CCAA3578-8ED7-495C-84AE-BDEBE4C2EB29}" type="presParOf" srcId="{EFADB592-8D6E-428E-8C1F-43D79E3F830F}" destId="{3F1C8C41-1838-4645-8C89-19D2475A50D2}" srcOrd="5" destOrd="0" presId="urn:microsoft.com/office/officeart/2005/8/layout/venn1"/>
    <dgm:cxn modelId="{E472BBEA-4FAD-452A-AFF6-462D28328AA7}" type="presParOf" srcId="{EFADB592-8D6E-428E-8C1F-43D79E3F830F}" destId="{86D57D12-A967-4528-82F2-69367E410119}" srcOrd="6" destOrd="0" presId="urn:microsoft.com/office/officeart/2005/8/layout/venn1"/>
    <dgm:cxn modelId="{4DEE00F0-E18A-49C9-AAD2-ABE410BB1553}" type="presParOf" srcId="{EFADB592-8D6E-428E-8C1F-43D79E3F830F}" destId="{0626A08E-CC57-484E-9054-BD85EA754A49}" srcOrd="7" destOrd="0" presId="urn:microsoft.com/office/officeart/2005/8/layout/venn1"/>
    <dgm:cxn modelId="{4A4F37AA-FD35-4D7B-8C84-C1A84A6C16B6}" type="presParOf" srcId="{EFADB592-8D6E-428E-8C1F-43D79E3F830F}" destId="{986CF45F-BD4B-4873-9F15-17D7F09F5AA6}" srcOrd="8" destOrd="0" presId="urn:microsoft.com/office/officeart/2005/8/layout/venn1"/>
    <dgm:cxn modelId="{49DF1471-33D8-4191-90A2-D5DC1DF74CEB}" type="presParOf" srcId="{EFADB592-8D6E-428E-8C1F-43D79E3F830F}" destId="{27EBE400-BBC0-426D-97C6-4DA8BC08D6F2}" srcOrd="9" destOrd="0" presId="urn:microsoft.com/office/officeart/2005/8/layout/venn1"/>
  </dgm:cxnLst>
  <dgm:bg/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B787B-45F3-48F2-A715-066C0CBD2895}">
      <dsp:nvSpPr>
        <dsp:cNvPr id="0" name=""/>
        <dsp:cNvSpPr/>
      </dsp:nvSpPr>
      <dsp:spPr>
        <a:xfrm>
          <a:off x="3312937" y="1526987"/>
          <a:ext cx="1875247" cy="187524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CF189F-006B-46A9-928A-C61224BBF83F}">
      <dsp:nvSpPr>
        <dsp:cNvPr id="0" name=""/>
        <dsp:cNvSpPr/>
      </dsp:nvSpPr>
      <dsp:spPr>
        <a:xfrm>
          <a:off x="3162917" y="0"/>
          <a:ext cx="2175287" cy="12590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Rumah Tangga</a:t>
          </a:r>
          <a:endParaRPr lang="id-ID" sz="2800" kern="1200" dirty="0"/>
        </a:p>
      </dsp:txBody>
      <dsp:txXfrm>
        <a:off x="3162917" y="0"/>
        <a:ext cx="2175287" cy="1259094"/>
      </dsp:txXfrm>
    </dsp:sp>
    <dsp:sp modelId="{0A70D1EA-B5C7-44F0-903A-2CB5F54AD3AC}">
      <dsp:nvSpPr>
        <dsp:cNvPr id="0" name=""/>
        <dsp:cNvSpPr/>
      </dsp:nvSpPr>
      <dsp:spPr>
        <a:xfrm>
          <a:off x="4026281" y="2045091"/>
          <a:ext cx="1875247" cy="187524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8535C8-DC25-498D-AF7C-161FDE472653}">
      <dsp:nvSpPr>
        <dsp:cNvPr id="0" name=""/>
        <dsp:cNvSpPr/>
      </dsp:nvSpPr>
      <dsp:spPr>
        <a:xfrm>
          <a:off x="6072231" y="1357325"/>
          <a:ext cx="1950257" cy="13662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Institusi Pendidikan</a:t>
          </a:r>
          <a:endParaRPr lang="id-ID" sz="2800" kern="1200" dirty="0"/>
        </a:p>
      </dsp:txBody>
      <dsp:txXfrm>
        <a:off x="6072231" y="1357325"/>
        <a:ext cx="1950257" cy="1366251"/>
      </dsp:txXfrm>
    </dsp:sp>
    <dsp:sp modelId="{D4A10049-ED9C-4A8F-A527-171FECE0906C}">
      <dsp:nvSpPr>
        <dsp:cNvPr id="0" name=""/>
        <dsp:cNvSpPr/>
      </dsp:nvSpPr>
      <dsp:spPr>
        <a:xfrm>
          <a:off x="3753995" y="2884130"/>
          <a:ext cx="1875247" cy="187524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F1C8C41-1838-4645-8C89-19D2475A50D2}">
      <dsp:nvSpPr>
        <dsp:cNvPr id="0" name=""/>
        <dsp:cNvSpPr/>
      </dsp:nvSpPr>
      <dsp:spPr>
        <a:xfrm>
          <a:off x="5715040" y="3857650"/>
          <a:ext cx="2550332" cy="13662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Fasilitas Pelayanan Kesehatan</a:t>
          </a:r>
          <a:endParaRPr lang="id-ID" sz="2800" kern="1200" dirty="0"/>
        </a:p>
      </dsp:txBody>
      <dsp:txXfrm>
        <a:off x="5715040" y="3857650"/>
        <a:ext cx="2550332" cy="1366251"/>
      </dsp:txXfrm>
    </dsp:sp>
    <dsp:sp modelId="{86D57D12-A967-4528-82F2-69367E410119}">
      <dsp:nvSpPr>
        <dsp:cNvPr id="0" name=""/>
        <dsp:cNvSpPr/>
      </dsp:nvSpPr>
      <dsp:spPr>
        <a:xfrm>
          <a:off x="2871879" y="2884130"/>
          <a:ext cx="1875247" cy="187524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26A08E-CC57-484E-9054-BD85EA754A49}">
      <dsp:nvSpPr>
        <dsp:cNvPr id="0" name=""/>
        <dsp:cNvSpPr/>
      </dsp:nvSpPr>
      <dsp:spPr>
        <a:xfrm>
          <a:off x="642934" y="3714781"/>
          <a:ext cx="1950257" cy="13662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Tempat Kerja</a:t>
          </a:r>
          <a:endParaRPr lang="id-ID" sz="2800" kern="1200" dirty="0"/>
        </a:p>
      </dsp:txBody>
      <dsp:txXfrm>
        <a:off x="642934" y="3714781"/>
        <a:ext cx="1950257" cy="1366251"/>
      </dsp:txXfrm>
    </dsp:sp>
    <dsp:sp modelId="{986CF45F-BD4B-4873-9F15-17D7F09F5AA6}">
      <dsp:nvSpPr>
        <dsp:cNvPr id="0" name=""/>
        <dsp:cNvSpPr/>
      </dsp:nvSpPr>
      <dsp:spPr>
        <a:xfrm>
          <a:off x="2599593" y="2045091"/>
          <a:ext cx="1875247" cy="187524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EBE400-BBC0-426D-97C6-4DA8BC08D6F2}">
      <dsp:nvSpPr>
        <dsp:cNvPr id="0" name=""/>
        <dsp:cNvSpPr/>
      </dsp:nvSpPr>
      <dsp:spPr>
        <a:xfrm>
          <a:off x="500065" y="1428766"/>
          <a:ext cx="1950257" cy="13662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Tempat Umum</a:t>
          </a:r>
          <a:endParaRPr lang="id-ID" sz="2800" kern="1200" dirty="0"/>
        </a:p>
      </dsp:txBody>
      <dsp:txXfrm>
        <a:off x="500065" y="1428766"/>
        <a:ext cx="1950257" cy="1366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C1F7B-C082-4CB0-B696-45181650C43F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4672-75CA-4586-921C-2E31513E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5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46CD91-1EA3-4E65-9A64-99EDDC4019E2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2A6D003-A1C0-4419-802D-ED4336D2BE94}" type="datetime1">
              <a:rPr lang="en-US">
                <a:solidFill>
                  <a:prstClr val="black"/>
                </a:solidFill>
              </a:rPr>
              <a:pPr>
                <a:defRPr/>
              </a:pPr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318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C6673C-18C3-49DE-9924-1280112EF92C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24F567A-A636-47DC-B2A3-40CF6DC678FD}" type="datetime1">
              <a:rPr lang="en-US">
                <a:solidFill>
                  <a:prstClr val="black"/>
                </a:solidFill>
              </a:rPr>
              <a:pPr>
                <a:defRPr/>
              </a:pPr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10F15-13DB-4235-82F3-E90548B8B4DF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58A1378-67A8-40A0-904B-FB8B128FA36D}" type="datetime1">
              <a:rPr lang="en-US">
                <a:solidFill>
                  <a:prstClr val="black"/>
                </a:solidFill>
              </a:rPr>
              <a:pPr>
                <a:defRPr/>
              </a:pPr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23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DF9790-9AF4-4EC3-AFAF-E40D71DE02AC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36A341-CEF5-486C-BA20-1EBA7E8CACDA}" type="datetime1">
              <a:rPr lang="en-US">
                <a:solidFill>
                  <a:prstClr val="black"/>
                </a:solidFill>
              </a:rPr>
              <a:pPr>
                <a:defRPr/>
              </a:pPr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3AC312-A0EF-487D-AF92-5015D7001201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860189-9996-4EF6-8A7A-C341AA98E4FB}" type="datetime1">
              <a:rPr lang="en-US">
                <a:solidFill>
                  <a:prstClr val="black"/>
                </a:solidFill>
              </a:rPr>
              <a:pPr>
                <a:defRPr/>
              </a:pPr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DA767E-E9F3-481A-91D1-9101F5DA247B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noProof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42934B2F-C634-4421-ABB3-51C45AE6D326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62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832CA-6355-46DF-8F91-1702757B6C0C}" type="slidenum">
              <a:rPr lang="id-ID" altLang="id-ID">
                <a:solidFill>
                  <a:prstClr val="black"/>
                </a:solidFill>
              </a:rPr>
              <a:pPr/>
              <a:t>112</a:t>
            </a:fld>
            <a:endParaRPr lang="id-ID" alt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3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7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5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949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26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2507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8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9039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11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8/1/2018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66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8/1/2018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dinkesprovkepri.org/images/stories/phbs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UPAYA UNTUK MENJADI PELAKSANA TERBAIK PERILAKU HIDUP BERSIH SEHAT BAGI DIRI SENDIRI, LINGKUNAN DAN MASYARAKAT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 SUDEWI, ST. MPH</a:t>
            </a:r>
          </a:p>
          <a:p>
            <a:r>
              <a:rPr lang="en-US" smtClean="0"/>
              <a:t>DINAS KESEHATAN KABUPATEN BANTUL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615238" cy="939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d-ID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Apakah PHBS itu...?</a:t>
            </a:r>
          </a:p>
        </p:txBody>
      </p:sp>
      <p:sp>
        <p:nvSpPr>
          <p:cNvPr id="4" name="TextBox 3"/>
          <p:cNvSpPr txBox="1"/>
          <p:nvPr/>
        </p:nvSpPr>
        <p:spPr>
          <a:xfrm rot="21389079">
            <a:off x="322263" y="1252538"/>
            <a:ext cx="8358187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d-I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 </a:t>
            </a:r>
            <a:r>
              <a:rPr lang="id-I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Perilaku Hidup Bersih dan Sehat (PHBS) </a:t>
            </a:r>
            <a:r>
              <a:rPr lang="id-ID" sz="2800" dirty="0">
                <a:solidFill>
                  <a:prstClr val="black"/>
                </a:solidFill>
                <a:cs typeface="Arial" pitchFamily="34" charset="0"/>
              </a:rPr>
              <a:t>adalah sekumpulan 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perilaku</a:t>
            </a:r>
            <a:r>
              <a:rPr lang="id-ID" sz="2800" dirty="0">
                <a:solidFill>
                  <a:prstClr val="black"/>
                </a:solidFill>
                <a:cs typeface="Arial" pitchFamily="34" charset="0"/>
              </a:rPr>
              <a:t> yang dipraktikkan atas dasar 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kesadaran</a:t>
            </a:r>
            <a:r>
              <a:rPr lang="id-I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d-ID" sz="2800" dirty="0">
                <a:solidFill>
                  <a:prstClr val="black"/>
                </a:solidFill>
                <a:cs typeface="Arial" pitchFamily="34" charset="0"/>
              </a:rPr>
              <a:t>sebagai hasil pembelajaran, yang menjadikan seseorang, keluarga, kelompok atau masyarakat mampu menolong dirinya sendiri 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(mandiri) </a:t>
            </a:r>
            <a:r>
              <a:rPr lang="id-ID" sz="2800" dirty="0">
                <a:solidFill>
                  <a:prstClr val="black"/>
                </a:solidFill>
                <a:cs typeface="Arial" pitchFamily="34" charset="0"/>
              </a:rPr>
              <a:t>di bidang kesehatan dan 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berperan aktif </a:t>
            </a:r>
            <a:r>
              <a:rPr lang="id-ID" sz="2800" dirty="0">
                <a:solidFill>
                  <a:prstClr val="black"/>
                </a:solidFill>
                <a:cs typeface="Arial" pitchFamily="34" charset="0"/>
              </a:rPr>
              <a:t>dalam mewujudkan 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kesehatan masyarakat </a:t>
            </a:r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</a:t>
            </a:r>
            <a:endParaRPr lang="id-ID" sz="4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43282">
            <a:off x="1868488" y="5497513"/>
            <a:ext cx="7035800" cy="5238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sz="2800" b="1" dirty="0">
                <a:solidFill>
                  <a:prstClr val="black"/>
                </a:solidFill>
              </a:rPr>
              <a:t>Permenkes  No : 2269/MENKES/PER/XI/2011</a:t>
            </a:r>
            <a:endParaRPr lang="id-ID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8424862" cy="5616575"/>
          </a:xfrm>
        </p:spPr>
      </p:pic>
    </p:spTree>
    <p:extLst>
      <p:ext uri="{BB962C8B-B14F-4D97-AF65-F5344CB8AC3E}">
        <p14:creationId xmlns:p14="http://schemas.microsoft.com/office/powerpoint/2010/main" val="11043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34083"/>
            <a:ext cx="8569325" cy="6119812"/>
          </a:xfrm>
        </p:spPr>
      </p:pic>
    </p:spTree>
    <p:extLst>
      <p:ext uri="{BB962C8B-B14F-4D97-AF65-F5344CB8AC3E}">
        <p14:creationId xmlns:p14="http://schemas.microsoft.com/office/powerpoint/2010/main" val="38420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1" y="260350"/>
            <a:ext cx="8280920" cy="6408738"/>
          </a:xfrm>
        </p:spPr>
      </p:pic>
    </p:spTree>
    <p:extLst>
      <p:ext uri="{BB962C8B-B14F-4D97-AF65-F5344CB8AC3E}">
        <p14:creationId xmlns:p14="http://schemas.microsoft.com/office/powerpoint/2010/main" val="21169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88913"/>
            <a:ext cx="8712968" cy="6480175"/>
          </a:xfrm>
        </p:spPr>
      </p:pic>
    </p:spTree>
    <p:extLst>
      <p:ext uri="{BB962C8B-B14F-4D97-AF65-F5344CB8AC3E}">
        <p14:creationId xmlns:p14="http://schemas.microsoft.com/office/powerpoint/2010/main" val="30450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60350"/>
            <a:ext cx="8424935" cy="6310313"/>
          </a:xfrm>
        </p:spPr>
      </p:pic>
    </p:spTree>
    <p:extLst>
      <p:ext uri="{BB962C8B-B14F-4D97-AF65-F5344CB8AC3E}">
        <p14:creationId xmlns:p14="http://schemas.microsoft.com/office/powerpoint/2010/main" val="38697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88913"/>
            <a:ext cx="8712967" cy="6669087"/>
          </a:xfrm>
        </p:spPr>
      </p:pic>
    </p:spTree>
    <p:extLst>
      <p:ext uri="{BB962C8B-B14F-4D97-AF65-F5344CB8AC3E}">
        <p14:creationId xmlns:p14="http://schemas.microsoft.com/office/powerpoint/2010/main" val="18161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8892480" cy="6408738"/>
          </a:xfrm>
        </p:spPr>
      </p:pic>
    </p:spTree>
    <p:extLst>
      <p:ext uri="{BB962C8B-B14F-4D97-AF65-F5344CB8AC3E}">
        <p14:creationId xmlns:p14="http://schemas.microsoft.com/office/powerpoint/2010/main" val="23609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88913"/>
            <a:ext cx="8784975" cy="6553200"/>
          </a:xfrm>
        </p:spPr>
      </p:pic>
    </p:spTree>
    <p:extLst>
      <p:ext uri="{BB962C8B-B14F-4D97-AF65-F5344CB8AC3E}">
        <p14:creationId xmlns:p14="http://schemas.microsoft.com/office/powerpoint/2010/main" val="36100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913"/>
            <a:ext cx="8784976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60350"/>
            <a:ext cx="8748464" cy="6264275"/>
          </a:xfrm>
        </p:spPr>
      </p:pic>
    </p:spTree>
    <p:extLst>
      <p:ext uri="{BB962C8B-B14F-4D97-AF65-F5344CB8AC3E}">
        <p14:creationId xmlns:p14="http://schemas.microsoft.com/office/powerpoint/2010/main" val="9805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58175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 hidup di berbagai TATANAN</a:t>
            </a:r>
          </a:p>
        </p:txBody>
      </p:sp>
    </p:spTree>
    <p:extLst>
      <p:ext uri="{BB962C8B-B14F-4D97-AF65-F5344CB8AC3E}">
        <p14:creationId xmlns:p14="http://schemas.microsoft.com/office/powerpoint/2010/main" val="19350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d-ID" altLang="id-ID" dirty="0" smtClean="0">
                <a:solidFill>
                  <a:srgbClr val="FF0000"/>
                </a:solidFill>
              </a:rPr>
              <a:t>PELAKSANAAN</a:t>
            </a:r>
            <a:r>
              <a:rPr lang="id-ID" altLang="id-ID" dirty="0" smtClean="0"/>
              <a:t> </a:t>
            </a:r>
            <a:r>
              <a:rPr lang="id-ID" altLang="id-ID" dirty="0" smtClean="0">
                <a:solidFill>
                  <a:srgbClr val="FF0000"/>
                </a:solidFill>
              </a:rPr>
              <a:t>KEGIATAN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733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id-ID" altLang="id-ID" dirty="0" smtClean="0"/>
              <a:t>Indikator Input</a:t>
            </a:r>
            <a:endParaRPr lang="en-US" altLang="id-ID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id-ID" dirty="0" smtClean="0"/>
          </a:p>
          <a:p>
            <a:pPr marL="624078" indent="-514350">
              <a:buAutoNum type="arabicPeriod"/>
            </a:pPr>
            <a:r>
              <a:rPr lang="id-ID" altLang="id-ID" dirty="0" smtClean="0"/>
              <a:t>Adanya SK Tim Penggerak PKK  Kab: </a:t>
            </a:r>
            <a:r>
              <a:rPr lang="id-ID" altLang="id-ID" i="1" dirty="0" smtClean="0">
                <a:solidFill>
                  <a:srgbClr val="FF0000"/>
                </a:solidFill>
              </a:rPr>
              <a:t>SK no 00</a:t>
            </a:r>
            <a:r>
              <a:rPr lang="en-US" altLang="id-ID" i="1" dirty="0" smtClean="0">
                <a:solidFill>
                  <a:srgbClr val="FF0000"/>
                </a:solidFill>
              </a:rPr>
              <a:t>..</a:t>
            </a:r>
            <a:r>
              <a:rPr lang="id-ID" altLang="id-ID" i="1" dirty="0" smtClean="0">
                <a:solidFill>
                  <a:srgbClr val="FF0000"/>
                </a:solidFill>
              </a:rPr>
              <a:t>/KEP/PKK.KAB/X/20</a:t>
            </a:r>
            <a:r>
              <a:rPr lang="en-US" altLang="id-ID" i="1" dirty="0" smtClean="0">
                <a:solidFill>
                  <a:srgbClr val="FF0000"/>
                </a:solidFill>
              </a:rPr>
              <a:t>….</a:t>
            </a:r>
            <a:endParaRPr lang="id-ID" altLang="id-ID" i="1" dirty="0" smtClean="0">
              <a:solidFill>
                <a:srgbClr val="FF0000"/>
              </a:solidFill>
            </a:endParaRPr>
          </a:p>
          <a:p>
            <a:pPr marL="624078" indent="-514350">
              <a:buAutoNum type="arabicPeriod"/>
            </a:pPr>
            <a:r>
              <a:rPr lang="en-US" altLang="id-ID" dirty="0" smtClean="0"/>
              <a:t>2.  </a:t>
            </a:r>
            <a:r>
              <a:rPr lang="id-ID" altLang="id-ID" dirty="0" smtClean="0"/>
              <a:t>Adanya SK Tim Penggerak PKK Kec Kasihan </a:t>
            </a:r>
            <a:r>
              <a:rPr lang="en-US" altLang="id-ID" dirty="0" smtClean="0"/>
              <a:t>  </a:t>
            </a:r>
            <a:r>
              <a:rPr lang="id-ID" altLang="id-ID" dirty="0" smtClean="0"/>
              <a:t>: </a:t>
            </a:r>
            <a:r>
              <a:rPr lang="id-ID" altLang="id-ID" i="1" dirty="0" smtClean="0">
                <a:solidFill>
                  <a:srgbClr val="FF0000"/>
                </a:solidFill>
              </a:rPr>
              <a:t>SK no 00</a:t>
            </a:r>
            <a:r>
              <a:rPr lang="en-US" altLang="id-ID" i="1" dirty="0" smtClean="0">
                <a:solidFill>
                  <a:srgbClr val="FF0000"/>
                </a:solidFill>
              </a:rPr>
              <a:t>….</a:t>
            </a:r>
            <a:r>
              <a:rPr lang="id-ID" altLang="id-ID" i="1" dirty="0" smtClean="0">
                <a:solidFill>
                  <a:srgbClr val="FF0000"/>
                </a:solidFill>
              </a:rPr>
              <a:t>/SKEP/PKK.KEC/VIII/ 20</a:t>
            </a:r>
            <a:r>
              <a:rPr lang="en-US" altLang="id-ID" i="1" dirty="0" smtClean="0">
                <a:solidFill>
                  <a:srgbClr val="FF0000"/>
                </a:solidFill>
              </a:rPr>
              <a:t>….</a:t>
            </a:r>
            <a:endParaRPr lang="id-ID" altLang="id-ID" i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altLang="id-ID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altLang="id-ID" dirty="0" smtClean="0"/>
              <a:t>. </a:t>
            </a:r>
            <a:r>
              <a:rPr lang="id-ID" altLang="id-ID" dirty="0" smtClean="0"/>
              <a:t>Adanya kebijakan penyelenggaraan PHBS  </a:t>
            </a:r>
            <a:r>
              <a:rPr lang="id-ID" altLang="id-ID" i="1" dirty="0" smtClean="0">
                <a:solidFill>
                  <a:srgbClr val="FF0000"/>
                </a:solidFill>
              </a:rPr>
              <a:t>SK </a:t>
            </a:r>
            <a:r>
              <a:rPr lang="en-US" altLang="id-ID" i="1" dirty="0" smtClean="0">
                <a:solidFill>
                  <a:srgbClr val="FF0000"/>
                </a:solidFill>
              </a:rPr>
              <a:t>   </a:t>
            </a:r>
            <a:r>
              <a:rPr lang="id-ID" altLang="id-ID" i="1" dirty="0" smtClean="0">
                <a:solidFill>
                  <a:srgbClr val="FF0000"/>
                </a:solidFill>
              </a:rPr>
              <a:t>Lurah no </a:t>
            </a:r>
            <a:r>
              <a:rPr lang="en-US" altLang="id-ID" i="1" dirty="0" smtClean="0">
                <a:solidFill>
                  <a:srgbClr val="FF0000"/>
                </a:solidFill>
              </a:rPr>
              <a:t>…</a:t>
            </a:r>
            <a:r>
              <a:rPr lang="id-ID" altLang="id-ID" i="1" dirty="0" smtClean="0">
                <a:solidFill>
                  <a:srgbClr val="FF0000"/>
                </a:solidFill>
              </a:rPr>
              <a:t> tahun 20</a:t>
            </a:r>
            <a:r>
              <a:rPr lang="en-US" altLang="id-ID" i="1" dirty="0" smtClean="0">
                <a:solidFill>
                  <a:srgbClr val="FF0000"/>
                </a:solidFill>
              </a:rPr>
              <a:t>……</a:t>
            </a:r>
            <a:endParaRPr lang="id-ID" altLang="id-ID" i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25020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228600"/>
          </a:xfrm>
        </p:spPr>
        <p:txBody>
          <a:bodyPr>
            <a:normAutofit fontScale="90000"/>
          </a:bodyPr>
          <a:lstStyle/>
          <a:p>
            <a:pPr eaLnBrk="1" hangingPunct="1"/>
            <a:endParaRPr lang="id-ID" alt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685800"/>
            <a:ext cx="8258175" cy="54403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dirty="0" smtClean="0"/>
              <a:t>Kegiatan PHBS  Pembiayaan didukung dari beberapa sumber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d-ID" dirty="0" smtClean="0"/>
              <a:t>Dari warga donatur berupa barang maupun uang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d-ID" dirty="0" smtClean="0"/>
              <a:t>Dari Pemerintah Desa </a:t>
            </a:r>
            <a:r>
              <a:rPr lang="en-US" dirty="0" smtClean="0"/>
              <a:t>………………..</a:t>
            </a:r>
            <a:r>
              <a:rPr lang="id-ID" dirty="0" smtClean="0"/>
              <a:t>pada tahun 20</a:t>
            </a:r>
            <a:r>
              <a:rPr lang="en-US" dirty="0" smtClean="0"/>
              <a:t>….</a:t>
            </a:r>
            <a:r>
              <a:rPr lang="id-ID" dirty="0" smtClean="0"/>
              <a:t> memberikan Pos Anggaran sbb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id-ID" i="1" dirty="0" smtClean="0">
                <a:solidFill>
                  <a:srgbClr val="FF0000"/>
                </a:solidFill>
              </a:rPr>
              <a:t>Pemb MCK untuk gakin </a:t>
            </a:r>
            <a:r>
              <a:rPr lang="en-US" i="1" dirty="0" smtClean="0">
                <a:solidFill>
                  <a:srgbClr val="FF0000"/>
                </a:solidFill>
              </a:rPr>
              <a:t>     	 </a:t>
            </a:r>
            <a:r>
              <a:rPr lang="id-ID" i="1" dirty="0" smtClean="0">
                <a:solidFill>
                  <a:srgbClr val="FF0000"/>
                </a:solidFill>
              </a:rPr>
              <a:t>Rp.43.874.000;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i="1" dirty="0" smtClean="0">
                <a:solidFill>
                  <a:srgbClr val="FF0000"/>
                </a:solidFill>
              </a:rPr>
              <a:t>Pembangunan  RTLH 		  Rp.285.000.000;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i="1" dirty="0" err="1" smtClean="0">
                <a:solidFill>
                  <a:srgbClr val="FF0000"/>
                </a:solidFill>
              </a:rPr>
              <a:t>Lantainisasi</a:t>
            </a:r>
            <a:r>
              <a:rPr lang="en-US" i="1" dirty="0" smtClean="0">
                <a:solidFill>
                  <a:srgbClr val="FF0000"/>
                </a:solidFill>
              </a:rPr>
              <a:t>			Rp.76.000.000;</a:t>
            </a:r>
            <a:endParaRPr lang="id-ID" i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id-ID" i="1" dirty="0" smtClean="0">
                <a:solidFill>
                  <a:srgbClr val="FF0000"/>
                </a:solidFill>
              </a:rPr>
              <a:t>Senam Lansia </a:t>
            </a:r>
            <a:r>
              <a:rPr lang="en-US" i="1" dirty="0" smtClean="0">
                <a:solidFill>
                  <a:srgbClr val="FF0000"/>
                </a:solidFill>
              </a:rPr>
              <a:t>   		</a:t>
            </a:r>
            <a:r>
              <a:rPr lang="id-ID" i="1" dirty="0" smtClean="0">
                <a:solidFill>
                  <a:srgbClr val="FF0000"/>
                </a:solidFill>
              </a:rPr>
              <a:t> Rp 8.675.000;</a:t>
            </a:r>
            <a:endParaRPr lang="id-ID" sz="3600" i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id-ID" i="1" dirty="0" smtClean="0">
                <a:solidFill>
                  <a:srgbClr val="FF0000"/>
                </a:solidFill>
              </a:rPr>
              <a:t>Posyandu Balita </a:t>
            </a:r>
            <a:r>
              <a:rPr lang="en-US" i="1" dirty="0" smtClean="0">
                <a:solidFill>
                  <a:srgbClr val="FF0000"/>
                </a:solidFill>
              </a:rPr>
              <a:t>		</a:t>
            </a:r>
            <a:r>
              <a:rPr lang="id-ID" i="1" dirty="0" smtClean="0">
                <a:solidFill>
                  <a:srgbClr val="FF0000"/>
                </a:solidFill>
              </a:rPr>
              <a:t> Rp 101.300.000;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id-ID" i="1" dirty="0" smtClean="0">
                <a:solidFill>
                  <a:srgbClr val="FF0000"/>
                </a:solidFill>
              </a:rPr>
              <a:t>Posyandu Lansia </a:t>
            </a:r>
            <a:r>
              <a:rPr lang="en-US" i="1" dirty="0" smtClean="0">
                <a:solidFill>
                  <a:srgbClr val="FF0000"/>
                </a:solidFill>
              </a:rPr>
              <a:t>		 </a:t>
            </a:r>
            <a:r>
              <a:rPr lang="id-ID" i="1" dirty="0" smtClean="0">
                <a:solidFill>
                  <a:srgbClr val="FF0000"/>
                </a:solidFill>
              </a:rPr>
              <a:t>Rp.63.837.000;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id-ID" i="1" dirty="0" smtClean="0">
                <a:solidFill>
                  <a:srgbClr val="FF0000"/>
                </a:solidFill>
              </a:rPr>
              <a:t>PKK</a:t>
            </a:r>
            <a:r>
              <a:rPr lang="en-US" i="1" dirty="0" smtClean="0">
                <a:solidFill>
                  <a:srgbClr val="FF0000"/>
                </a:solidFill>
              </a:rPr>
              <a:t>					</a:t>
            </a:r>
            <a:r>
              <a:rPr lang="id-ID" i="1" dirty="0" smtClean="0">
                <a:solidFill>
                  <a:srgbClr val="FF0000"/>
                </a:solidFill>
              </a:rPr>
              <a:t> Rp.48.885.000;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d-ID" dirty="0" smtClean="0"/>
              <a:t>Sumber dana lain ( PKK Kab Bantul, PMD Kab Bantul, Din Kes Kab Bantul,Puskesmas </a:t>
            </a:r>
            <a:r>
              <a:rPr lang="en-US" dirty="0" smtClean="0"/>
              <a:t>……………..</a:t>
            </a:r>
            <a:r>
              <a:rPr lang="id-ID" dirty="0" smtClean="0"/>
              <a:t> 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82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54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8625" y="1285875"/>
            <a:ext cx="8258175" cy="4840288"/>
          </a:xfrm>
        </p:spPr>
        <p:txBody>
          <a:bodyPr/>
          <a:lstStyle/>
          <a:p>
            <a:pPr eaLnBrk="1" hangingPunct="1"/>
            <a:r>
              <a:rPr lang="id-ID" altLang="id-ID" dirty="0" smtClean="0"/>
              <a:t>Kader di Desa </a:t>
            </a:r>
            <a:r>
              <a:rPr lang="en-US" altLang="id-ID" dirty="0" smtClean="0"/>
              <a:t>…………….</a:t>
            </a:r>
            <a:r>
              <a:rPr lang="id-ID" altLang="id-ID" dirty="0" smtClean="0"/>
              <a:t> : </a:t>
            </a:r>
            <a:r>
              <a:rPr lang="id-ID" altLang="id-ID" i="1" dirty="0" smtClean="0">
                <a:solidFill>
                  <a:srgbClr val="FF0000"/>
                </a:solidFill>
              </a:rPr>
              <a:t>256, aktif 248, kader terlatih : 172</a:t>
            </a:r>
          </a:p>
          <a:p>
            <a:pPr eaLnBrk="1" hangingPunct="1"/>
            <a:r>
              <a:rPr lang="id-ID" altLang="id-ID" dirty="0" smtClean="0"/>
              <a:t>Untuk meningkatkan ketrampilan kader mendapatkan pelatihan dari Puskesmas </a:t>
            </a:r>
            <a:r>
              <a:rPr lang="en-US" altLang="id-ID" dirty="0" smtClean="0"/>
              <a:t>………………</a:t>
            </a:r>
            <a:endParaRPr lang="id-ID" altLang="id-ID" dirty="0" smtClean="0"/>
          </a:p>
          <a:p>
            <a:pPr eaLnBrk="1" hangingPunct="1"/>
            <a:r>
              <a:rPr lang="id-ID" altLang="id-ID" dirty="0" smtClean="0"/>
              <a:t>Tempat kegiatan  PHBS di rumah warga maupun di balai kampung  yang ada di Desa </a:t>
            </a:r>
            <a:r>
              <a:rPr lang="en-US" altLang="id-ID" dirty="0" smtClean="0"/>
              <a:t>………………</a:t>
            </a:r>
            <a:endParaRPr lang="id-ID" altLang="id-ID" dirty="0" smtClean="0"/>
          </a:p>
          <a:p>
            <a:pPr eaLnBrk="1" hangingPunct="1">
              <a:buFont typeface="Wingdings 2" pitchFamily="18" charset="2"/>
              <a:buNone/>
            </a:pPr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4712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id-ID" dirty="0" smtClean="0">
                <a:solidFill>
                  <a:srgbClr val="FF0000"/>
                </a:solidFill>
              </a:rPr>
              <a:t>INDIKATOR  PROSES</a:t>
            </a:r>
            <a:endParaRPr lang="id-ID" altLang="id-ID" dirty="0" smtClean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altLang="id-ID" dirty="0" smtClean="0"/>
              <a:t>Adanya Penyuluhan PHBS bagi warga</a:t>
            </a:r>
          </a:p>
          <a:p>
            <a:pPr eaLnBrk="1" hangingPunct="1"/>
            <a:r>
              <a:rPr lang="id-ID" altLang="id-ID" dirty="0" smtClean="0"/>
              <a:t>Adanya Jumantik mandiri maupun Jumantik Junior</a:t>
            </a:r>
          </a:p>
          <a:p>
            <a:pPr eaLnBrk="1" hangingPunct="1"/>
            <a:r>
              <a:rPr lang="id-ID" altLang="id-ID" dirty="0" smtClean="0"/>
              <a:t>Adanya penempelan stiker oleh kader</a:t>
            </a:r>
          </a:p>
          <a:p>
            <a:pPr eaLnBrk="1" hangingPunct="1"/>
            <a:r>
              <a:rPr lang="id-ID" altLang="id-ID" dirty="0" smtClean="0"/>
              <a:t>Adanya gentong maupun kran air dan sabun di depan rumah warga</a:t>
            </a:r>
          </a:p>
          <a:p>
            <a:pPr eaLnBrk="1" hangingPunct="1"/>
            <a:r>
              <a:rPr lang="id-ID" altLang="id-ID" dirty="0" smtClean="0"/>
              <a:t>Adanya senam lansia</a:t>
            </a:r>
          </a:p>
          <a:p>
            <a:pPr eaLnBrk="1" hangingPunct="1"/>
            <a:r>
              <a:rPr lang="id-ID" altLang="id-ID" dirty="0" smtClean="0"/>
              <a:t>Adanya bukti test kwalitas air</a:t>
            </a:r>
          </a:p>
          <a:p>
            <a:pPr eaLnBrk="1" hangingPunct="1"/>
            <a:r>
              <a:rPr lang="id-ID" altLang="id-ID" dirty="0" smtClean="0"/>
              <a:t>Adanya jamban sehat di setiap rumah warga</a:t>
            </a:r>
          </a:p>
          <a:p>
            <a:pPr eaLnBrk="1" hangingPunct="1"/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36992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 flipH="1">
            <a:off x="1143000" y="0"/>
            <a:ext cx="6248400" cy="304800"/>
          </a:xfrm>
        </p:spPr>
        <p:txBody>
          <a:bodyPr>
            <a:normAutofit fontScale="90000"/>
          </a:bodyPr>
          <a:lstStyle/>
          <a:p>
            <a:pPr eaLnBrk="1" hangingPunct="1"/>
            <a:endParaRPr lang="id-ID" altLang="id-ID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Autofit/>
          </a:bodyPr>
          <a:lstStyle/>
          <a:p>
            <a:pPr eaLnBrk="1" hangingPunct="1"/>
            <a:r>
              <a:rPr lang="id-ID" altLang="id-ID" sz="2800" dirty="0" smtClean="0"/>
              <a:t>Untuk meningkatkan ketrampilan kader diadakan </a:t>
            </a:r>
            <a:r>
              <a:rPr lang="id-ID" altLang="id-ID" sz="2800" i="1" dirty="0" smtClean="0">
                <a:solidFill>
                  <a:srgbClr val="FF0000"/>
                </a:solidFill>
              </a:rPr>
              <a:t>pelatihan / refresing kader </a:t>
            </a:r>
            <a:r>
              <a:rPr lang="id-ID" altLang="id-ID" sz="2800" dirty="0" smtClean="0"/>
              <a:t>bekerjasama dengan Puskesmas </a:t>
            </a:r>
            <a:r>
              <a:rPr lang="en-US" altLang="id-ID" sz="2800" dirty="0" smtClean="0"/>
              <a:t>…………</a:t>
            </a:r>
            <a:endParaRPr lang="id-ID" altLang="id-ID" sz="2800" dirty="0" smtClean="0"/>
          </a:p>
          <a:p>
            <a:pPr eaLnBrk="1" hangingPunct="1"/>
            <a:r>
              <a:rPr lang="id-ID" altLang="id-ID" sz="2800" dirty="0" smtClean="0"/>
              <a:t>Untuk Pembinaan Pos Yandu dilakukan oleh Pokja Pos Yandu Desa </a:t>
            </a:r>
            <a:r>
              <a:rPr lang="en-US" altLang="id-ID" sz="2800" dirty="0" smtClean="0"/>
              <a:t>………….</a:t>
            </a:r>
            <a:r>
              <a:rPr lang="id-ID" altLang="id-ID" sz="2800" dirty="0" smtClean="0"/>
              <a:t>, Tim Penggerak PKK Desa, Puskesmas </a:t>
            </a:r>
            <a:r>
              <a:rPr lang="en-US" altLang="id-ID" sz="2800" dirty="0" smtClean="0"/>
              <a:t>……………</a:t>
            </a:r>
            <a:endParaRPr lang="id-ID" altLang="id-ID" sz="2800" dirty="0" smtClean="0"/>
          </a:p>
          <a:p>
            <a:pPr eaLnBrk="1" hangingPunct="1"/>
            <a:r>
              <a:rPr lang="id-ID" altLang="id-ID" sz="2800" dirty="0" smtClean="0"/>
              <a:t>Evaluasi dilakukan setiap selesai penimbangan di masing-masing Pos Yandu</a:t>
            </a:r>
          </a:p>
          <a:p>
            <a:pPr eaLnBrk="1" hangingPunct="1"/>
            <a:r>
              <a:rPr lang="id-ID" altLang="id-ID" sz="2800" dirty="0" smtClean="0"/>
              <a:t>Di Tingkat Desa evaluasi tiap bulan rutin tanggal </a:t>
            </a:r>
            <a:r>
              <a:rPr lang="en-US" altLang="id-ID" sz="2800" dirty="0" smtClean="0"/>
              <a:t>………..</a:t>
            </a:r>
            <a:endParaRPr lang="id-ID" alt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val="23928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d-ID" altLang="id-ID" dirty="0" smtClean="0">
                <a:solidFill>
                  <a:srgbClr val="FF0000"/>
                </a:solidFill>
              </a:rPr>
              <a:t>Indikator Output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id-ID" altLang="id-ID" dirty="0" smtClean="0"/>
              <a:t>Angka kesakitan DBD menurun</a:t>
            </a:r>
          </a:p>
          <a:p>
            <a:pPr eaLnBrk="1" hangingPunct="1"/>
            <a:r>
              <a:rPr lang="id-ID" altLang="id-ID" dirty="0" smtClean="0"/>
              <a:t>Prosentase PHBS rumah tangga meningkat tiap tahun</a:t>
            </a:r>
          </a:p>
          <a:p>
            <a:pPr eaLnBrk="1" hangingPunct="1"/>
            <a:r>
              <a:rPr lang="id-ID" altLang="id-ID" dirty="0" smtClean="0"/>
              <a:t>Seluruh persalinan sudah ditolong nakes, tidak ada dukun beranak</a:t>
            </a:r>
          </a:p>
          <a:p>
            <a:pPr eaLnBrk="1" hangingPunct="1"/>
            <a:r>
              <a:rPr lang="id-ID" altLang="id-ID" dirty="0" smtClean="0"/>
              <a:t>Angka kematian ibu maupun balita nol </a:t>
            </a:r>
            <a:r>
              <a:rPr lang="id-ID" altLang="id-ID" dirty="0" smtClean="0">
                <a:latin typeface="Calibri" pitchFamily="34" charset="0"/>
              </a:rPr>
              <a:t>%</a:t>
            </a:r>
            <a:endParaRPr lang="id-ID" altLang="id-ID" dirty="0" smtClean="0"/>
          </a:p>
          <a:p>
            <a:pPr eaLnBrk="1" hangingPunct="1"/>
            <a:r>
              <a:rPr lang="id-ID" altLang="id-ID" dirty="0" smtClean="0"/>
              <a:t>Bebas asap rokok di dalam rumah</a:t>
            </a:r>
          </a:p>
          <a:p>
            <a:pPr eaLnBrk="1" hangingPunct="1"/>
            <a:r>
              <a:rPr lang="id-ID" altLang="id-ID" dirty="0" smtClean="0"/>
              <a:t>Adanya kehadiran kader saat penyuluhan PHBS di rumah warga</a:t>
            </a:r>
          </a:p>
          <a:p>
            <a:pPr eaLnBrk="1" hangingPunct="1"/>
            <a:r>
              <a:rPr lang="id-ID" altLang="id-ID" dirty="0" smtClean="0"/>
              <a:t>Pencapaian cakupan ASI Exlusif tinggi karena peran KEKEP Ibu</a:t>
            </a:r>
          </a:p>
          <a:p>
            <a:pPr eaLnBrk="1" hangingPunct="1"/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41898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d-ID" altLang="id-ID" dirty="0" smtClean="0">
                <a:solidFill>
                  <a:srgbClr val="FF0000"/>
                </a:solidFill>
              </a:rPr>
              <a:t>Inovasi dan Prestasi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24387"/>
          </a:xfrm>
        </p:spPr>
        <p:txBody>
          <a:bodyPr>
            <a:normAutofit/>
          </a:bodyPr>
          <a:lstStyle/>
          <a:p>
            <a:pPr eaLnBrk="1" hangingPunct="1"/>
            <a:r>
              <a:rPr lang="id-ID" altLang="id-ID" dirty="0" smtClean="0"/>
              <a:t>Inovasi :</a:t>
            </a:r>
            <a:endParaRPr lang="en-US" altLang="id-ID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id-ID" altLang="id-ID" dirty="0" smtClean="0"/>
              <a:t>GERMAS SASET, Gerakan Masyarakat  Sambikerep Sehat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id-ID" dirty="0" err="1" smtClean="0"/>
              <a:t>Baso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Sapi</a:t>
            </a:r>
            <a:r>
              <a:rPr lang="en-US" altLang="id-ID" dirty="0" smtClean="0"/>
              <a:t>………………………………..</a:t>
            </a:r>
            <a:r>
              <a:rPr lang="id-ID" altLang="id-ID" dirty="0" smtClean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4658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8600"/>
            <a:ext cx="8229600" cy="1295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altLang="id-ID" dirty="0" smtClean="0">
                <a:solidFill>
                  <a:srgbClr val="FF0000"/>
                </a:solidFill>
              </a:rPr>
              <a:t>P</a:t>
            </a:r>
            <a:r>
              <a:rPr lang="en-US" altLang="id-ID" dirty="0" smtClean="0">
                <a:solidFill>
                  <a:srgbClr val="FF0000"/>
                </a:solidFill>
              </a:rPr>
              <a:t>RESTASI</a:t>
            </a:r>
            <a:r>
              <a:rPr lang="id-ID" altLang="id-ID" dirty="0" smtClean="0">
                <a:solidFill>
                  <a:srgbClr val="FF0000"/>
                </a:solidFill>
              </a:rPr>
              <a:t/>
            </a:r>
            <a:br>
              <a:rPr lang="id-ID" altLang="id-ID" dirty="0" smtClean="0">
                <a:solidFill>
                  <a:srgbClr val="FF0000"/>
                </a:solidFill>
              </a:rPr>
            </a:b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28625" y="1524000"/>
            <a:ext cx="8258175" cy="4876800"/>
          </a:xfrm>
        </p:spPr>
        <p:txBody>
          <a:bodyPr/>
          <a:lstStyle/>
          <a:p>
            <a:pPr eaLnBrk="1" hangingPunct="1"/>
            <a:r>
              <a:rPr lang="id-ID" altLang="id-ID" dirty="0" smtClean="0"/>
              <a:t>Prestasi 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d-ID" altLang="id-ID" dirty="0" smtClean="0"/>
              <a:t>Reward DB4K ( Daerah Bebas 4 Masalah Kesehatan ) yang merupakan program unggulan Kabupaten Bantul dalam mengentaskan masalah kematian Ibu, Kematian Bayi, Gizi buruk, Demam Berdarah dan temuan penderita TB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id-ID" altLang="id-ID" dirty="0" smtClean="0"/>
              <a:t>Juara I Tingkat Kab Lomba</a:t>
            </a:r>
            <a:r>
              <a:rPr lang="en-US" altLang="id-ID" dirty="0" smtClean="0"/>
              <a:t>…………</a:t>
            </a:r>
            <a:endParaRPr lang="id-ID" altLang="id-ID" dirty="0" smtClean="0"/>
          </a:p>
          <a:p>
            <a:pPr lvl="1" eaLnBrk="1" hangingPunct="1">
              <a:buFont typeface="Wingdings 2" pitchFamily="18" charset="2"/>
              <a:buNone/>
            </a:pPr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18120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d-ID" altLang="id-ID" dirty="0" smtClean="0">
                <a:solidFill>
                  <a:srgbClr val="FF0000"/>
                </a:solidFill>
              </a:rPr>
              <a:t>Hambatan-hambatan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id-ID" altLang="id-ID" dirty="0" smtClean="0"/>
          </a:p>
          <a:p>
            <a:pPr eaLnBrk="1" hangingPunct="1"/>
            <a:r>
              <a:rPr lang="en-US" altLang="id-ID" dirty="0" smtClean="0"/>
              <a:t>??????</a:t>
            </a:r>
          </a:p>
          <a:p>
            <a:pPr eaLnBrk="1" hangingPunct="1"/>
            <a:r>
              <a:rPr lang="en-US" altLang="id-ID" dirty="0" err="1" smtClean="0"/>
              <a:t>Pelaksanaan</a:t>
            </a:r>
            <a:r>
              <a:rPr lang="id-ID" altLang="id-ID" dirty="0" smtClean="0"/>
              <a:t> PHBS di tatanan rumah tangga sesuai indikator yang ada</a:t>
            </a:r>
            <a:r>
              <a:rPr lang="en-US" altLang="id-ID" dirty="0" smtClean="0"/>
              <a:t> …?</a:t>
            </a:r>
            <a:endParaRPr lang="id-ID" altLang="id-ID" dirty="0" smtClean="0"/>
          </a:p>
          <a:p>
            <a:pPr eaLnBrk="1" hangingPunct="1"/>
            <a:r>
              <a:rPr lang="id-ID" altLang="id-ID" dirty="0" smtClean="0"/>
              <a:t>Keterbatasan dana dan sumber daya manusia sehingga kegiatan yang di capai belum maksimal</a:t>
            </a:r>
            <a:r>
              <a:rPr lang="en-US" altLang="id-ID" dirty="0" smtClean="0"/>
              <a:t>….?</a:t>
            </a:r>
          </a:p>
          <a:p>
            <a:pPr eaLnBrk="1" hangingPunct="1"/>
            <a:endParaRPr lang="en-US" altLang="id-ID" dirty="0" smtClean="0"/>
          </a:p>
          <a:p>
            <a:pPr eaLnBrk="1" hangingPunct="1"/>
            <a:endParaRPr lang="en-US" altLang="id-ID" dirty="0" smtClean="0"/>
          </a:p>
          <a:p>
            <a:pPr eaLnBrk="1" hangingPunct="1"/>
            <a:endParaRPr lang="en-US" altLang="id-ID" dirty="0" smtClean="0"/>
          </a:p>
          <a:p>
            <a:pPr eaLnBrk="1" hangingPunct="1"/>
            <a:endParaRPr lang="en-US" altLang="id-ID" dirty="0" smtClean="0"/>
          </a:p>
          <a:p>
            <a:pPr eaLnBrk="1" hangingPunct="1"/>
            <a:endParaRPr lang="en-US" altLang="id-ID" dirty="0" smtClean="0"/>
          </a:p>
          <a:p>
            <a:pPr eaLnBrk="1" hangingPunct="1"/>
            <a:endParaRPr lang="en-US" altLang="id-ID" dirty="0" smtClean="0"/>
          </a:p>
          <a:p>
            <a:pPr eaLnBrk="1" hangingPunct="1"/>
            <a:endParaRPr lang="id-ID" altLang="id-ID" dirty="0" smtClean="0"/>
          </a:p>
          <a:p>
            <a:pPr eaLnBrk="1" hangingPunct="1">
              <a:buFont typeface="Wingdings 2" pitchFamily="18" charset="2"/>
              <a:buNone/>
            </a:pPr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8327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Peran</a:t>
            </a:r>
            <a:r>
              <a:rPr lang="en-US" dirty="0" smtClean="0"/>
              <a:t> TP PKK </a:t>
            </a:r>
            <a:r>
              <a:rPr lang="en-US" dirty="0" err="1" smtClean="0"/>
              <a:t>Kec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SK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kelembagaannya</a:t>
            </a:r>
            <a:endParaRPr lang="en-US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dirty="0" err="1" smtClean="0">
                <a:sym typeface="Wingdings" pitchFamily="2" charset="2"/>
              </a:rPr>
              <a:t>Pendanaan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kec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mendukung</a:t>
            </a:r>
            <a:r>
              <a:rPr lang="en-US" dirty="0" smtClean="0">
                <a:sym typeface="Wingdings" pitchFamily="2" charset="2"/>
              </a:rPr>
              <a:t> PHBS</a:t>
            </a:r>
          </a:p>
          <a:p>
            <a:pPr>
              <a:buFontTx/>
              <a:buChar char="-"/>
            </a:pPr>
            <a:r>
              <a:rPr lang="en-US" dirty="0" err="1" smtClean="0">
                <a:sym typeface="Wingdings" pitchFamily="2" charset="2"/>
              </a:rPr>
              <a:t>Pendampingan</a:t>
            </a:r>
            <a:r>
              <a:rPr lang="en-US" dirty="0" smtClean="0">
                <a:sym typeface="Wingdings" pitchFamily="2" charset="2"/>
              </a:rPr>
              <a:t> PKK </a:t>
            </a:r>
            <a:r>
              <a:rPr lang="en-US" dirty="0" err="1" smtClean="0">
                <a:sym typeface="Wingdings" pitchFamily="2" charset="2"/>
              </a:rPr>
              <a:t>Desa</a:t>
            </a:r>
            <a:endParaRPr lang="en-US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en-US" dirty="0" smtClean="0">
                <a:sym typeface="Wingdings" pitchFamily="2" charset="2"/>
              </a:rPr>
              <a:t>………………..</a:t>
            </a:r>
            <a:endParaRPr lang="en-US" dirty="0">
              <a:sym typeface="Wingdings" pitchFamily="2" charset="2"/>
            </a:endParaRPr>
          </a:p>
          <a:p>
            <a:pPr>
              <a:buFontTx/>
              <a:buChar char="-"/>
            </a:pPr>
            <a:endParaRPr lang="en-US" dirty="0" smtClean="0">
              <a:sym typeface="Wingdings" pitchFamily="2" charset="2"/>
            </a:endParaRP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Tindak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1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762000" cy="1066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5400" b="1" dirty="0">
                <a:solidFill>
                  <a:srgbClr val="C00000"/>
                </a:solidFill>
              </a:rPr>
              <a:t>A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25" y="285750"/>
            <a:ext cx="77152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Tatanan Rumah Tangga</a:t>
            </a:r>
          </a:p>
        </p:txBody>
      </p:sp>
      <p:pic>
        <p:nvPicPr>
          <p:cNvPr id="2050" name="Picture 2" descr="C:\Users\user\Pictures\phbs 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786478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0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2DA2BF"/>
              </a:buClr>
              <a:buFontTx/>
              <a:buChar char="-"/>
            </a:pP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Peran</a:t>
            </a:r>
            <a:r>
              <a:rPr lang="en-US" sz="2500" dirty="0">
                <a:solidFill>
                  <a:prstClr val="black"/>
                </a:solidFill>
                <a:sym typeface="Wingdings" pitchFamily="2" charset="2"/>
              </a:rPr>
              <a:t> TP PKK </a:t>
            </a: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Desa</a:t>
            </a:r>
            <a:r>
              <a:rPr lang="en-US" sz="2500" dirty="0">
                <a:solidFill>
                  <a:prstClr val="black"/>
                </a:solidFill>
                <a:sym typeface="Wingdings" pitchFamily="2" charset="2"/>
              </a:rPr>
              <a:t> </a:t>
            </a:r>
          </a:p>
          <a:p>
            <a:pPr lvl="0">
              <a:buClr>
                <a:srgbClr val="2DA2BF"/>
              </a:buClr>
              <a:buFontTx/>
              <a:buChar char="-"/>
            </a:pPr>
            <a:r>
              <a:rPr lang="en-US" sz="2500" dirty="0">
                <a:solidFill>
                  <a:prstClr val="black"/>
                </a:solidFill>
                <a:sym typeface="Wingdings" pitchFamily="2" charset="2"/>
              </a:rPr>
              <a:t>SK </a:t>
            </a: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dan</a:t>
            </a:r>
            <a:r>
              <a:rPr lang="en-US" sz="25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kelembagaannya</a:t>
            </a:r>
            <a:endParaRPr lang="en-US" sz="2500" dirty="0">
              <a:solidFill>
                <a:prstClr val="black"/>
              </a:solidFill>
              <a:sym typeface="Wingdings" pitchFamily="2" charset="2"/>
            </a:endParaRPr>
          </a:p>
          <a:p>
            <a:pPr lvl="0">
              <a:buClr>
                <a:srgbClr val="2DA2BF"/>
              </a:buClr>
              <a:buFontTx/>
              <a:buChar char="-"/>
            </a:pP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Pendanaan</a:t>
            </a:r>
            <a:r>
              <a:rPr lang="en-US" sz="25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dari</a:t>
            </a:r>
            <a:r>
              <a:rPr lang="en-US" sz="25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desa</a:t>
            </a:r>
            <a:r>
              <a:rPr lang="en-US" sz="25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untuk</a:t>
            </a:r>
            <a:r>
              <a:rPr lang="en-US" sz="25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mendukung</a:t>
            </a:r>
            <a:r>
              <a:rPr lang="en-US" sz="2500" dirty="0">
                <a:solidFill>
                  <a:prstClr val="black"/>
                </a:solidFill>
                <a:sym typeface="Wingdings" pitchFamily="2" charset="2"/>
              </a:rPr>
              <a:t> PHBS </a:t>
            </a: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melalui</a:t>
            </a:r>
            <a:r>
              <a:rPr lang="en-US" sz="25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dana</a:t>
            </a:r>
            <a:r>
              <a:rPr lang="en-US" sz="25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desa</a:t>
            </a:r>
            <a:r>
              <a:rPr lang="en-US" sz="25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dengan</a:t>
            </a:r>
            <a:r>
              <a:rPr lang="en-US" sz="25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mengikuti</a:t>
            </a:r>
            <a:r>
              <a:rPr lang="en-US" sz="25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musrenbangdes</a:t>
            </a:r>
            <a:endParaRPr lang="en-US" sz="2500" dirty="0">
              <a:solidFill>
                <a:prstClr val="black"/>
              </a:solidFill>
              <a:sym typeface="Wingdings" pitchFamily="2" charset="2"/>
            </a:endParaRPr>
          </a:p>
          <a:p>
            <a:pPr lvl="0">
              <a:buClr>
                <a:srgbClr val="2DA2BF"/>
              </a:buClr>
              <a:buFontTx/>
              <a:buChar char="-"/>
            </a:pPr>
            <a:r>
              <a:rPr lang="en-US" sz="2500" dirty="0" err="1">
                <a:solidFill>
                  <a:prstClr val="black"/>
                </a:solidFill>
                <a:sym typeface="Wingdings" pitchFamily="2" charset="2"/>
              </a:rPr>
              <a:t>Pendampingan</a:t>
            </a:r>
            <a:r>
              <a:rPr lang="en-US" sz="2500" dirty="0">
                <a:solidFill>
                  <a:prstClr val="black"/>
                </a:solidFill>
                <a:sym typeface="Wingdings" pitchFamily="2" charset="2"/>
              </a:rPr>
              <a:t> PKK </a:t>
            </a:r>
            <a:r>
              <a:rPr lang="en-US" sz="2500" dirty="0" err="1" smtClean="0">
                <a:solidFill>
                  <a:prstClr val="black"/>
                </a:solidFill>
                <a:sym typeface="Wingdings" pitchFamily="2" charset="2"/>
              </a:rPr>
              <a:t>dusun</a:t>
            </a:r>
            <a:r>
              <a:rPr lang="en-US" sz="25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</a:p>
          <a:p>
            <a:pPr lvl="0">
              <a:buClr>
                <a:srgbClr val="2DA2BF"/>
              </a:buClr>
              <a:buFontTx/>
              <a:buChar char="-"/>
            </a:pPr>
            <a:r>
              <a:rPr lang="en-US" sz="2500" dirty="0" smtClean="0">
                <a:solidFill>
                  <a:prstClr val="black"/>
                </a:solidFill>
                <a:sym typeface="Wingdings" pitchFamily="2" charset="2"/>
              </a:rPr>
              <a:t>………………..</a:t>
            </a:r>
            <a:endParaRPr lang="en-US" sz="2500" dirty="0">
              <a:solidFill>
                <a:prstClr val="black"/>
              </a:solidFill>
              <a:sym typeface="Wingdings" pitchFamily="2" charset="2"/>
            </a:endParaRPr>
          </a:p>
          <a:p>
            <a:pPr lvl="0">
              <a:buClr>
                <a:srgbClr val="2DA2BF"/>
              </a:buClr>
              <a:buFontTx/>
              <a:buChar char="-"/>
            </a:pPr>
            <a:endParaRPr lang="en-US" sz="2500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24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prstTxWarp prst="textChevronInverted">
              <a:avLst/>
            </a:prstTxWarp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TERIMA KASIH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PHBS di Rumah Tangga adalah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upaya</a:t>
            </a:r>
            <a:r>
              <a:rPr lang="it-IT" dirty="0" smtClean="0"/>
              <a:t> untuk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memberdayakan</a:t>
            </a:r>
            <a:r>
              <a:rPr lang="it-IT" dirty="0" smtClean="0"/>
              <a:t> anggota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rumah tangga </a:t>
            </a:r>
            <a:r>
              <a:rPr lang="it-IT" dirty="0" smtClean="0"/>
              <a:t>agar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tahu, mau dan ma</a:t>
            </a:r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 </a:t>
            </a:r>
            <a:r>
              <a:rPr lang="it-IT" dirty="0" smtClean="0"/>
              <a:t>melaksanakan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perilaku hidup bersih dan sehat </a:t>
            </a:r>
            <a:r>
              <a:rPr lang="it-IT" dirty="0" smtClean="0"/>
              <a:t>serta berperan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aktif</a:t>
            </a:r>
            <a:r>
              <a:rPr lang="it-IT" dirty="0" smtClean="0"/>
              <a:t> dalam gerakan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kesehatan</a:t>
            </a:r>
            <a:r>
              <a:rPr lang="it-IT" dirty="0" smtClean="0"/>
              <a:t> di masyarakat</a:t>
            </a:r>
            <a:endParaRPr lang="en-US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PHBS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Rumah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Tangga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pic>
        <p:nvPicPr>
          <p:cNvPr id="4100" name="Picture 4" descr="study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7432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1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65288">
            <a:off x="92075" y="441325"/>
            <a:ext cx="7123113" cy="192246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 Ka.Dinkes Bantul</a:t>
            </a:r>
            <a:br>
              <a:rPr lang="id-I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No. 660/3449 tahun 2016</a:t>
            </a:r>
            <a:endParaRPr lang="id-ID" sz="4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0" y="2571750"/>
            <a:ext cx="1357313" cy="1108075"/>
          </a:xfrm>
          <a:prstGeom prst="rect">
            <a:avLst/>
          </a:prstGeom>
          <a:ln w="76200">
            <a:solidFill>
              <a:srgbClr val="CC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3" y="4286250"/>
            <a:ext cx="871537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INDIKATOR PHBS TATANAN RUMAH TANGGA</a:t>
            </a:r>
          </a:p>
        </p:txBody>
      </p:sp>
    </p:spTree>
    <p:extLst>
      <p:ext uri="{BB962C8B-B14F-4D97-AF65-F5344CB8AC3E}">
        <p14:creationId xmlns:p14="http://schemas.microsoft.com/office/powerpoint/2010/main" val="33995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Definisi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Operasional</a:t>
            </a:r>
            <a:endPara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95977" name="Group 41"/>
          <p:cNvGraphicFramePr>
            <a:graphicFrameLocks noGrp="1"/>
          </p:cNvGraphicFramePr>
          <p:nvPr/>
        </p:nvGraphicFramePr>
        <p:xfrm>
          <a:off x="533400" y="1397000"/>
          <a:ext cx="8077200" cy="4775200"/>
        </p:xfrm>
        <a:graphic>
          <a:graphicData uri="http://schemas.openxmlformats.org/drawingml/2006/table">
            <a:tbl>
              <a:tblPr/>
              <a:tblGrid>
                <a:gridCol w="2133600"/>
                <a:gridCol w="5943600"/>
              </a:tblGrid>
              <a:tr h="238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Pertolongan pertama pada persalinan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balita termuda 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dalam rumah tangga </a:t>
                      </a:r>
                    </a:p>
                    <a:p>
                      <a:pPr marL="87313" marR="0" lvl="0" indent="-873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dilakukan oleh tenaga kesehatan (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dokter kebidanan dan kandungan,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dokter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umum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bidan )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Bayi </a:t>
                      </a:r>
                      <a:r>
                        <a:rPr kumimoji="0" lang="sv-S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termuda usia 0-6 bulan 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mendapat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ASI saja( kecuali Obat dan Vitamin ) sejak lahir sampai usia 6 bulan.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26" name="Picture 19" descr="PH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53133" r="69098" b="23570"/>
          <a:stretch>
            <a:fillRect/>
          </a:stretch>
        </p:blipFill>
        <p:spPr bwMode="auto">
          <a:xfrm>
            <a:off x="838200" y="1752600"/>
            <a:ext cx="160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0" descr="PH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9" t="77043" r="528" b="1031"/>
          <a:stretch>
            <a:fillRect/>
          </a:stretch>
        </p:blipFill>
        <p:spPr bwMode="auto">
          <a:xfrm>
            <a:off x="762000" y="40386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ecagon 5"/>
          <p:cNvSpPr/>
          <p:nvPr/>
        </p:nvSpPr>
        <p:spPr>
          <a:xfrm>
            <a:off x="457200" y="1371600"/>
            <a:ext cx="381000" cy="533400"/>
          </a:xfrm>
          <a:prstGeom prst="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7" name="Decagon 6"/>
          <p:cNvSpPr/>
          <p:nvPr/>
        </p:nvSpPr>
        <p:spPr>
          <a:xfrm>
            <a:off x="381000" y="3810000"/>
            <a:ext cx="381000" cy="533400"/>
          </a:xfrm>
          <a:prstGeom prst="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67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868363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Definisi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Operasional</a:t>
            </a:r>
            <a:endPara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96990" name="Group 30"/>
          <p:cNvGraphicFramePr>
            <a:graphicFrameLocks noGrp="1"/>
          </p:cNvGraphicFramePr>
          <p:nvPr/>
        </p:nvGraphicFramePr>
        <p:xfrm>
          <a:off x="285750" y="1143000"/>
          <a:ext cx="8572500" cy="4708627"/>
        </p:xfrm>
        <a:graphic>
          <a:graphicData uri="http://schemas.openxmlformats.org/drawingml/2006/table">
            <a:tbl>
              <a:tblPr/>
              <a:tblGrid>
                <a:gridCol w="2264434"/>
                <a:gridCol w="6308066"/>
              </a:tblGrid>
              <a:tr h="2056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Menimbang  balita setiap bulan  dan berat badan balita dicatat dalam Buku KIA / Kartu Menuju Sehat (KMS) / dalam 1 tahun terakhir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 mendapat imunisasi dasar lengkap </a:t>
                      </a: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(usia 0-59 bln)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Rumah Tangga yang memiliki akses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terhadap air bersih dan menggunakannya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untuk kebutuhan sehari-hari 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 memenuhi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syarat air bersih (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tidak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berbau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tidak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berasa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tidak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berwarna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tidak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keruh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dan jarak min 10 m dr sbr pencemar/ limbah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pencemar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dari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tetangga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menjadi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catatan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50" name="Picture 17" descr="PH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t="-330" r="68100" b="79292"/>
          <a:stretch>
            <a:fillRect/>
          </a:stretch>
        </p:blipFill>
        <p:spPr bwMode="auto">
          <a:xfrm>
            <a:off x="685800" y="3810000"/>
            <a:ext cx="17732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ecagon 5"/>
          <p:cNvSpPr/>
          <p:nvPr/>
        </p:nvSpPr>
        <p:spPr>
          <a:xfrm>
            <a:off x="457200" y="3276600"/>
            <a:ext cx="381000" cy="533400"/>
          </a:xfrm>
          <a:prstGeom prst="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4</a:t>
            </a:r>
          </a:p>
        </p:txBody>
      </p:sp>
      <p:pic>
        <p:nvPicPr>
          <p:cNvPr id="1435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0574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ecagon 4"/>
          <p:cNvSpPr/>
          <p:nvPr/>
        </p:nvSpPr>
        <p:spPr>
          <a:xfrm>
            <a:off x="533400" y="1143000"/>
            <a:ext cx="381000" cy="533400"/>
          </a:xfrm>
          <a:prstGeom prst="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09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715963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Definisi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Operasional</a:t>
            </a:r>
            <a:endPara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98016" name="Group 32"/>
          <p:cNvGraphicFramePr>
            <a:graphicFrameLocks noGrp="1"/>
          </p:cNvGraphicFramePr>
          <p:nvPr/>
        </p:nvGraphicFramePr>
        <p:xfrm>
          <a:off x="533400" y="1143000"/>
          <a:ext cx="8077200" cy="4673600"/>
        </p:xfrm>
        <a:graphic>
          <a:graphicData uri="http://schemas.openxmlformats.org/drawingml/2006/table">
            <a:tbl>
              <a:tblPr/>
              <a:tblGrid>
                <a:gridCol w="2133600"/>
                <a:gridCol w="59436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-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Anggota 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rumah tangga </a:t>
                      </a:r>
                      <a:r>
                        <a:rPr kumimoji="0" lang="sv-S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umur 5 tahun ke atas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selalu mencuci tangan sebelum makan dan sehabis buang air besar, sebelum memegang bayi, menyiapkan makanan dengan air bersih yang mengalir dan memakai sabun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None/>
                      </a:pPr>
                      <a:r>
                        <a:rPr lang="id-ID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  <a:r>
                        <a:rPr lang="en-US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Menggunakan</a:t>
                      </a:r>
                      <a:r>
                        <a:rPr lang="en-US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jamban</a:t>
                      </a: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sehat</a:t>
                      </a: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adalah</a:t>
                      </a: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rumah</a:t>
                      </a: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tangga</a:t>
                      </a: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yang </a:t>
                      </a:r>
                      <a:r>
                        <a:rPr lang="en-US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memiliki</a:t>
                      </a: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atau</a:t>
                      </a: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menggunakan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jamban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leher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angsa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dengan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tangki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septik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r>
                        <a:rPr lang="en-US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</a:t>
                      </a: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terpelihara</a:t>
                      </a:r>
                      <a:r>
                        <a:rPr lang="en-US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kebersihannya</a:t>
                      </a:r>
                      <a:r>
                        <a:rPr lang="id-ID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id-ID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4" name="Picture 31" descr="PH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0" t="26648" r="2060" b="52141"/>
          <a:stretch>
            <a:fillRect/>
          </a:stretch>
        </p:blipFill>
        <p:spPr bwMode="auto">
          <a:xfrm>
            <a:off x="685800" y="3733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ecagon 4"/>
          <p:cNvSpPr/>
          <p:nvPr/>
        </p:nvSpPr>
        <p:spPr>
          <a:xfrm>
            <a:off x="457200" y="1066800"/>
            <a:ext cx="381000" cy="533400"/>
          </a:xfrm>
          <a:prstGeom prst="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6" name="Decagon 5"/>
          <p:cNvSpPr/>
          <p:nvPr/>
        </p:nvSpPr>
        <p:spPr>
          <a:xfrm>
            <a:off x="457200" y="3429000"/>
            <a:ext cx="381000" cy="533400"/>
          </a:xfrm>
          <a:prstGeom prst="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6</a:t>
            </a:r>
          </a:p>
        </p:txBody>
      </p:sp>
      <p:pic>
        <p:nvPicPr>
          <p:cNvPr id="1537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1885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3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610600" cy="715962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Definisi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Operasional</a:t>
            </a:r>
            <a:endPara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300064" name="Group 32"/>
          <p:cNvGraphicFramePr>
            <a:graphicFrameLocks noGrp="1"/>
          </p:cNvGraphicFramePr>
          <p:nvPr/>
        </p:nvGraphicFramePr>
        <p:xfrm>
          <a:off x="533400" y="1143000"/>
          <a:ext cx="8077200" cy="5038809"/>
        </p:xfrm>
        <a:graphic>
          <a:graphicData uri="http://schemas.openxmlformats.org/drawingml/2006/table">
            <a:tbl>
              <a:tblPr/>
              <a:tblGrid>
                <a:gridCol w="2133600"/>
                <a:gridCol w="5943600"/>
              </a:tblGrid>
              <a:tr h="2651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-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Memberantas jentik di rumah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umah tangga yang melakukan pemberantasan sarang nyamuk di rumah </a:t>
                      </a:r>
                      <a:r>
                        <a:rPr kumimoji="0" lang="sv-S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 ( satu ) kali dalam seminggu 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agar rumah bebas jentik dengan cara 3 M Plus/abatisasi/ikanisa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atau cara lain yang dianjurkan.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7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Anggota rumah tangga yang berumur </a:t>
                      </a:r>
                      <a:r>
                        <a:rPr kumimoji="0" lang="sv-S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 tahun ke atas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yang mengkonsumsi buah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dan 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sayu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 dalam 7 hari terakhir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min 5 hari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Min 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 porsi buah dan 2 porsi sayur atau sebaliknya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398" name="Picture 17" descr="PH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26811" r="68849" b="47470"/>
          <a:stretch>
            <a:fillRect/>
          </a:stretch>
        </p:blipFill>
        <p:spPr bwMode="auto">
          <a:xfrm>
            <a:off x="685800" y="35814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ecagon 5"/>
          <p:cNvSpPr/>
          <p:nvPr/>
        </p:nvSpPr>
        <p:spPr>
          <a:xfrm>
            <a:off x="533400" y="3429000"/>
            <a:ext cx="381000" cy="533400"/>
          </a:xfrm>
          <a:prstGeom prst="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8</a:t>
            </a:r>
          </a:p>
        </p:txBody>
      </p:sp>
      <p:pic>
        <p:nvPicPr>
          <p:cNvPr id="16400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2133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ecagon 4"/>
          <p:cNvSpPr/>
          <p:nvPr/>
        </p:nvSpPr>
        <p:spPr>
          <a:xfrm>
            <a:off x="457200" y="1066800"/>
            <a:ext cx="381000" cy="533400"/>
          </a:xfrm>
          <a:prstGeom prst="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818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19400" y="274638"/>
            <a:ext cx="6324600" cy="639762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Definisi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Operasional</a:t>
            </a:r>
            <a:endPara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301081" name="Group 25"/>
          <p:cNvGraphicFramePr>
            <a:graphicFrameLocks noGrp="1"/>
          </p:cNvGraphicFramePr>
          <p:nvPr/>
        </p:nvGraphicFramePr>
        <p:xfrm>
          <a:off x="533400" y="1143000"/>
          <a:ext cx="8077200" cy="4673600"/>
        </p:xfrm>
        <a:graphic>
          <a:graphicData uri="http://schemas.openxmlformats.org/drawingml/2006/table">
            <a:tbl>
              <a:tblPr/>
              <a:tblGrid>
                <a:gridCol w="2133600"/>
                <a:gridCol w="59436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Penduduk/anggota keluarga umur 10 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tahun ke atas dalam 1 minggu terakhir 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melakukan aktivitas fisik  (sedang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maupun berat) 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minimal 30 menit </a:t>
                      </a: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setiap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hari.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Tidak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merokok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didalam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rumah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adalah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id-ID" sz="24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seluruh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rumah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tangga</a:t>
                      </a: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tidak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merokok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dalam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rumah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selama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atau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ketika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berada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bersama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anggota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keluarga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lainnya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selama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bulan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terakhir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22" name="Picture 16" descr="PH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0" t="26401" r="35196" b="49994"/>
          <a:stretch>
            <a:fillRect/>
          </a:stretch>
        </p:blipFill>
        <p:spPr bwMode="auto">
          <a:xfrm>
            <a:off x="685800" y="1295400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7" descr="PH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1" t="51051" r="33966" b="26387"/>
          <a:stretch>
            <a:fillRect/>
          </a:stretch>
        </p:blipFill>
        <p:spPr bwMode="auto">
          <a:xfrm>
            <a:off x="685800" y="3581400"/>
            <a:ext cx="18399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ecagon 5"/>
          <p:cNvSpPr/>
          <p:nvPr/>
        </p:nvSpPr>
        <p:spPr>
          <a:xfrm>
            <a:off x="457200" y="1143000"/>
            <a:ext cx="381000" cy="533400"/>
          </a:xfrm>
          <a:prstGeom prst="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7" name="Decagon 6"/>
          <p:cNvSpPr/>
          <p:nvPr/>
        </p:nvSpPr>
        <p:spPr>
          <a:xfrm>
            <a:off x="381000" y="3352800"/>
            <a:ext cx="685800" cy="685800"/>
          </a:xfrm>
          <a:prstGeom prst="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911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PHBS ?</a:t>
            </a:r>
          </a:p>
          <a:p>
            <a:r>
              <a:rPr lang="en-US" dirty="0" err="1" smtClean="0"/>
              <a:t>Pelaksana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PHBS ?</a:t>
            </a:r>
          </a:p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Masyarakat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Pendanaan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???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Alokasi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dana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desa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dll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Upayanya</a:t>
            </a:r>
            <a:r>
              <a:rPr lang="en-US" dirty="0" smtClean="0"/>
              <a:t> ………???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persalin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1571625"/>
            <a:ext cx="5143500" cy="3194050"/>
          </a:xfrm>
          <a:ln w="38100" cap="sq">
            <a:solidFill>
              <a:srgbClr val="0070C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142875" y="285750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4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50" y="357188"/>
            <a:ext cx="8001000" cy="5842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Persalinan Ditolong oleh Tenaga Kesehatan</a:t>
            </a:r>
          </a:p>
        </p:txBody>
      </p:sp>
      <p:pic>
        <p:nvPicPr>
          <p:cNvPr id="11" name="Picture 10" descr="persalina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88" y="2786063"/>
            <a:ext cx="2862262" cy="378618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0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2875" y="285750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4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50" y="357188"/>
            <a:ext cx="5000625" cy="5842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Memberi Bayi ASI eksklusif</a:t>
            </a:r>
          </a:p>
        </p:txBody>
      </p:sp>
      <p:pic>
        <p:nvPicPr>
          <p:cNvPr id="7" name="Content Placeholder 6" descr="asi eksklusi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5643602" cy="314327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 descr="asi ek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500438"/>
            <a:ext cx="2643206" cy="3067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81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5" descr="timbang balita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25" y="1285875"/>
            <a:ext cx="2941638" cy="2286000"/>
          </a:xfrm>
        </p:spPr>
      </p:pic>
      <p:sp>
        <p:nvSpPr>
          <p:cNvPr id="4" name="Oval 3"/>
          <p:cNvSpPr/>
          <p:nvPr/>
        </p:nvSpPr>
        <p:spPr>
          <a:xfrm>
            <a:off x="142875" y="285750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4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" y="357188"/>
            <a:ext cx="5715000" cy="5842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Menimbang Balita setiap Bulan</a:t>
            </a:r>
          </a:p>
        </p:txBody>
      </p:sp>
      <p:pic>
        <p:nvPicPr>
          <p:cNvPr id="20485" name="Picture 6" descr="timbang bali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286000"/>
            <a:ext cx="27590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timbang balita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00438"/>
            <a:ext cx="26733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9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ir bersi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1500188"/>
            <a:ext cx="3143250" cy="378618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142875" y="285750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40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" y="357188"/>
            <a:ext cx="4500563" cy="5842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Menggunakan Air Bersih</a:t>
            </a:r>
          </a:p>
        </p:txBody>
      </p:sp>
      <p:pic>
        <p:nvPicPr>
          <p:cNvPr id="7" name="Picture 6" descr="air bersi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2589213"/>
            <a:ext cx="3571875" cy="3840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1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5" descr="ctps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75" y="1071563"/>
            <a:ext cx="2143125" cy="2143125"/>
          </a:xfrm>
        </p:spPr>
      </p:pic>
      <p:sp>
        <p:nvSpPr>
          <p:cNvPr id="4" name="Oval 3"/>
          <p:cNvSpPr/>
          <p:nvPr/>
        </p:nvSpPr>
        <p:spPr>
          <a:xfrm>
            <a:off x="142875" y="285750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" y="357188"/>
            <a:ext cx="8001000" cy="5842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Mencuci Tangan dengan Air Bersih dan Sabun</a:t>
            </a:r>
          </a:p>
        </p:txBody>
      </p:sp>
      <p:pic>
        <p:nvPicPr>
          <p:cNvPr id="22533" name="Picture 6" descr="CT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85875"/>
            <a:ext cx="638175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57438" y="5929313"/>
            <a:ext cx="3571875" cy="523875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sz="2800" dirty="0">
                <a:solidFill>
                  <a:prstClr val="black"/>
                </a:solidFill>
              </a:rPr>
              <a:t>“ Tepung Selaci Puput “</a:t>
            </a:r>
          </a:p>
        </p:txBody>
      </p:sp>
    </p:spTree>
    <p:extLst>
      <p:ext uri="{BB962C8B-B14F-4D97-AF65-F5344CB8AC3E}">
        <p14:creationId xmlns:p14="http://schemas.microsoft.com/office/powerpoint/2010/main" val="1937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Langkah tepat dan benar mencuci tang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9271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4500" y="214313"/>
            <a:ext cx="4929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 langkah cuci tangan </a:t>
            </a:r>
          </a:p>
        </p:txBody>
      </p:sp>
    </p:spTree>
    <p:extLst>
      <p:ext uri="{BB962C8B-B14F-4D97-AF65-F5344CB8AC3E}">
        <p14:creationId xmlns:p14="http://schemas.microsoft.com/office/powerpoint/2010/main" val="31803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0" y="1928813"/>
            <a:ext cx="6572250" cy="3416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id-ID" sz="2400" b="1" dirty="0">
                <a:solidFill>
                  <a:prstClr val="black"/>
                </a:solidFill>
              </a:rPr>
              <a:t>Tidak mencemari air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d-ID" sz="2400" b="1" dirty="0">
                <a:solidFill>
                  <a:prstClr val="black"/>
                </a:solidFill>
              </a:rPr>
              <a:t>Tidak mencemari tanah permukaan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d-ID" sz="2400" b="1" dirty="0">
                <a:solidFill>
                  <a:prstClr val="black"/>
                </a:solidFill>
              </a:rPr>
              <a:t>Bebas dari serangga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d-ID" sz="2400" b="1" dirty="0">
                <a:solidFill>
                  <a:prstClr val="black"/>
                </a:solidFill>
              </a:rPr>
              <a:t>Tidak menimbulkan bau dan nyaman digunakan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d-ID" sz="2400" b="1" dirty="0">
                <a:solidFill>
                  <a:prstClr val="black"/>
                </a:solidFill>
              </a:rPr>
              <a:t>Aman digunakan oleh pemakainya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d-ID" sz="2400" b="1" dirty="0">
                <a:solidFill>
                  <a:prstClr val="black"/>
                </a:solidFill>
              </a:rPr>
              <a:t>Mudah dibersihkan dan tak menimbulkan gangguan bagi pemakainya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d-ID" sz="2400" b="1" dirty="0">
                <a:solidFill>
                  <a:prstClr val="black"/>
                </a:solidFill>
              </a:rPr>
              <a:t>Tidak menimbulkan pandangan yang kurang sopan</a:t>
            </a:r>
          </a:p>
        </p:txBody>
      </p:sp>
      <p:pic>
        <p:nvPicPr>
          <p:cNvPr id="6" name="Content Placeholder 5" descr="jamban seh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2116831" cy="3095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142875" y="285750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40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301625"/>
            <a:ext cx="5357813" cy="5842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Menggunakan Jamban Sehat</a:t>
            </a:r>
          </a:p>
        </p:txBody>
      </p:sp>
      <p:pic>
        <p:nvPicPr>
          <p:cNvPr id="11" name="Picture 10" descr="jamba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7628"/>
            <a:ext cx="2071670" cy="3007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2928938" y="1285875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800" b="1" smtClean="0">
                <a:solidFill>
                  <a:prstClr val="black"/>
                </a:solidFill>
                <a:latin typeface="Calibri" pitchFamily="34" charset="0"/>
              </a:rPr>
              <a:t>7 Syarat Membuat Jamban Sehat</a:t>
            </a:r>
          </a:p>
        </p:txBody>
      </p:sp>
    </p:spTree>
    <p:extLst>
      <p:ext uri="{BB962C8B-B14F-4D97-AF65-F5344CB8AC3E}">
        <p14:creationId xmlns:p14="http://schemas.microsoft.com/office/powerpoint/2010/main" val="33378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5" descr="jenti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820194"/>
            <a:ext cx="2466975" cy="1847850"/>
          </a:xfrm>
        </p:spPr>
      </p:pic>
      <p:sp>
        <p:nvSpPr>
          <p:cNvPr id="4" name="Oval 3"/>
          <p:cNvSpPr/>
          <p:nvPr/>
        </p:nvSpPr>
        <p:spPr>
          <a:xfrm>
            <a:off x="142875" y="285750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4538" y="287338"/>
            <a:ext cx="8256587" cy="5842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Memberantas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Jentik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Nyamuk Sekali Seminggu</a:t>
            </a:r>
          </a:p>
        </p:txBody>
      </p:sp>
      <p:pic>
        <p:nvPicPr>
          <p:cNvPr id="25605" name="Picture 6" descr="jentik2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285875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jentik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57563"/>
            <a:ext cx="33321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8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2875" y="285750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40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4538" y="287338"/>
            <a:ext cx="6399212" cy="5842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Sayur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Buah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</a:t>
            </a:r>
            <a:endParaRPr lang="id-I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5" descr="sayur dan bu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643063"/>
            <a:ext cx="386715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ayur dan bua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357298"/>
            <a:ext cx="3571900" cy="2675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71563" y="5286375"/>
            <a:ext cx="72151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 3 porsi buah dan 2 porsi sayur setiap hari atau sebaliknya “</a:t>
            </a:r>
          </a:p>
        </p:txBody>
      </p:sp>
    </p:spTree>
    <p:extLst>
      <p:ext uri="{BB962C8B-B14F-4D97-AF65-F5344CB8AC3E}">
        <p14:creationId xmlns:p14="http://schemas.microsoft.com/office/powerpoint/2010/main" val="8753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2875" y="285750"/>
            <a:ext cx="571500" cy="5715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4538" y="287338"/>
            <a:ext cx="6613525" cy="5842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Fisik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</a:t>
            </a:r>
            <a:endParaRPr lang="id-I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2" name="Picture 6" descr="sepeda santa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357688"/>
            <a:ext cx="3286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aktifitas fisi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71563"/>
            <a:ext cx="38274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Content Placeholder 5" descr="aktif fisik2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563" y="2571750"/>
            <a:ext cx="3429000" cy="2286000"/>
          </a:xfrm>
        </p:spPr>
      </p:pic>
      <p:sp>
        <p:nvSpPr>
          <p:cNvPr id="9" name="Rectangle 8"/>
          <p:cNvSpPr/>
          <p:nvPr/>
        </p:nvSpPr>
        <p:spPr>
          <a:xfrm>
            <a:off x="214313" y="6143625"/>
            <a:ext cx="4572000" cy="461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“minimal 30 menit/hari”</a:t>
            </a:r>
            <a:endParaRPr lang="id-ID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2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PHBS 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o rokok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3643314"/>
            <a:ext cx="4470323" cy="2786082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285750" y="285750"/>
            <a:ext cx="1071563" cy="78581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40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7475" y="428625"/>
            <a:ext cx="6113463" cy="5842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Merokok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Rumah</a:t>
            </a:r>
            <a:endParaRPr lang="id-I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no rok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1" y="1357298"/>
            <a:ext cx="4822535" cy="2214578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no rokok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071810"/>
            <a:ext cx="2643174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51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3" descr="images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3" y="0"/>
            <a:ext cx="3357562" cy="4402138"/>
          </a:xfrm>
        </p:spPr>
      </p:pic>
      <p:pic>
        <p:nvPicPr>
          <p:cNvPr id="5" name="Picture 4" descr="image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285750"/>
            <a:ext cx="4806950" cy="2786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5" descr="images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643438"/>
            <a:ext cx="348138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no rokok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14750"/>
            <a:ext cx="478631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393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“Peraturan yang Mengatur tentang Rokok”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2071688"/>
            <a:ext cx="8572500" cy="173672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id-ID" sz="3200" dirty="0">
                <a:solidFill>
                  <a:prstClr val="black"/>
                </a:solidFill>
              </a:rPr>
              <a:t>UU Kesehatan no. 36 tahun 2009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id-ID" sz="3200" dirty="0">
                <a:solidFill>
                  <a:prstClr val="black"/>
                </a:solidFill>
              </a:rPr>
              <a:t>Peraturan Gubernur no. 42 tahun 2009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id-ID" sz="3200" dirty="0">
                <a:solidFill>
                  <a:prstClr val="black"/>
                </a:solidFill>
              </a:rPr>
              <a:t>Peraturan Bupati Bantul no. 18 tahun 2016</a:t>
            </a:r>
          </a:p>
        </p:txBody>
      </p:sp>
    </p:spTree>
    <p:extLst>
      <p:ext uri="{BB962C8B-B14F-4D97-AF65-F5344CB8AC3E}">
        <p14:creationId xmlns:p14="http://schemas.microsoft.com/office/powerpoint/2010/main" val="4808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4313" y="1428750"/>
            <a:ext cx="8572500" cy="492918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Tx/>
              <a:buAutoNum type="arabicPeriod"/>
            </a:pPr>
            <a:r>
              <a:rPr lang="en-US" sz="2800" smtClean="0"/>
              <a:t>Persalinan ditolong oleh tenaga kesehatan adalah pertolongan pertama pada persalinan </a:t>
            </a:r>
            <a:r>
              <a:rPr lang="en-US" sz="2800" b="1" smtClean="0">
                <a:solidFill>
                  <a:srgbClr val="FF0000"/>
                </a:solidFill>
              </a:rPr>
              <a:t>balita termuda </a:t>
            </a:r>
            <a:r>
              <a:rPr lang="en-US" sz="2800" smtClean="0"/>
              <a:t>dalam rumah tangga dilakukan oleh tenaga kesehatan yang memiliki kompetensi kebidanan</a:t>
            </a:r>
            <a:endParaRPr lang="id-ID" sz="2800" smtClean="0"/>
          </a:p>
          <a:p>
            <a:pPr marL="457200" indent="-457200">
              <a:buFontTx/>
              <a:buAutoNum type="arabicPeriod"/>
            </a:pPr>
            <a:r>
              <a:rPr lang="en-US" sz="2800" smtClean="0"/>
              <a:t>Memberi bayi ASI eksklusif adalah bayi termuda usia </a:t>
            </a:r>
            <a:r>
              <a:rPr lang="en-US" sz="2800" b="1" smtClean="0">
                <a:solidFill>
                  <a:srgbClr val="FF0000"/>
                </a:solidFill>
              </a:rPr>
              <a:t>0-6 bulan </a:t>
            </a:r>
            <a:r>
              <a:rPr lang="en-US" sz="2800" smtClean="0"/>
              <a:t>mendapat ASI saja sejak lahir sampai  usia </a:t>
            </a:r>
            <a:r>
              <a:rPr lang="id-ID" sz="2800" smtClean="0"/>
              <a:t>6 </a:t>
            </a:r>
            <a:r>
              <a:rPr lang="en-US" sz="2800" smtClean="0"/>
              <a:t>bulan</a:t>
            </a:r>
            <a:r>
              <a:rPr lang="id-ID" sz="2800" smtClean="0"/>
              <a:t>.</a:t>
            </a:r>
          </a:p>
          <a:p>
            <a:pPr marL="457200" indent="-457200">
              <a:buFontTx/>
              <a:buAutoNum type="arabicPeriod"/>
            </a:pPr>
            <a:r>
              <a:rPr lang="en-US" sz="2800" smtClean="0"/>
              <a:t>Menimbang balita setiap bulan adalah menimbang balita dan berat badan balita dicatat dalam KMS </a:t>
            </a:r>
            <a:r>
              <a:rPr lang="en-US" sz="2800" b="1" smtClean="0"/>
              <a:t>minimal 8 kali </a:t>
            </a:r>
            <a:r>
              <a:rPr lang="en-US" sz="2800" smtClean="0"/>
              <a:t>penimbangan setahun</a:t>
            </a:r>
            <a:r>
              <a:rPr lang="id-ID" sz="2800" smtClean="0"/>
              <a:t>. (</a:t>
            </a:r>
            <a:r>
              <a:rPr lang="id-ID" sz="2800" smtClean="0">
                <a:solidFill>
                  <a:srgbClr val="FF0000"/>
                </a:solidFill>
              </a:rPr>
              <a:t>Balita u</a:t>
            </a:r>
            <a:r>
              <a:rPr lang="en-US" sz="2800" smtClean="0">
                <a:solidFill>
                  <a:srgbClr val="FF0000"/>
                </a:solidFill>
              </a:rPr>
              <a:t>sia 0-59 bulan</a:t>
            </a:r>
            <a:r>
              <a:rPr lang="id-ID" sz="2800" smtClean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FontTx/>
              <a:buAutoNum type="arabicPeriod"/>
            </a:pPr>
            <a:endParaRPr lang="id-ID" sz="2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d-I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 perhitungan data PHBS </a:t>
            </a:r>
            <a:br>
              <a:rPr lang="id-I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tatanan Rumah Tangga</a:t>
            </a:r>
          </a:p>
        </p:txBody>
      </p:sp>
    </p:spTree>
    <p:extLst>
      <p:ext uri="{BB962C8B-B14F-4D97-AF65-F5344CB8AC3E}">
        <p14:creationId xmlns:p14="http://schemas.microsoft.com/office/powerpoint/2010/main" val="907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285750" y="428625"/>
            <a:ext cx="8572500" cy="6000750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AutoNum type="arabicPeriod" startAt="4"/>
            </a:pPr>
            <a:r>
              <a:rPr lang="en-US" sz="2800" smtClean="0"/>
              <a:t>Menggunakan </a:t>
            </a:r>
            <a:r>
              <a:rPr lang="en-US" sz="2800" smtClean="0">
                <a:solidFill>
                  <a:srgbClr val="FF0000"/>
                </a:solidFill>
              </a:rPr>
              <a:t>air bersih </a:t>
            </a:r>
            <a:r>
              <a:rPr lang="en-US" sz="2800" smtClean="0"/>
              <a:t>adalah rumah tangga yang memiliki akses terhadap air bersih dan menggunakannya untuk kebutuhan sehari-hari yang berasal dari </a:t>
            </a:r>
            <a:r>
              <a:rPr lang="en-US" sz="2800" smtClean="0">
                <a:solidFill>
                  <a:srgbClr val="FF0000"/>
                </a:solidFill>
              </a:rPr>
              <a:t>air kemasan, ledeng, pompa, sumur terlindung, mata air terlindung dan penampungan air hujan </a:t>
            </a:r>
            <a:endParaRPr lang="id-ID" sz="2800" smtClean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 startAt="4"/>
            </a:pPr>
            <a:r>
              <a:rPr lang="en-US" sz="2800" smtClean="0"/>
              <a:t>Mencuci tangan dengan air bersih dan sabun adalah : anggota rumah tangga yang berumur </a:t>
            </a:r>
            <a:r>
              <a:rPr lang="en-US" sz="2800" b="1" smtClean="0">
                <a:solidFill>
                  <a:srgbClr val="FF0000"/>
                </a:solidFill>
              </a:rPr>
              <a:t>5 tahun ke atas </a:t>
            </a:r>
            <a:r>
              <a:rPr lang="en-US" sz="2800" smtClean="0"/>
              <a:t>selalu mencuci tangan sebelum makan, sebelum menyiapkan makanan, sesudah buang air besar, setelah menceboki anak, sebelum </a:t>
            </a:r>
            <a:r>
              <a:rPr lang="id-ID" sz="2800" smtClean="0"/>
              <a:t>menyusui </a:t>
            </a:r>
            <a:r>
              <a:rPr lang="en-US" sz="2800" smtClean="0"/>
              <a:t> bayi dengan menggunakan </a:t>
            </a:r>
            <a:r>
              <a:rPr lang="en-US" sz="2800" b="1" smtClean="0">
                <a:solidFill>
                  <a:srgbClr val="FF0000"/>
                </a:solidFill>
              </a:rPr>
              <a:t>air bersih yang mengalir dan memakai sabun</a:t>
            </a:r>
            <a:endParaRPr lang="id-ID" sz="28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285750" y="428625"/>
            <a:ext cx="8572500" cy="6000750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None/>
            </a:pPr>
            <a:r>
              <a:rPr lang="id-ID" sz="2600" smtClean="0"/>
              <a:t>6.  </a:t>
            </a:r>
            <a:r>
              <a:rPr lang="en-US" sz="2600" smtClean="0"/>
              <a:t>Menggunakan jamban sehat adalah rumah tangga yang memiliki atau menggunakan </a:t>
            </a:r>
            <a:r>
              <a:rPr lang="en-US" sz="2600" b="1" smtClean="0">
                <a:solidFill>
                  <a:srgbClr val="FF0000"/>
                </a:solidFill>
              </a:rPr>
              <a:t>jamban leher angsa </a:t>
            </a:r>
            <a:r>
              <a:rPr lang="en-US" sz="2600" smtClean="0">
                <a:solidFill>
                  <a:srgbClr val="FF0000"/>
                </a:solidFill>
              </a:rPr>
              <a:t>dengan tangki septik</a:t>
            </a:r>
            <a:r>
              <a:rPr lang="en-US" sz="2600" smtClean="0"/>
              <a:t> dan terpelihara kebersihannya</a:t>
            </a:r>
            <a:endParaRPr lang="id-ID" sz="2600" smtClean="0"/>
          </a:p>
          <a:p>
            <a:pPr marL="457200" indent="-457200">
              <a:buFontTx/>
              <a:buNone/>
            </a:pPr>
            <a:r>
              <a:rPr lang="id-ID" sz="2600" smtClean="0"/>
              <a:t>7.  </a:t>
            </a:r>
            <a:r>
              <a:rPr lang="en-US" sz="2600" smtClean="0"/>
              <a:t>Memberantas jentik dirumah adalah : rumah tangga yang melakukan pemberantasan sarang nyamuk di dalam dan atau di luar rumah </a:t>
            </a:r>
            <a:r>
              <a:rPr lang="id-ID" sz="2600" b="1" smtClean="0">
                <a:solidFill>
                  <a:srgbClr val="FF0000"/>
                </a:solidFill>
              </a:rPr>
              <a:t>min </a:t>
            </a:r>
            <a:r>
              <a:rPr lang="en-US" sz="2600" b="1" smtClean="0">
                <a:solidFill>
                  <a:srgbClr val="FF0000"/>
                </a:solidFill>
              </a:rPr>
              <a:t>satu kali dalam seminggu</a:t>
            </a:r>
            <a:r>
              <a:rPr lang="en-US" sz="2600" smtClean="0">
                <a:solidFill>
                  <a:srgbClr val="FF0000"/>
                </a:solidFill>
              </a:rPr>
              <a:t> </a:t>
            </a:r>
            <a:r>
              <a:rPr lang="en-US" sz="2600" smtClean="0"/>
              <a:t>agar rumah bebas jentik dengan 3M plus</a:t>
            </a:r>
            <a:r>
              <a:rPr lang="id-ID" sz="2600" smtClean="0"/>
              <a:t>,</a:t>
            </a:r>
            <a:r>
              <a:rPr lang="en-US" sz="2600" smtClean="0"/>
              <a:t>abatisasi/ikanisasi atau cara lainya yang dianjurkan.</a:t>
            </a:r>
            <a:endParaRPr lang="id-ID" sz="2600" smtClean="0"/>
          </a:p>
          <a:p>
            <a:pPr marL="457200" indent="-457200">
              <a:buFontTx/>
              <a:buNone/>
            </a:pPr>
            <a:r>
              <a:rPr lang="id-ID" sz="2600" smtClean="0"/>
              <a:t>8.  </a:t>
            </a:r>
            <a:r>
              <a:rPr lang="en-US" sz="2600" smtClean="0"/>
              <a:t>Makan sayur dan buah setiap hari adalah anggota rumah tangga </a:t>
            </a:r>
            <a:r>
              <a:rPr lang="en-US" sz="2600" b="1" smtClean="0"/>
              <a:t>umur 10 tahun ke atas </a:t>
            </a:r>
            <a:r>
              <a:rPr lang="en-US" sz="2600" smtClean="0"/>
              <a:t>yang mengkonsumsi </a:t>
            </a:r>
            <a:r>
              <a:rPr lang="en-US" sz="2600" b="1" smtClean="0">
                <a:solidFill>
                  <a:srgbClr val="FF0000"/>
                </a:solidFill>
              </a:rPr>
              <a:t>minimal 3 porsi buah dan 2 porsi </a:t>
            </a:r>
            <a:r>
              <a:rPr lang="en-US" sz="2600" smtClean="0"/>
              <a:t>sayur atau sebaliknya setiap hari dalam 1 minggu terakhir</a:t>
            </a:r>
            <a:endParaRPr lang="id-ID" sz="2600" smtClean="0"/>
          </a:p>
          <a:p>
            <a:pPr marL="457200" indent="-457200">
              <a:buFont typeface="Arial" pitchFamily="34" charset="0"/>
              <a:buNone/>
            </a:pPr>
            <a:r>
              <a:rPr lang="id-ID" sz="2600" i="1" smtClean="0">
                <a:solidFill>
                  <a:srgbClr val="FF0000"/>
                </a:solidFill>
              </a:rPr>
              <a:t>* (</a:t>
            </a:r>
            <a:r>
              <a:rPr lang="en-US" sz="2800" i="1" smtClean="0">
                <a:solidFill>
                  <a:srgbClr val="FF0000"/>
                </a:solidFill>
              </a:rPr>
              <a:t>Ukuran porsi 1 mangkok sedang</a:t>
            </a:r>
            <a:r>
              <a:rPr lang="id-ID" sz="2800" i="1" smtClean="0">
                <a:solidFill>
                  <a:srgbClr val="FF0000"/>
                </a:solidFill>
              </a:rPr>
              <a:t>)</a:t>
            </a:r>
            <a:endParaRPr lang="id-ID" sz="2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id-ID" sz="2800" dirty="0" smtClean="0"/>
              <a:t>9.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aktifitas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hari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penduduk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anggota</a:t>
            </a:r>
            <a:r>
              <a:rPr lang="en-US" sz="2800" dirty="0" smtClean="0"/>
              <a:t>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umur</a:t>
            </a:r>
            <a:r>
              <a:rPr lang="en-US" sz="2800" b="1" dirty="0" smtClean="0"/>
              <a:t> 10 </a:t>
            </a:r>
            <a:r>
              <a:rPr lang="en-US" sz="2800" b="1" dirty="0" err="1" smtClean="0"/>
              <a:t>tahun</a:t>
            </a:r>
            <a:r>
              <a:rPr lang="en-US" sz="2800" b="1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1 </a:t>
            </a:r>
            <a:r>
              <a:rPr lang="en-US" sz="2800" dirty="0" err="1" smtClean="0"/>
              <a:t>minggu</a:t>
            </a:r>
            <a:r>
              <a:rPr lang="en-US" sz="2800" dirty="0" smtClean="0"/>
              <a:t> </a:t>
            </a:r>
            <a:r>
              <a:rPr lang="en-US" sz="2800" dirty="0" err="1" smtClean="0"/>
              <a:t>terakhir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aktifitas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  (</a:t>
            </a:r>
            <a:r>
              <a:rPr lang="en-US" sz="2800" dirty="0" err="1" smtClean="0"/>
              <a:t>sedang</a:t>
            </a:r>
            <a:r>
              <a:rPr lang="en-US" sz="2800" dirty="0" smtClean="0"/>
              <a:t> </a:t>
            </a:r>
            <a:r>
              <a:rPr lang="en-US" sz="2800" dirty="0" err="1" smtClean="0"/>
              <a:t>maupun</a:t>
            </a:r>
            <a:r>
              <a:rPr lang="en-US" sz="2800" dirty="0" smtClean="0"/>
              <a:t> </a:t>
            </a:r>
            <a:r>
              <a:rPr lang="en-US" sz="2800" dirty="0" err="1" smtClean="0"/>
              <a:t>berat</a:t>
            </a:r>
            <a:r>
              <a:rPr lang="en-US" sz="2800" dirty="0" smtClean="0"/>
              <a:t>) </a:t>
            </a:r>
            <a:r>
              <a:rPr lang="en-US" sz="2800" b="1" dirty="0" smtClean="0">
                <a:solidFill>
                  <a:srgbClr val="FF0000"/>
                </a:solidFill>
              </a:rPr>
              <a:t>minimal 30 </a:t>
            </a:r>
            <a:r>
              <a:rPr lang="en-US" sz="2800" b="1" dirty="0" err="1" smtClean="0">
                <a:solidFill>
                  <a:srgbClr val="FF0000"/>
                </a:solidFill>
              </a:rPr>
              <a:t>menit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setiap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hari</a:t>
            </a:r>
            <a:endParaRPr lang="id-ID" sz="2800" b="1" dirty="0" smtClean="0">
              <a:solidFill>
                <a:srgbClr val="FF0000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id-ID" sz="2800" dirty="0" smtClean="0"/>
              <a:t>10.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merokok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didalam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rumah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seluruh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anggota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tangga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merokok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rumah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ketika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berada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bersama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anggota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keluarga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bulan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terakhir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207375" cy="6408738"/>
          </a:xfrm>
        </p:spPr>
      </p:pic>
    </p:spTree>
    <p:extLst>
      <p:ext uri="{BB962C8B-B14F-4D97-AF65-F5344CB8AC3E}">
        <p14:creationId xmlns:p14="http://schemas.microsoft.com/office/powerpoint/2010/main" val="25121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25003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GAMBARAN DESA</a:t>
            </a:r>
            <a:br>
              <a:rPr lang="id-I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BER-PHBS</a:t>
            </a:r>
            <a:endParaRPr lang="id-ID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500063" y="857250"/>
            <a:ext cx="82296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id-ID" b="1" smtClean="0"/>
              <a:t>Persentase capaian indikator PHBS di rumah Tangga sangat tinggi </a:t>
            </a:r>
            <a:r>
              <a:rPr lang="id-ID" smtClean="0"/>
              <a:t>(baik indiktor tunggal maupun gabungan)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d-ID" b="1" smtClean="0"/>
              <a:t>Keadaan rumah terlihat bersih dan sehat </a:t>
            </a:r>
            <a:r>
              <a:rPr lang="id-ID" smtClean="0"/>
              <a:t>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id-ID" smtClean="0"/>
              <a:t>Ada SPAL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id-ID" smtClean="0"/>
              <a:t>Ada tempat pembuangan sampah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id-ID" smtClean="0"/>
              <a:t>Ada ventilasi udara</a:t>
            </a:r>
          </a:p>
        </p:txBody>
      </p:sp>
      <p:pic>
        <p:nvPicPr>
          <p:cNvPr id="41987" name="Content Placeholder 5" descr="IMG-20170212-WA0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143375"/>
            <a:ext cx="29781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7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158224">
            <a:off x="360630" y="4449013"/>
            <a:ext cx="454090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9600" b="1" spc="50" dirty="0">
                <a:ln w="11430"/>
                <a:solidFill>
                  <a:srgbClr val="CC006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PHBS</a:t>
            </a:r>
            <a:endParaRPr lang="en-US" sz="9600" b="1" spc="50" dirty="0">
              <a:ln w="11430"/>
              <a:solidFill>
                <a:srgbClr val="CC0066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5" y="6072188"/>
            <a:ext cx="85010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d-ID" sz="24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parajita" pitchFamily="34" charset="0"/>
            </a:endParaRPr>
          </a:p>
        </p:txBody>
      </p:sp>
      <p:pic>
        <p:nvPicPr>
          <p:cNvPr id="1027" name="Picture 3" descr="C:\Users\user\Pictures\index phb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991" y="980728"/>
            <a:ext cx="3536181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phb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779470"/>
            <a:ext cx="3666137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 rot="21016838">
            <a:off x="5404947" y="732495"/>
            <a:ext cx="31432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Ragam Inovasinya</a:t>
            </a:r>
          </a:p>
        </p:txBody>
      </p:sp>
    </p:spTree>
    <p:extLst>
      <p:ext uri="{BB962C8B-B14F-4D97-AF65-F5344CB8AC3E}">
        <p14:creationId xmlns:p14="http://schemas.microsoft.com/office/powerpoint/2010/main" val="11713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D:\P_20170210_092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143375"/>
            <a:ext cx="2500312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 descr="D:\P_20170210_0922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714500"/>
            <a:ext cx="2571750" cy="1909763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3357563" y="1428750"/>
            <a:ext cx="5572125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Halaman / pekarangan rumah dimanfaatkan untuk 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id-ID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menanam sayur dan buah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id-ID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Memiliki TOGA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id-ID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 tanaman hias</a:t>
            </a:r>
          </a:p>
        </p:txBody>
      </p:sp>
    </p:spTree>
    <p:extLst>
      <p:ext uri="{BB962C8B-B14F-4D97-AF65-F5344CB8AC3E}">
        <p14:creationId xmlns:p14="http://schemas.microsoft.com/office/powerpoint/2010/main" val="12822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28625" y="5715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id-ID" smtClean="0"/>
              <a:t>4. Lingkungan Desa secara keseluruhan tertata rapi dan bersih, termasuk jalan-jalan desa. Tidak terlihat sampah berserakan atau genangan air</a:t>
            </a:r>
          </a:p>
          <a:p>
            <a:pPr>
              <a:buFont typeface="Arial" pitchFamily="34" charset="0"/>
              <a:buNone/>
            </a:pPr>
            <a:r>
              <a:rPr lang="id-ID" smtClean="0"/>
              <a:t>5. Adanya kegiatan INOVASI dalam pemberdayaan masyarakat yang dilakukan secara gotong royong.</a:t>
            </a:r>
          </a:p>
        </p:txBody>
      </p:sp>
      <p:pic>
        <p:nvPicPr>
          <p:cNvPr id="44035" name="Content Placeholder 6" descr="IMG-20170212-WA0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429125"/>
            <a:ext cx="26447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3286125" y="5072063"/>
            <a:ext cx="5357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000" b="1" i="1" smtClean="0">
                <a:solidFill>
                  <a:srgbClr val="FF0000"/>
                </a:solidFill>
              </a:rPr>
              <a:t>* Shodaqoh Sampah di Dusun Barongan, Sumberagung, Jetis, Bantul</a:t>
            </a:r>
          </a:p>
        </p:txBody>
      </p:sp>
    </p:spTree>
    <p:extLst>
      <p:ext uri="{BB962C8B-B14F-4D97-AF65-F5344CB8AC3E}">
        <p14:creationId xmlns:p14="http://schemas.microsoft.com/office/powerpoint/2010/main" val="16722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21209924">
            <a:off x="428625" y="1522413"/>
            <a:ext cx="8145463" cy="3000375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“Ragam Kegiatan INOVATIF”</a:t>
            </a:r>
          </a:p>
        </p:txBody>
      </p:sp>
    </p:spTree>
    <p:extLst>
      <p:ext uri="{BB962C8B-B14F-4D97-AF65-F5344CB8AC3E}">
        <p14:creationId xmlns:p14="http://schemas.microsoft.com/office/powerpoint/2010/main" val="41387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71500" y="10001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d-ID" smtClean="0"/>
              <a:t>Ada kesepakatan warga untuk mengurangi kebiasaan merokok dgn cara mengurangi 1 batang rokok setiap membuka 1 bungkus rokok.</a:t>
            </a:r>
          </a:p>
          <a:p>
            <a:r>
              <a:rPr lang="id-ID" smtClean="0"/>
              <a:t>Satu batang rokok tsb sesuai kesepakatan warga dimasukkan ke bumbung yg ada di depan rumah perokok</a:t>
            </a:r>
          </a:p>
          <a:p>
            <a:r>
              <a:rPr lang="id-ID" smtClean="0"/>
              <a:t>Setelah terkumpul dari setiap rumah &gt;&gt; dibakar</a:t>
            </a:r>
          </a:p>
          <a:p>
            <a:pPr>
              <a:buFont typeface="Arial" pitchFamily="34" charset="0"/>
              <a:buNone/>
            </a:pPr>
            <a:r>
              <a:rPr lang="id-ID" smtClean="0"/>
              <a:t>(</a:t>
            </a:r>
            <a:r>
              <a:rPr lang="id-ID" sz="2400" b="1" i="1" smtClean="0">
                <a:solidFill>
                  <a:srgbClr val="FF0000"/>
                </a:solidFill>
              </a:rPr>
              <a:t>di Desa Sukaharja, Kec. Sariwangi, Kab. Tasikmalaya</a:t>
            </a:r>
            <a:r>
              <a:rPr lang="id-ID" smtClean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Bumbung Rokok</a:t>
            </a:r>
            <a:endParaRPr lang="id-ID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25" cy="2828925"/>
          </a:xfrm>
        </p:spPr>
        <p:txBody>
          <a:bodyPr/>
          <a:lstStyle/>
          <a:p>
            <a:r>
              <a:rPr lang="id-ID" smtClean="0"/>
              <a:t>Kegiatan rutin BERSEPEDA bersama keliling kampung setiap minggu</a:t>
            </a:r>
          </a:p>
          <a:p>
            <a:r>
              <a:rPr lang="id-ID" smtClean="0"/>
              <a:t>Membangun lapangan bulutangkis di tanah wakah warga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d-I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OSAKA</a:t>
            </a:r>
            <a:br>
              <a:rPr lang="id-I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</a:t>
            </a:r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bahe</a:t>
            </a:r>
            <a:r>
              <a:rPr lang="id-I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ikil</a:t>
            </a:r>
            <a:r>
              <a:rPr lang="id-I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nggawe</a:t>
            </a:r>
            <a:r>
              <a:rPr lang="id-I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</a:t>
            </a:r>
            <a:r>
              <a:rPr lang="id-I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</a:t>
            </a:r>
            <a:r>
              <a:rPr lang="id-I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d-ID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1714500" y="4929188"/>
            <a:ext cx="671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400" b="1" i="1" smtClean="0">
                <a:solidFill>
                  <a:srgbClr val="FF0000"/>
                </a:solidFill>
              </a:rPr>
              <a:t>Di Desa Mlirip, Kec. Jetis, Kab. Mojokerto</a:t>
            </a:r>
          </a:p>
        </p:txBody>
      </p:sp>
    </p:spTree>
    <p:extLst>
      <p:ext uri="{BB962C8B-B14F-4D97-AF65-F5344CB8AC3E}">
        <p14:creationId xmlns:p14="http://schemas.microsoft.com/office/powerpoint/2010/main" val="28806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525962"/>
          </a:xfrm>
        </p:spPr>
        <p:txBody>
          <a:bodyPr/>
          <a:lstStyle/>
          <a:p>
            <a:r>
              <a:rPr lang="id-ID" smtClean="0"/>
              <a:t>Setiap ibu melahirkan akan dikunjungi oleh kader PKK</a:t>
            </a:r>
          </a:p>
          <a:p>
            <a:r>
              <a:rPr lang="id-ID" smtClean="0"/>
              <a:t>Dihadiahi 2 ekor ayam betina untuk dipelihara</a:t>
            </a:r>
          </a:p>
          <a:p>
            <a:r>
              <a:rPr lang="id-ID" smtClean="0"/>
              <a:t>Ketika ayam sudah bertelur, dan saat ibu menimbangkan anaknya di Posyandu &gt;&gt;&gt; ibu harus menyerahkan 2 butir telur kepada kader PKK pengelola Posyandu.</a:t>
            </a:r>
          </a:p>
          <a:p>
            <a:r>
              <a:rPr lang="id-ID" smtClean="0"/>
              <a:t>Sebanyak 1 butir direbus utk balitanya, yg 1 butir dijual utk kas Posyandu</a:t>
            </a: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939800"/>
          </a:xfrm>
        </p:spPr>
        <p:txBody>
          <a:bodyPr/>
          <a:lstStyle/>
          <a:p>
            <a:r>
              <a:rPr lang="id-ID" b="1" smtClean="0">
                <a:solidFill>
                  <a:srgbClr val="FF0000"/>
                </a:solidFill>
              </a:rPr>
              <a:t>3. PETOK..PETOK..PETOK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85813" y="6143625"/>
            <a:ext cx="642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400" b="1" i="1" smtClean="0">
                <a:solidFill>
                  <a:srgbClr val="FF0000"/>
                </a:solidFill>
              </a:rPr>
              <a:t>Di desa Balarangan, Pemalang, Jateng</a:t>
            </a:r>
          </a:p>
        </p:txBody>
      </p:sp>
    </p:spTree>
    <p:extLst>
      <p:ext uri="{BB962C8B-B14F-4D97-AF65-F5344CB8AC3E}">
        <p14:creationId xmlns:p14="http://schemas.microsoft.com/office/powerpoint/2010/main" val="2418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00" cy="3829050"/>
          </a:xfrm>
        </p:spPr>
        <p:txBody>
          <a:bodyPr/>
          <a:lstStyle/>
          <a:p>
            <a:r>
              <a:rPr lang="id-ID" smtClean="0"/>
              <a:t>Klinik swasta berperan aktif dalam pengelolaan Posyandu</a:t>
            </a:r>
          </a:p>
          <a:p>
            <a:r>
              <a:rPr lang="id-ID" smtClean="0"/>
              <a:t>Ketua RW bersama pemilik Klinik Swasta bersepakat dalam pengelolaan Posyandu yakni dgn menempatkan petugas kesehatannya pada hari2 pelayanan Posyandu</a:t>
            </a:r>
          </a:p>
          <a:p>
            <a:r>
              <a:rPr lang="id-ID" smtClean="0"/>
              <a:t>Puskesmas memasok obat</a:t>
            </a: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mtClean="0">
                <a:solidFill>
                  <a:srgbClr val="FF0000"/>
                </a:solidFill>
              </a:rPr>
              <a:t>4. Posyandu Mandiri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857250" y="5572125"/>
            <a:ext cx="785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400" b="1" i="1" smtClean="0">
                <a:solidFill>
                  <a:srgbClr val="FF0000"/>
                </a:solidFill>
              </a:rPr>
              <a:t>Di RW 016, Margahayu, Bekasi Timur, Kota Bekasi</a:t>
            </a:r>
          </a:p>
        </p:txBody>
      </p:sp>
    </p:spTree>
    <p:extLst>
      <p:ext uri="{BB962C8B-B14F-4D97-AF65-F5344CB8AC3E}">
        <p14:creationId xmlns:p14="http://schemas.microsoft.com/office/powerpoint/2010/main" val="347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Awal mula mencari dana stimulan dari Bank setempat</a:t>
            </a:r>
          </a:p>
          <a:p>
            <a:r>
              <a:rPr lang="id-ID" smtClean="0"/>
              <a:t>Setiap Kader Posyandu dapat meminjam uang Rp 1 juta</a:t>
            </a:r>
          </a:p>
          <a:p>
            <a:r>
              <a:rPr lang="id-ID" smtClean="0"/>
              <a:t>Yang tadinya tidak bersemangat menjadi kader &gt;&gt;&gt; kini bersemangat</a:t>
            </a:r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mtClean="0">
                <a:solidFill>
                  <a:srgbClr val="FF0000"/>
                </a:solidFill>
              </a:rPr>
              <a:t>5. Koperasi Kader Posyandu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857250" y="5572125"/>
            <a:ext cx="785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400" b="1" i="1" smtClean="0">
                <a:solidFill>
                  <a:srgbClr val="FF0000"/>
                </a:solidFill>
              </a:rPr>
              <a:t>Di RW 016, Margahayu, Bekasi Timur, Kota Bekasi</a:t>
            </a:r>
          </a:p>
        </p:txBody>
      </p:sp>
    </p:spTree>
    <p:extLst>
      <p:ext uri="{BB962C8B-B14F-4D97-AF65-F5344CB8AC3E}">
        <p14:creationId xmlns:p14="http://schemas.microsoft.com/office/powerpoint/2010/main" val="32350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1900238"/>
          </a:xfrm>
        </p:spPr>
        <p:txBody>
          <a:bodyPr>
            <a:normAutofit fontScale="92500"/>
          </a:bodyPr>
          <a:lstStyle/>
          <a:p>
            <a:r>
              <a:rPr lang="id-ID" smtClean="0"/>
              <a:t>Warga bersepakat menyisihkan sebagian hasil lada dan sayur mayur untuk mengelola Posyandu termasuk membeli seragam kader</a:t>
            </a:r>
          </a:p>
          <a:p>
            <a:pPr>
              <a:buFont typeface="Arial" pitchFamily="34" charset="0"/>
              <a:buNone/>
            </a:pPr>
            <a:r>
              <a:rPr lang="id-ID" sz="2400" b="1" i="1" smtClean="0">
                <a:solidFill>
                  <a:srgbClr val="FF0000"/>
                </a:solidFill>
              </a:rPr>
              <a:t>     (di desa Kota Baru, Beragai, Tanjung Jabung Timur)</a:t>
            </a:r>
          </a:p>
          <a:p>
            <a:pPr>
              <a:buFont typeface="Arial" pitchFamily="34" charset="0"/>
              <a:buNone/>
            </a:pPr>
            <a:endParaRPr lang="id-ID" smtClean="0"/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smtClean="0">
                <a:solidFill>
                  <a:srgbClr val="FF0000"/>
                </a:solidFill>
              </a:rPr>
              <a:t>6. JIMPITAN LADA dan SAYURAN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14375" y="4071938"/>
            <a:ext cx="8215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4400" b="1" dirty="0">
                <a:solidFill>
                  <a:srgbClr val="FF0000"/>
                </a:solidFill>
                <a:cs typeface="Arial" pitchFamily="34" charset="0"/>
              </a:rPr>
              <a:t>7. JIMPITAN SALAK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d-ID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500063" y="5000625"/>
            <a:ext cx="8429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400" b="1" i="1" smtClean="0">
                <a:solidFill>
                  <a:srgbClr val="C00000"/>
                </a:solidFill>
              </a:rPr>
              <a:t>Dusun Nglumut, Desa Nglumut,    Kec. Srumbung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400" b="1" i="1" smtClean="0">
                <a:solidFill>
                  <a:srgbClr val="C00000"/>
                </a:solidFill>
              </a:rPr>
              <a:t> Kab. Magelang, Jawa Tengah</a:t>
            </a:r>
          </a:p>
        </p:txBody>
      </p:sp>
    </p:spTree>
    <p:extLst>
      <p:ext uri="{BB962C8B-B14F-4D97-AF65-F5344CB8AC3E}">
        <p14:creationId xmlns:p14="http://schemas.microsoft.com/office/powerpoint/2010/main" val="21484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28625" y="1000125"/>
            <a:ext cx="8186738" cy="1543050"/>
          </a:xfrm>
        </p:spPr>
        <p:txBody>
          <a:bodyPr/>
          <a:lstStyle/>
          <a:p>
            <a:r>
              <a:rPr lang="id-ID" smtClean="0"/>
              <a:t>Jimpitan Uang Rp 100,- untuk penerapan PHBS warga : jamban leher angsa, pengadaan tempat sampah organik dan an organik, dll</a:t>
            </a:r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796925"/>
          </a:xfrm>
        </p:spPr>
        <p:txBody>
          <a:bodyPr/>
          <a:lstStyle/>
          <a:p>
            <a:r>
              <a:rPr lang="id-ID" b="1" smtClean="0">
                <a:solidFill>
                  <a:srgbClr val="FF0000"/>
                </a:solidFill>
              </a:rPr>
              <a:t>8. TUSLAH </a:t>
            </a: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1285875" y="2714625"/>
            <a:ext cx="7072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400" b="1" i="1" smtClean="0">
                <a:solidFill>
                  <a:srgbClr val="FF0000"/>
                </a:solidFill>
              </a:rPr>
              <a:t>Di Desa Karangmangu, Kroya, Cilacap, Jateng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71500" y="3286125"/>
            <a:ext cx="804386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4400" b="1" dirty="0">
                <a:solidFill>
                  <a:srgbClr val="FF0000"/>
                </a:solidFill>
                <a:cs typeface="Arial" pitchFamily="34" charset="0"/>
              </a:rPr>
              <a:t>9. AYO BASUH TANGAN </a:t>
            </a:r>
          </a:p>
        </p:txBody>
      </p:sp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357188" y="4214813"/>
            <a:ext cx="85010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2800" smtClean="0">
                <a:solidFill>
                  <a:prstClr val="black"/>
                </a:solidFill>
              </a:rPr>
              <a:t>  Penyediaan Gentong berisi air, sabun dan lap tangan di halaman rumah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2800" smtClean="0">
                <a:solidFill>
                  <a:prstClr val="black"/>
                </a:solidFill>
              </a:rPr>
              <a:t>  Bahan gentong dari barang bekas : kaleng, jerigen, ember dll</a:t>
            </a:r>
          </a:p>
        </p:txBody>
      </p:sp>
      <p:sp>
        <p:nvSpPr>
          <p:cNvPr id="52231" name="TextBox 6"/>
          <p:cNvSpPr txBox="1">
            <a:spLocks noChangeArrowheads="1"/>
          </p:cNvSpPr>
          <p:nvPr/>
        </p:nvSpPr>
        <p:spPr bwMode="auto">
          <a:xfrm>
            <a:off x="1214438" y="6072188"/>
            <a:ext cx="707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400" b="1" i="1" smtClean="0">
                <a:solidFill>
                  <a:srgbClr val="FF0000"/>
                </a:solidFill>
              </a:rPr>
              <a:t>Di Desa Aro, Muara Bulian, Batanghari, Jambi</a:t>
            </a:r>
          </a:p>
        </p:txBody>
      </p:sp>
    </p:spTree>
    <p:extLst>
      <p:ext uri="{BB962C8B-B14F-4D97-AF65-F5344CB8AC3E}">
        <p14:creationId xmlns:p14="http://schemas.microsoft.com/office/powerpoint/2010/main" val="35501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09924">
            <a:off x="428625" y="1522413"/>
            <a:ext cx="8145463" cy="3000375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“Fakta Perilaku </a:t>
            </a:r>
            <a:br>
              <a:rPr lang="id-I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Sekitar Kita”</a:t>
            </a:r>
          </a:p>
        </p:txBody>
      </p:sp>
    </p:spTree>
    <p:extLst>
      <p:ext uri="{BB962C8B-B14F-4D97-AF65-F5344CB8AC3E}">
        <p14:creationId xmlns:p14="http://schemas.microsoft.com/office/powerpoint/2010/main" val="32018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28625" y="1357313"/>
            <a:ext cx="8115300" cy="1257300"/>
          </a:xfrm>
        </p:spPr>
        <p:txBody>
          <a:bodyPr>
            <a:normAutofit lnSpcReduction="10000"/>
          </a:bodyPr>
          <a:lstStyle/>
          <a:p>
            <a:r>
              <a:rPr lang="id-ID" smtClean="0"/>
              <a:t>Sesuai kesepakatan warga : semua warga tidak Merokok di dalam Rumah pada  hari Jum’at</a:t>
            </a:r>
          </a:p>
          <a:p>
            <a:pPr>
              <a:buFont typeface="Arial" pitchFamily="34" charset="0"/>
              <a:buNone/>
            </a:pPr>
            <a:endParaRPr lang="id-ID" smtClean="0"/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mtClean="0">
                <a:solidFill>
                  <a:srgbClr val="FF0000"/>
                </a:solidFill>
              </a:rPr>
              <a:t>10. Hari Jum’at Bebas Rokok</a:t>
            </a: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642938" y="2857500"/>
            <a:ext cx="7929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400" b="1" smtClean="0">
                <a:solidFill>
                  <a:srgbClr val="FF0000"/>
                </a:solidFill>
              </a:rPr>
              <a:t>Di Desa Beraban, Selemadeng Timur, Tabanan, BALI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43000" y="3357563"/>
            <a:ext cx="5357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4400" b="1" dirty="0">
                <a:solidFill>
                  <a:srgbClr val="FF0000"/>
                </a:solidFill>
                <a:cs typeface="Arial" pitchFamily="34" charset="0"/>
              </a:rPr>
              <a:t>11. Radio spot PHBS</a:t>
            </a:r>
          </a:p>
        </p:txBody>
      </p:sp>
      <p:sp>
        <p:nvSpPr>
          <p:cNvPr id="53254" name="TextBox 5"/>
          <p:cNvSpPr txBox="1">
            <a:spLocks noChangeArrowheads="1"/>
          </p:cNvSpPr>
          <p:nvPr/>
        </p:nvSpPr>
        <p:spPr bwMode="auto">
          <a:xfrm>
            <a:off x="500063" y="4143375"/>
            <a:ext cx="80724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d-ID" sz="2800" smtClean="0">
                <a:solidFill>
                  <a:prstClr val="black"/>
                </a:solidFill>
              </a:rPr>
              <a:t>Penyebaran pesan – pesan PHBS di Radio atas inisiatif Lurah dan warga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d-ID" sz="2800" smtClean="0">
                <a:solidFill>
                  <a:prstClr val="black"/>
                </a:solidFill>
              </a:rPr>
              <a:t>Jam tayang setiap hari pada jam tertentu</a:t>
            </a:r>
          </a:p>
        </p:txBody>
      </p:sp>
      <p:sp>
        <p:nvSpPr>
          <p:cNvPr id="53255" name="TextBox 6"/>
          <p:cNvSpPr txBox="1">
            <a:spLocks noChangeArrowheads="1"/>
          </p:cNvSpPr>
          <p:nvPr/>
        </p:nvSpPr>
        <p:spPr bwMode="auto">
          <a:xfrm>
            <a:off x="1000125" y="5857875"/>
            <a:ext cx="7072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400" b="1" smtClean="0">
                <a:solidFill>
                  <a:srgbClr val="FF0000"/>
                </a:solidFill>
              </a:rPr>
              <a:t>Di Kelurahan Lalabata Rilau, Sopeng, Sulsel</a:t>
            </a:r>
          </a:p>
        </p:txBody>
      </p:sp>
    </p:spTree>
    <p:extLst>
      <p:ext uri="{BB962C8B-B14F-4D97-AF65-F5344CB8AC3E}">
        <p14:creationId xmlns:p14="http://schemas.microsoft.com/office/powerpoint/2010/main" val="18977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38" cy="2471738"/>
          </a:xfrm>
        </p:spPr>
        <p:txBody>
          <a:bodyPr/>
          <a:lstStyle/>
          <a:p>
            <a:r>
              <a:rPr lang="id-ID" smtClean="0"/>
              <a:t>Pelatihan bagi ibu-ibu tentang pencegahan dan penanggulangan bahaya Narkoba bagi keluarga</a:t>
            </a:r>
          </a:p>
          <a:p>
            <a:r>
              <a:rPr lang="id-ID" smtClean="0"/>
              <a:t>Ibu-ibu yang ikut pelatihan akan menjadi </a:t>
            </a:r>
            <a:r>
              <a:rPr lang="id-ID" i="1" smtClean="0"/>
              <a:t>peer counselor</a:t>
            </a:r>
            <a:r>
              <a:rPr lang="id-ID" smtClean="0"/>
              <a:t> bagi ibu-ibu lainnya</a:t>
            </a:r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mtClean="0">
                <a:solidFill>
                  <a:srgbClr val="FF0000"/>
                </a:solidFill>
              </a:rPr>
              <a:t>12. Peer Counselor NARKOBA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571500" y="4429125"/>
            <a:ext cx="792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400" b="1" smtClean="0">
                <a:solidFill>
                  <a:srgbClr val="FF0000"/>
                </a:solidFill>
              </a:rPr>
              <a:t>di  Kelurahan Cideng, Gambir, Jakarta Pusat</a:t>
            </a:r>
          </a:p>
        </p:txBody>
      </p:sp>
    </p:spTree>
    <p:extLst>
      <p:ext uri="{BB962C8B-B14F-4D97-AF65-F5344CB8AC3E}">
        <p14:creationId xmlns:p14="http://schemas.microsoft.com/office/powerpoint/2010/main" val="41818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DASAR HUKUM</a:t>
            </a:r>
          </a:p>
          <a:p>
            <a:r>
              <a:rPr lang="en-US" dirty="0" smtClean="0"/>
              <a:t>TUJUAN</a:t>
            </a:r>
          </a:p>
          <a:p>
            <a:r>
              <a:rPr lang="en-US" dirty="0" smtClean="0"/>
              <a:t>SASARAN</a:t>
            </a:r>
          </a:p>
          <a:p>
            <a:r>
              <a:rPr lang="en-US" dirty="0" smtClean="0"/>
              <a:t>MANFAAT</a:t>
            </a:r>
          </a:p>
          <a:p>
            <a:r>
              <a:rPr lang="en-US" dirty="0" smtClean="0"/>
              <a:t>LANGKAH-LANGKAH PEMBINAAN PHBS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PELAKSANA TERBAIK PHBS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071563"/>
            <a:ext cx="8215312" cy="857250"/>
          </a:xfr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id-ID" smtClean="0">
                <a:solidFill>
                  <a:srgbClr val="0070C0"/>
                </a:solidFill>
              </a:rPr>
              <a:t>LANDASAN HUKUM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000250"/>
            <a:ext cx="80724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214688"/>
            <a:ext cx="7929563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214938"/>
            <a:ext cx="8001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1428750"/>
            <a:ext cx="8568952" cy="45005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6600" smtClean="0">
                <a:solidFill>
                  <a:srgbClr val="0070C0"/>
                </a:solidFill>
              </a:rPr>
              <a:t>Tujuan </a:t>
            </a:r>
          </a:p>
        </p:txBody>
      </p:sp>
    </p:spTree>
    <p:extLst>
      <p:ext uri="{BB962C8B-B14F-4D97-AF65-F5344CB8AC3E}">
        <p14:creationId xmlns:p14="http://schemas.microsoft.com/office/powerpoint/2010/main" val="37080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214438"/>
            <a:ext cx="8215312" cy="1143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939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6600" dirty="0">
                <a:solidFill>
                  <a:srgbClr val="0070C0"/>
                </a:solidFill>
              </a:rPr>
              <a:t>S</a:t>
            </a:r>
            <a:r>
              <a:rPr lang="id-ID" sz="6600" dirty="0" smtClean="0">
                <a:solidFill>
                  <a:srgbClr val="0070C0"/>
                </a:solidFill>
              </a:rPr>
              <a:t>asaran</a:t>
            </a:r>
            <a:endParaRPr lang="id-ID" sz="6600" dirty="0">
              <a:solidFill>
                <a:srgbClr val="0070C0"/>
              </a:solidFill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357438"/>
            <a:ext cx="37861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0"/>
            <a:ext cx="8286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4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285875"/>
            <a:ext cx="8208911" cy="4429125"/>
          </a:xfr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smtClean="0">
                <a:solidFill>
                  <a:srgbClr val="0070C0"/>
                </a:solidFill>
              </a:rPr>
              <a:t>MANFAAT</a:t>
            </a:r>
          </a:p>
        </p:txBody>
      </p:sp>
    </p:spTree>
    <p:extLst>
      <p:ext uri="{BB962C8B-B14F-4D97-AF65-F5344CB8AC3E}">
        <p14:creationId xmlns:p14="http://schemas.microsoft.com/office/powerpoint/2010/main" val="21782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PUSAT</a:t>
            </a:r>
          </a:p>
          <a:p>
            <a:r>
              <a:rPr lang="en-US" dirty="0" smtClean="0"/>
              <a:t>KABUPATEN</a:t>
            </a:r>
          </a:p>
          <a:p>
            <a:r>
              <a:rPr lang="en-US" dirty="0" smtClean="0"/>
              <a:t>KECAMATAN </a:t>
            </a:r>
          </a:p>
          <a:p>
            <a:r>
              <a:rPr lang="en-US" dirty="0" smtClean="0"/>
              <a:t>DESA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LANGKAH </a:t>
            </a:r>
            <a:r>
              <a:rPr lang="en-US" dirty="0" err="1" smtClean="0"/>
              <a:t>LANGKAH</a:t>
            </a:r>
            <a:r>
              <a:rPr lang="en-US" dirty="0" smtClean="0"/>
              <a:t> PEMBINAAN PHBS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8352730" cy="1944687"/>
          </a:xfrm>
        </p:spPr>
      </p:pic>
      <p:pic>
        <p:nvPicPr>
          <p:cNvPr id="225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835273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1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8424862" cy="4248150"/>
          </a:xfrm>
        </p:spPr>
      </p:pic>
      <p:pic>
        <p:nvPicPr>
          <p:cNvPr id="2355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84248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Content Placeholder 3" descr="phbs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13263" cy="3357563"/>
          </a:xfr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phb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47863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217199_6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25"/>
            <a:ext cx="635793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Content Placeholder 3" descr="phbs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484563"/>
            <a:ext cx="2286000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08050"/>
            <a:ext cx="8229600" cy="54006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lanjutan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8569325" cy="5222875"/>
          </a:xfrm>
        </p:spPr>
      </p:pic>
      <p:pic>
        <p:nvPicPr>
          <p:cNvPr id="2560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300663"/>
            <a:ext cx="741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4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8353425" cy="5976937"/>
          </a:xfrm>
        </p:spPr>
      </p:pic>
    </p:spTree>
    <p:extLst>
      <p:ext uri="{BB962C8B-B14F-4D97-AF65-F5344CB8AC3E}">
        <p14:creationId xmlns:p14="http://schemas.microsoft.com/office/powerpoint/2010/main" val="31620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60350"/>
            <a:ext cx="8424863" cy="6264275"/>
          </a:xfrm>
        </p:spPr>
      </p:pic>
    </p:spTree>
    <p:extLst>
      <p:ext uri="{BB962C8B-B14F-4D97-AF65-F5344CB8AC3E}">
        <p14:creationId xmlns:p14="http://schemas.microsoft.com/office/powerpoint/2010/main" val="24438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25538"/>
            <a:ext cx="8497887" cy="5327650"/>
          </a:xfrm>
        </p:spPr>
      </p:pic>
    </p:spTree>
    <p:extLst>
      <p:ext uri="{BB962C8B-B14F-4D97-AF65-F5344CB8AC3E}">
        <p14:creationId xmlns:p14="http://schemas.microsoft.com/office/powerpoint/2010/main" val="31408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76250"/>
            <a:ext cx="8569325" cy="5905500"/>
          </a:xfrm>
        </p:spPr>
      </p:pic>
    </p:spTree>
    <p:extLst>
      <p:ext uri="{BB962C8B-B14F-4D97-AF65-F5344CB8AC3E}">
        <p14:creationId xmlns:p14="http://schemas.microsoft.com/office/powerpoint/2010/main" val="40175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8208962" cy="6119812"/>
          </a:xfrm>
        </p:spPr>
      </p:pic>
    </p:spTree>
    <p:extLst>
      <p:ext uri="{BB962C8B-B14F-4D97-AF65-F5344CB8AC3E}">
        <p14:creationId xmlns:p14="http://schemas.microsoft.com/office/powerpoint/2010/main" val="7416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20713"/>
            <a:ext cx="8208962" cy="5472112"/>
          </a:xfrm>
        </p:spPr>
      </p:pic>
    </p:spTree>
    <p:extLst>
      <p:ext uri="{BB962C8B-B14F-4D97-AF65-F5344CB8AC3E}">
        <p14:creationId xmlns:p14="http://schemas.microsoft.com/office/powerpoint/2010/main" val="31695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836613"/>
            <a:ext cx="8424863" cy="4824412"/>
          </a:xfrm>
        </p:spPr>
      </p:pic>
    </p:spTree>
    <p:extLst>
      <p:ext uri="{BB962C8B-B14F-4D97-AF65-F5344CB8AC3E}">
        <p14:creationId xmlns:p14="http://schemas.microsoft.com/office/powerpoint/2010/main" val="8460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8497888" cy="5832475"/>
          </a:xfrm>
        </p:spPr>
      </p:pic>
    </p:spTree>
    <p:extLst>
      <p:ext uri="{BB962C8B-B14F-4D97-AF65-F5344CB8AC3E}">
        <p14:creationId xmlns:p14="http://schemas.microsoft.com/office/powerpoint/2010/main" val="8708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kok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50"/>
            <a:ext cx="4503738" cy="314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rokok7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" y="285728"/>
            <a:ext cx="4286280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rokok 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3" y="3714750"/>
            <a:ext cx="4143375" cy="314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rokok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85728"/>
            <a:ext cx="4143404" cy="2903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6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60350"/>
            <a:ext cx="8351838" cy="6337300"/>
          </a:xfrm>
        </p:spPr>
      </p:pic>
    </p:spTree>
    <p:extLst>
      <p:ext uri="{BB962C8B-B14F-4D97-AF65-F5344CB8AC3E}">
        <p14:creationId xmlns:p14="http://schemas.microsoft.com/office/powerpoint/2010/main" val="26430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213" y="333375"/>
            <a:ext cx="8389937" cy="6264275"/>
          </a:xfrm>
        </p:spPr>
      </p:pic>
    </p:spTree>
    <p:extLst>
      <p:ext uri="{BB962C8B-B14F-4D97-AF65-F5344CB8AC3E}">
        <p14:creationId xmlns:p14="http://schemas.microsoft.com/office/powerpoint/2010/main" val="28274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5888"/>
            <a:ext cx="8064500" cy="2881312"/>
          </a:xfrm>
        </p:spPr>
      </p:pic>
      <p:pic>
        <p:nvPicPr>
          <p:cNvPr id="3789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80645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0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60350"/>
            <a:ext cx="8135938" cy="720725"/>
          </a:xfrm>
        </p:spPr>
      </p:pic>
      <p:pic>
        <p:nvPicPr>
          <p:cNvPr id="3891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74725"/>
            <a:ext cx="8135938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10" y="3605744"/>
            <a:ext cx="3319379" cy="276750"/>
          </a:xfrm>
        </p:spPr>
      </p:pic>
      <p:pic>
        <p:nvPicPr>
          <p:cNvPr id="39939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9036050" cy="6335712"/>
          </a:xfrm>
        </p:spPr>
      </p:pic>
    </p:spTree>
    <p:extLst>
      <p:ext uri="{BB962C8B-B14F-4D97-AF65-F5344CB8AC3E}">
        <p14:creationId xmlns:p14="http://schemas.microsoft.com/office/powerpoint/2010/main" val="40072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6812" cy="6335712"/>
          </a:xfrm>
        </p:spPr>
      </p:pic>
    </p:spTree>
    <p:extLst>
      <p:ext uri="{BB962C8B-B14F-4D97-AF65-F5344CB8AC3E}">
        <p14:creationId xmlns:p14="http://schemas.microsoft.com/office/powerpoint/2010/main" val="32713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052513"/>
            <a:ext cx="8784976" cy="4897437"/>
          </a:xfrm>
        </p:spPr>
      </p:pic>
      <p:pic>
        <p:nvPicPr>
          <p:cNvPr id="4198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375"/>
            <a:ext cx="8893175" cy="719138"/>
          </a:xfrm>
        </p:spPr>
      </p:pic>
    </p:spTree>
    <p:extLst>
      <p:ext uri="{BB962C8B-B14F-4D97-AF65-F5344CB8AC3E}">
        <p14:creationId xmlns:p14="http://schemas.microsoft.com/office/powerpoint/2010/main" val="34238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8748464" cy="5256212"/>
          </a:xfrm>
        </p:spPr>
      </p:pic>
      <p:pic>
        <p:nvPicPr>
          <p:cNvPr id="4301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375"/>
            <a:ext cx="8675688" cy="719138"/>
          </a:xfrm>
        </p:spPr>
      </p:pic>
    </p:spTree>
    <p:extLst>
      <p:ext uri="{BB962C8B-B14F-4D97-AF65-F5344CB8AC3E}">
        <p14:creationId xmlns:p14="http://schemas.microsoft.com/office/powerpoint/2010/main" val="13374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765175"/>
            <a:ext cx="8137525" cy="4679950"/>
          </a:xfrm>
        </p:spPr>
      </p:pic>
    </p:spTree>
    <p:extLst>
      <p:ext uri="{BB962C8B-B14F-4D97-AF65-F5344CB8AC3E}">
        <p14:creationId xmlns:p14="http://schemas.microsoft.com/office/powerpoint/2010/main" val="9457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76250"/>
            <a:ext cx="8135938" cy="5689600"/>
          </a:xfrm>
        </p:spPr>
      </p:pic>
    </p:spTree>
    <p:extLst>
      <p:ext uri="{BB962C8B-B14F-4D97-AF65-F5344CB8AC3E}">
        <p14:creationId xmlns:p14="http://schemas.microsoft.com/office/powerpoint/2010/main" val="19178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162877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onstantia" pitchFamily="18" charset="0"/>
              <a:cs typeface="Arial" pitchFamily="34" charset="0"/>
            </a:endParaRPr>
          </a:p>
        </p:txBody>
      </p:sp>
      <p:grpSp>
        <p:nvGrpSpPr>
          <p:cNvPr id="6148" name="Group 13"/>
          <p:cNvGrpSpPr>
            <a:grpSpLocks/>
          </p:cNvGrpSpPr>
          <p:nvPr/>
        </p:nvGrpSpPr>
        <p:grpSpPr bwMode="auto">
          <a:xfrm>
            <a:off x="0" y="0"/>
            <a:ext cx="8820150" cy="6624638"/>
            <a:chOff x="0" y="0"/>
            <a:chExt cx="5556" cy="4173"/>
          </a:xfrm>
        </p:grpSpPr>
        <p:pic>
          <p:nvPicPr>
            <p:cNvPr id="6149" name="Picture 5" descr="phbs-rt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11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429" y="255"/>
              <a:ext cx="4127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800" smtClean="0">
                  <a:solidFill>
                    <a:srgbClr val="FF0000"/>
                  </a:solidFill>
                  <a:latin typeface="ITC Avant Garde Gothic Demi"/>
                </a:rPr>
                <a:t>Sulitkah ber-PHBS…?</a:t>
              </a: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431" y="1207"/>
              <a:ext cx="476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b="1" smtClean="0">
                  <a:solidFill>
                    <a:prstClr val="black"/>
                  </a:solidFill>
                  <a:latin typeface="ITC Avant Garde Gothic Demi"/>
                  <a:ea typeface="Gulim" pitchFamily="34" charset="-127"/>
                  <a:cs typeface="Arial" pitchFamily="34" charset="0"/>
                </a:rPr>
                <a:t>PHBS adalah  kesadaran memprakt</a:t>
              </a:r>
              <a:r>
                <a:rPr lang="id-ID" altLang="ko-KR" sz="2400" b="1" smtClean="0">
                  <a:solidFill>
                    <a:prstClr val="black"/>
                  </a:solidFill>
                  <a:latin typeface="ITC Avant Garde Gothic Demi"/>
                  <a:ea typeface="Gulim" pitchFamily="34" charset="-127"/>
                  <a:cs typeface="Arial" pitchFamily="34" charset="0"/>
                </a:rPr>
                <a:t>i</a:t>
              </a:r>
              <a:r>
                <a:rPr lang="en-US" altLang="ko-KR" sz="2400" b="1" smtClean="0">
                  <a:solidFill>
                    <a:prstClr val="black"/>
                  </a:solidFill>
                  <a:latin typeface="ITC Avant Garde Gothic Demi"/>
                  <a:ea typeface="Gulim" pitchFamily="34" charset="-127"/>
                  <a:cs typeface="Arial" pitchFamily="34" charset="0"/>
                </a:rPr>
                <a:t>kkan perilaku bersih dan sehat dalam kehidupan sehari-hari, baik dirumah, disekolah, dikantor dsb</a:t>
              </a:r>
              <a:endParaRPr lang="en-US" altLang="ko-KR" sz="2400" smtClean="0">
                <a:solidFill>
                  <a:prstClr val="black"/>
                </a:solidFill>
                <a:latin typeface="Constantia" pitchFamily="18" charset="0"/>
                <a:ea typeface="Gulim" pitchFamily="34" charset="-127"/>
                <a:cs typeface="Arial" pitchFamily="34" charset="0"/>
              </a:endParaRPr>
            </a:p>
          </p:txBody>
        </p:sp>
        <p:sp>
          <p:nvSpPr>
            <p:cNvPr id="79880" name="Freeform 8"/>
            <p:cNvSpPr>
              <a:spLocks noEditPoints="1"/>
            </p:cNvSpPr>
            <p:nvPr/>
          </p:nvSpPr>
          <p:spPr bwMode="gray">
            <a:xfrm>
              <a:off x="204" y="1344"/>
              <a:ext cx="1143" cy="1860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1429" y="2387"/>
              <a:ext cx="27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prstClr val="black"/>
                  </a:solidFill>
                  <a:latin typeface="Trebuchet MS" pitchFamily="34" charset="0"/>
                </a:rPr>
                <a:t>Mengapa sulit dilakukan …?</a:t>
              </a:r>
            </a:p>
          </p:txBody>
        </p:sp>
        <p:pic>
          <p:nvPicPr>
            <p:cNvPr id="6154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750"/>
              <a:ext cx="2132" cy="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04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3" y="549275"/>
            <a:ext cx="8434387" cy="2159000"/>
          </a:xfrm>
        </p:spPr>
      </p:pic>
      <p:pic>
        <p:nvPicPr>
          <p:cNvPr id="460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83629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4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76250"/>
            <a:ext cx="8352928" cy="5329238"/>
          </a:xfrm>
        </p:spPr>
      </p:pic>
    </p:spTree>
    <p:extLst>
      <p:ext uri="{BB962C8B-B14F-4D97-AF65-F5344CB8AC3E}">
        <p14:creationId xmlns:p14="http://schemas.microsoft.com/office/powerpoint/2010/main" val="1307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620713"/>
            <a:ext cx="7786688" cy="5472112"/>
          </a:xfrm>
        </p:spPr>
      </p:pic>
    </p:spTree>
    <p:extLst>
      <p:ext uri="{BB962C8B-B14F-4D97-AF65-F5344CB8AC3E}">
        <p14:creationId xmlns:p14="http://schemas.microsoft.com/office/powerpoint/2010/main" val="39718758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404813"/>
            <a:ext cx="8280920" cy="4895850"/>
          </a:xfrm>
        </p:spPr>
      </p:pic>
    </p:spTree>
    <p:extLst>
      <p:ext uri="{BB962C8B-B14F-4D97-AF65-F5344CB8AC3E}">
        <p14:creationId xmlns:p14="http://schemas.microsoft.com/office/powerpoint/2010/main" val="22909768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25538"/>
            <a:ext cx="8208962" cy="4895850"/>
          </a:xfrm>
        </p:spPr>
      </p:pic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0070C0"/>
                </a:solidFill>
              </a:rPr>
              <a:t>PENILAIAN PHBS DI RUMAH TANGGA </a:t>
            </a:r>
          </a:p>
        </p:txBody>
      </p:sp>
    </p:spTree>
    <p:extLst>
      <p:ext uri="{BB962C8B-B14F-4D97-AF65-F5344CB8AC3E}">
        <p14:creationId xmlns:p14="http://schemas.microsoft.com/office/powerpoint/2010/main" val="664595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96752"/>
            <a:ext cx="8229600" cy="51849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MEKANISME PENILAIAN LOMBA (MENYESUAIKAN}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36613"/>
            <a:ext cx="8229600" cy="54006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Lanjutan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981075"/>
            <a:ext cx="8343900" cy="5184775"/>
          </a:xfrm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0070C0"/>
                </a:solidFill>
              </a:rPr>
              <a:t>KELENGKAPAN</a:t>
            </a:r>
            <a:r>
              <a:rPr lang="en-US" smtClean="0"/>
              <a:t> </a:t>
            </a:r>
            <a:r>
              <a:rPr lang="en-US" smtClean="0">
                <a:solidFill>
                  <a:srgbClr val="0070C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6151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075" y="692696"/>
            <a:ext cx="8229600" cy="43920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590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Lanjutan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084763"/>
            <a:ext cx="82454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5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556792"/>
            <a:ext cx="7632848" cy="4464496"/>
          </a:xfrm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INDIKATOR PHBS Di Rumah Tangga</a:t>
            </a:r>
          </a:p>
        </p:txBody>
      </p:sp>
    </p:spTree>
    <p:extLst>
      <p:ext uri="{BB962C8B-B14F-4D97-AF65-F5344CB8AC3E}">
        <p14:creationId xmlns:p14="http://schemas.microsoft.com/office/powerpoint/2010/main" val="42821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7188" y="857250"/>
            <a:ext cx="83089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prstClr val="black"/>
                </a:solidFill>
                <a:latin typeface="Arial Black" pitchFamily="34" charset="0"/>
              </a:rPr>
              <a:t>PERILAKU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prstClr val="black"/>
                </a:solidFill>
                <a:latin typeface="Arial Black" pitchFamily="34" charset="0"/>
              </a:rPr>
              <a:t>MERUPAKAN PENYEBAB TERBESAR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prstClr val="black"/>
                </a:solidFill>
                <a:latin typeface="Arial Black" pitchFamily="34" charset="0"/>
              </a:rPr>
              <a:t>MASALAH KESEHATAN</a:t>
            </a:r>
          </a:p>
        </p:txBody>
      </p:sp>
      <p:pic>
        <p:nvPicPr>
          <p:cNvPr id="5" name="Picture 4" descr="tidak merokok di dalam rum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357562"/>
            <a:ext cx="528641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4163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a.Indikator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Masukan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I</a:t>
            </a:r>
          </a:p>
        </p:txBody>
      </p:sp>
      <p:pic>
        <p:nvPicPr>
          <p:cNvPr id="563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857375"/>
            <a:ext cx="80772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000125"/>
            <a:ext cx="79295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0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8424863" cy="6192838"/>
          </a:xfrm>
        </p:spPr>
      </p:pic>
    </p:spTree>
    <p:extLst>
      <p:ext uri="{BB962C8B-B14F-4D97-AF65-F5344CB8AC3E}">
        <p14:creationId xmlns:p14="http://schemas.microsoft.com/office/powerpoint/2010/main" val="32544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31775"/>
            <a:ext cx="8137525" cy="2592388"/>
          </a:xfrm>
        </p:spPr>
      </p:pic>
      <p:pic>
        <p:nvPicPr>
          <p:cNvPr id="583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36838"/>
            <a:ext cx="81375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0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8496300" cy="4967288"/>
          </a:xfrm>
        </p:spPr>
      </p:pic>
    </p:spTree>
    <p:extLst>
      <p:ext uri="{BB962C8B-B14F-4D97-AF65-F5344CB8AC3E}">
        <p14:creationId xmlns:p14="http://schemas.microsoft.com/office/powerpoint/2010/main" val="34003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688"/>
            <a:ext cx="8496300" cy="34559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372475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PELAKSANAAN PENILAIAN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349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7350"/>
            <a:ext cx="28082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820896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7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731838"/>
            <a:ext cx="8578850" cy="34178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730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PEMBERIAN NILAI</a:t>
            </a:r>
            <a:endParaRPr lang="en-US" dirty="0"/>
          </a:p>
        </p:txBody>
      </p:sp>
      <p:pic>
        <p:nvPicPr>
          <p:cNvPr id="645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81375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7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81075"/>
            <a:ext cx="8507413" cy="27352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79375"/>
            <a:ext cx="8229600" cy="417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655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716338"/>
            <a:ext cx="84597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325" y="1052513"/>
            <a:ext cx="8229600" cy="15843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PEMBOBOTAN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656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2738"/>
            <a:ext cx="8229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7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066800"/>
            <a:ext cx="8281987" cy="5026025"/>
          </a:xfrm>
        </p:spPr>
      </p:pic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/>
          <a:lstStyle/>
          <a:p>
            <a:r>
              <a:rPr lang="en-US" b="1" smtClean="0">
                <a:solidFill>
                  <a:srgbClr val="0070C0"/>
                </a:solidFill>
              </a:rPr>
              <a:t>CARA PENGHITUNGAN</a:t>
            </a:r>
          </a:p>
        </p:txBody>
      </p:sp>
    </p:spTree>
    <p:extLst>
      <p:ext uri="{BB962C8B-B14F-4D97-AF65-F5344CB8AC3E}">
        <p14:creationId xmlns:p14="http://schemas.microsoft.com/office/powerpoint/2010/main" val="15753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96975"/>
            <a:ext cx="8496300" cy="5040313"/>
          </a:xfrm>
        </p:spPr>
      </p:pic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4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2086</Words>
  <Application>Microsoft Office PowerPoint</Application>
  <PresentationFormat>On-screen Show (4:3)</PresentationFormat>
  <Paragraphs>295</Paragraphs>
  <Slides>121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2" baseType="lpstr">
      <vt:lpstr>Concourse</vt:lpstr>
      <vt:lpstr>UPAYA UNTUK MENJADI PELAKSANA TERBAIK PERILAKU HIDUP BERSIH SEHAT BAGI DIRI SENDIRI, LINGKUNAN DAN MASYARAKAT</vt:lpstr>
      <vt:lpstr>Pokok Bahasan</vt:lpstr>
      <vt:lpstr>PHBS ???</vt:lpstr>
      <vt:lpstr>PowerPoint Presentation</vt:lpstr>
      <vt:lpstr> “Fakta Perilaku  di Sekitar Kita”</vt:lpstr>
      <vt:lpstr>PowerPoint Presentation</vt:lpstr>
      <vt:lpstr>PowerPoint Presentation</vt:lpstr>
      <vt:lpstr>PowerPoint Presentation</vt:lpstr>
      <vt:lpstr>PowerPoint Presentation</vt:lpstr>
      <vt:lpstr>Apakah PHBS itu...?</vt:lpstr>
      <vt:lpstr>Manusia hidup di berbagai TATANAN</vt:lpstr>
      <vt:lpstr>PowerPoint Presentation</vt:lpstr>
      <vt:lpstr>Apa itu PHBS di Rumah Tangga ?</vt:lpstr>
      <vt:lpstr>PowerPoint Presentation</vt:lpstr>
      <vt:lpstr>Definisi Operasional</vt:lpstr>
      <vt:lpstr>Definisi Operasional</vt:lpstr>
      <vt:lpstr>Definisi Operasional</vt:lpstr>
      <vt:lpstr>Definisi Operasional</vt:lpstr>
      <vt:lpstr>Definisi Operasional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“Peraturan yang Mengatur tentang Rokok”</vt:lpstr>
      <vt:lpstr>Cara perhitungan data PHBS  tatanan Rumah Tangga</vt:lpstr>
      <vt:lpstr>PowerPoint Presentation</vt:lpstr>
      <vt:lpstr>PowerPoint Presentation</vt:lpstr>
      <vt:lpstr>PowerPoint Presentation</vt:lpstr>
      <vt:lpstr>PowerPoint Presentation</vt:lpstr>
      <vt:lpstr>GAMBARAN DESA  BER-PHBS</vt:lpstr>
      <vt:lpstr>PowerPoint Presentation</vt:lpstr>
      <vt:lpstr>PowerPoint Presentation</vt:lpstr>
      <vt:lpstr>PowerPoint Presentation</vt:lpstr>
      <vt:lpstr> “Ragam Kegiatan INOVATIF”</vt:lpstr>
      <vt:lpstr>1. Bumbung Rokok</vt:lpstr>
      <vt:lpstr>2. OSAKA (Obahe Sikil Anggawe Awak Sehat)</vt:lpstr>
      <vt:lpstr>3. PETOK..PETOK..PETOK</vt:lpstr>
      <vt:lpstr>4. Posyandu Mandiri</vt:lpstr>
      <vt:lpstr>5. Koperasi Kader Posyandu</vt:lpstr>
      <vt:lpstr>6. JIMPITAN LADA dan SAYURAN</vt:lpstr>
      <vt:lpstr>8. TUSLAH </vt:lpstr>
      <vt:lpstr>10. Hari Jum’at Bebas Rokok</vt:lpstr>
      <vt:lpstr>12. Peer Counselor NARKOBA</vt:lpstr>
      <vt:lpstr>PELAKSANA TERBAIK PHBS</vt:lpstr>
      <vt:lpstr>LANDASAN HUKUM</vt:lpstr>
      <vt:lpstr>Tujuan </vt:lpstr>
      <vt:lpstr>Sasaran</vt:lpstr>
      <vt:lpstr>MANFAAT</vt:lpstr>
      <vt:lpstr>LANGKAH LANGKAH PEMBINAAN PHBS</vt:lpstr>
      <vt:lpstr>PowerPoint Presentation</vt:lpstr>
      <vt:lpstr>PowerPoint Presentation</vt:lpstr>
      <vt:lpstr>lanjutan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PENILAIAN PHBS DI RUMAH TANGGA </vt:lpstr>
      <vt:lpstr>MEKANISME PENILAIAN LOMBA (MENYESUAIKAN} </vt:lpstr>
      <vt:lpstr>Lanjutan</vt:lpstr>
      <vt:lpstr>KELENGKAPAN DATA</vt:lpstr>
      <vt:lpstr>Lanjutan</vt:lpstr>
      <vt:lpstr>INDIKATOR PHBS Di Rumah Tangga</vt:lpstr>
      <vt:lpstr>a.Indikator Masukan     I</vt:lpstr>
      <vt:lpstr>PowerPoint Presentation</vt:lpstr>
      <vt:lpstr>PowerPoint Presentation</vt:lpstr>
      <vt:lpstr>PowerPoint Presentation</vt:lpstr>
      <vt:lpstr>PELAKSANAAN PENILAIAN</vt:lpstr>
      <vt:lpstr>PEMBERIAN NILAI</vt:lpstr>
      <vt:lpstr>Contoh</vt:lpstr>
      <vt:lpstr>PEMBOBOTAN</vt:lpstr>
      <vt:lpstr>CARA PENGHITUNGAN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PELAKSANAAN KEGIATAN</vt:lpstr>
      <vt:lpstr>PowerPoint Presentation</vt:lpstr>
      <vt:lpstr>PowerPoint Presentation</vt:lpstr>
      <vt:lpstr>INDIKATOR  PROSES</vt:lpstr>
      <vt:lpstr>PowerPoint Presentation</vt:lpstr>
      <vt:lpstr>Indikator Output</vt:lpstr>
      <vt:lpstr>Inovasi dan Prestasi</vt:lpstr>
      <vt:lpstr>PRESTASI </vt:lpstr>
      <vt:lpstr>Hambatan-hambatan</vt:lpstr>
      <vt:lpstr>Tindak Lanjut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UPAYA UNTUK MENJADI PELAKSANA TERBAIK PERILAKU HIDUP BERSIH SEHAT BAGI DIRI SENDIRI, LINGKUNAN DAN MASYARAKAT</dc:title>
  <dc:creator>tmk</dc:creator>
  <cp:lastModifiedBy>Lenovo</cp:lastModifiedBy>
  <cp:revision>25</cp:revision>
  <dcterms:created xsi:type="dcterms:W3CDTF">2018-07-31T01:15:56Z</dcterms:created>
  <dcterms:modified xsi:type="dcterms:W3CDTF">2018-08-01T04:56:41Z</dcterms:modified>
</cp:coreProperties>
</file>